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68" r:id="rId3"/>
    <p:sldId id="293" r:id="rId4"/>
    <p:sldId id="294" r:id="rId5"/>
    <p:sldId id="295" r:id="rId6"/>
    <p:sldId id="296" r:id="rId7"/>
    <p:sldId id="297" r:id="rId8"/>
    <p:sldId id="298" r:id="rId9"/>
    <p:sldId id="299" r:id="rId10"/>
    <p:sldId id="300" r:id="rId11"/>
    <p:sldId id="323" r:id="rId12"/>
    <p:sldId id="321" r:id="rId13"/>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5D3BAF-904D-F4A8-18EC-580452BEDF80}" name="Amber Carter" initials="AC" userId="S::rcarta@peba.sc.gov::eb8527e1-b802-446a-ae79-84550f6beab2"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Heather H. Young" initials="HHY" lastIdx="2" clrIdx="6">
    <p:extLst>
      <p:ext uri="{19B8F6BF-5375-455C-9EA6-DF929625EA0E}">
        <p15:presenceInfo xmlns:p15="http://schemas.microsoft.com/office/powerpoint/2012/main" userId="S::ryounh@peba.sc.gov::9a85b619-8fd1-4dec-b439-2514df7fe89a" providerId="AD"/>
      </p:ext>
    </p:extLst>
  </p:cmAuthor>
  <p:cmAuthor id="1" name="Heather H. Young" initials="" lastIdx="3" clrIdx="0"/>
  <p:cmAuthor id="8" name="Amber Carter" initials="AC" lastIdx="5" clrIdx="7">
    <p:extLst>
      <p:ext uri="{19B8F6BF-5375-455C-9EA6-DF929625EA0E}">
        <p15:presenceInfo xmlns:p15="http://schemas.microsoft.com/office/powerpoint/2012/main" userId="S::rcarta@peba.sc.gov::eb8527e1-b802-446a-ae79-84550f6beab2" providerId="AD"/>
      </p:ext>
    </p:extLst>
  </p:cmAuthor>
  <p:cmAuthor id="2" name="Michele Johnson" initials="" lastIdx="4" clrIdx="1"/>
  <p:cmAuthor id="3" name="Jessica Moak" initials="" lastIdx="9" clrIdx="2"/>
  <p:cmAuthor id="4" name="Jennifer S. Dolder" initials="JSD" lastIdx="5" clrIdx="3">
    <p:extLst>
      <p:ext uri="{19B8F6BF-5375-455C-9EA6-DF929625EA0E}">
        <p15:presenceInfo xmlns:p15="http://schemas.microsoft.com/office/powerpoint/2012/main" userId="S::rdoldj@peba.sc.gov::adc8f237-6518-4fda-a594-f6aaccffabfd" providerId="AD"/>
      </p:ext>
    </p:extLst>
  </p:cmAuthor>
  <p:cmAuthor id="5" name="Michele Johnson" initials="MJ" lastIdx="2" clrIdx="4">
    <p:extLst>
      <p:ext uri="{19B8F6BF-5375-455C-9EA6-DF929625EA0E}">
        <p15:presenceInfo xmlns:p15="http://schemas.microsoft.com/office/powerpoint/2012/main" userId="S::rjohnm@peba.sc.gov::5f4d155d-f457-4398-83b3-401996ea5b9f" providerId="AD"/>
      </p:ext>
    </p:extLst>
  </p:cmAuthor>
  <p:cmAuthor id="6" name="Jessica Moak" initials="JM" lastIdx="1" clrIdx="5">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65" autoAdjust="0"/>
    <p:restoredTop sz="95652" autoAdjust="0"/>
  </p:normalViewPr>
  <p:slideViewPr>
    <p:cSldViewPr snapToGrid="0">
      <p:cViewPr varScale="1">
        <p:scale>
          <a:sx n="114" d="100"/>
          <a:sy n="114" d="100"/>
        </p:scale>
        <p:origin x="112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F9F677-DB34-4D83-B84D-12F753372492}"/>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6D00A1A-449F-4ECA-8878-2871B2BC13D9}"/>
              </a:ext>
            </a:extLst>
          </p:cNvPr>
          <p:cNvSpPr>
            <a:spLocks noGrp="1"/>
          </p:cNvSpPr>
          <p:nvPr>
            <p:ph type="dt" sz="quarter"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238AB438-238C-446F-8F13-B90EEBD359EF}" type="datetimeFigureOut">
              <a:rPr lang="en-US"/>
              <a:pPr>
                <a:defRPr/>
              </a:pPr>
              <a:t>11/30/2023</a:t>
            </a:fld>
            <a:endParaRPr lang="en-US"/>
          </a:p>
        </p:txBody>
      </p:sp>
      <p:sp>
        <p:nvSpPr>
          <p:cNvPr id="4" name="Footer Placeholder 3">
            <a:extLst>
              <a:ext uri="{FF2B5EF4-FFF2-40B4-BE49-F238E27FC236}">
                <a16:creationId xmlns:a16="http://schemas.microsoft.com/office/drawing/2014/main" id="{245A1D7B-C171-4FDA-BE9B-D7F0F080457A}"/>
              </a:ext>
            </a:extLst>
          </p:cNvPr>
          <p:cNvSpPr>
            <a:spLocks noGrp="1"/>
          </p:cNvSpPr>
          <p:nvPr>
            <p:ph type="ftr" sz="quarter" idx="2"/>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3D6BEDB7-42D3-4812-9D2F-43C8FF0C7311}"/>
              </a:ext>
            </a:extLst>
          </p:cNvPr>
          <p:cNvSpPr>
            <a:spLocks noGrp="1"/>
          </p:cNvSpPr>
          <p:nvPr>
            <p:ph type="sldNum" sz="quarter" idx="3"/>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BF05C6FA-2A1D-45CA-BBE5-0197F5C836FB}"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373A28-37A7-4216-8903-D64F2DDCCEBB}"/>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6488914-48D7-4EB9-AAA7-9A1F0066E890}"/>
              </a:ext>
            </a:extLst>
          </p:cNvPr>
          <p:cNvSpPr>
            <a:spLocks noGrp="1"/>
          </p:cNvSpPr>
          <p:nvPr>
            <p:ph type="dt"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35CAB0CE-8F24-438E-AE64-C370A1778A91}" type="datetimeFigureOut">
              <a:rPr lang="en-US"/>
              <a:pPr>
                <a:defRPr/>
              </a:pPr>
              <a:t>11/30/2023</a:t>
            </a:fld>
            <a:endParaRPr lang="en-US"/>
          </a:p>
        </p:txBody>
      </p:sp>
      <p:sp>
        <p:nvSpPr>
          <p:cNvPr id="4" name="Slide Image Placeholder 3">
            <a:extLst>
              <a:ext uri="{FF2B5EF4-FFF2-40B4-BE49-F238E27FC236}">
                <a16:creationId xmlns:a16="http://schemas.microsoft.com/office/drawing/2014/main" id="{A4528486-0D2B-43E1-9442-8EA2CF09ECA5}"/>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a:extLst>
              <a:ext uri="{FF2B5EF4-FFF2-40B4-BE49-F238E27FC236}">
                <a16:creationId xmlns:a16="http://schemas.microsoft.com/office/drawing/2014/main" id="{04C4AC7F-E772-44E4-AEAE-7102DCFC050A}"/>
              </a:ext>
            </a:extLst>
          </p:cNvPr>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4F104B-E52A-419C-AF10-9A94A3DE1517}"/>
              </a:ext>
            </a:extLst>
          </p:cNvPr>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681E463-EFCE-4CD5-91E6-CFBACA75CD4E}"/>
              </a:ext>
            </a:extLst>
          </p:cNvPr>
          <p:cNvSpPr>
            <a:spLocks noGrp="1"/>
          </p:cNvSpPr>
          <p:nvPr>
            <p:ph type="sldNum" sz="quarter" idx="5"/>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612D38E6-7067-476E-9727-0D2611581B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644286C-813C-43A4-9F66-6588654F2D2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45920" y="2286000"/>
            <a:ext cx="6641869" cy="2286000"/>
          </a:xfrm>
        </p:spPr>
        <p:txBody>
          <a:bodyPr>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645920" y="4754880"/>
            <a:ext cx="6641869" cy="1463040"/>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7558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6EC1EC0-93B5-4FC7-86D9-3987B896D0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45920" y="1828800"/>
            <a:ext cx="6693408" cy="2286000"/>
          </a:xfrm>
        </p:spPr>
        <p:txBody>
          <a:bodyP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8" name="Subtitle 2"/>
          <p:cNvSpPr>
            <a:spLocks noGrp="1"/>
          </p:cNvSpPr>
          <p:nvPr>
            <p:ph type="subTitle" idx="13"/>
          </p:nvPr>
        </p:nvSpPr>
        <p:spPr>
          <a:xfrm>
            <a:off x="1645920" y="4297680"/>
            <a:ext cx="6693408" cy="1368398"/>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Slide Number Placeholder 5">
            <a:extLst>
              <a:ext uri="{FF2B5EF4-FFF2-40B4-BE49-F238E27FC236}">
                <a16:creationId xmlns:a16="http://schemas.microsoft.com/office/drawing/2014/main" id="{67BB5F3B-2C7C-47D5-8EDC-8DA9FCF2BA80}"/>
              </a:ext>
            </a:extLst>
          </p:cNvPr>
          <p:cNvSpPr>
            <a:spLocks noGrp="1"/>
          </p:cNvSpPr>
          <p:nvPr>
            <p:ph type="sldNum" sz="quarter" idx="14"/>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474A796F-B81D-4C3E-976B-37C5067D3ED9}" type="slidenum">
              <a:rPr lang="en-US"/>
              <a:pPr>
                <a:defRPr/>
              </a:pPr>
              <a:t>‹#›</a:t>
            </a:fld>
            <a:endParaRPr lang="en-US" dirty="0"/>
          </a:p>
        </p:txBody>
      </p:sp>
    </p:spTree>
    <p:extLst>
      <p:ext uri="{BB962C8B-B14F-4D97-AF65-F5344CB8AC3E}">
        <p14:creationId xmlns:p14="http://schemas.microsoft.com/office/powerpoint/2010/main" val="283112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922D2B1B-1D44-4F45-9723-70E94B0727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69A7743E-F127-4543-B2F3-5B298867A98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C5477369-EDAE-4F71-BAA7-E9618375882C}" type="slidenum">
              <a:rPr lang="en-US"/>
              <a:pPr>
                <a:defRPr/>
              </a:pPr>
              <a:t>‹#›</a:t>
            </a:fld>
            <a:endParaRPr lang="en-US" dirty="0"/>
          </a:p>
        </p:txBody>
      </p:sp>
    </p:spTree>
    <p:extLst>
      <p:ext uri="{BB962C8B-B14F-4D97-AF65-F5344CB8AC3E}">
        <p14:creationId xmlns:p14="http://schemas.microsoft.com/office/powerpoint/2010/main" val="10078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F5C47865-F3D6-4155-B65E-76D2F7B680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0E909EA-66CC-45E1-837D-E50A42A253E4}"/>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71B5C42F-86BF-4820-AFC1-D6C4E0BB3518}" type="slidenum">
              <a:rPr lang="en-US"/>
              <a:pPr>
                <a:defRPr/>
              </a:pPr>
              <a:t>‹#›</a:t>
            </a:fld>
            <a:endParaRPr lang="en-US" dirty="0"/>
          </a:p>
        </p:txBody>
      </p:sp>
    </p:spTree>
    <p:extLst>
      <p:ext uri="{BB962C8B-B14F-4D97-AF65-F5344CB8AC3E}">
        <p14:creationId xmlns:p14="http://schemas.microsoft.com/office/powerpoint/2010/main" val="284000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1CA9646D-AA77-4F75-A7AD-1B34B1FCF62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97D36670-FA57-4D8B-B84F-79F4F96B115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E9B14E6-3FEE-425C-AD24-340B02433B04}" type="slidenum">
              <a:rPr lang="en-US"/>
              <a:pPr>
                <a:defRPr/>
              </a:pPr>
              <a:t>‹#›</a:t>
            </a:fld>
            <a:endParaRPr lang="en-US" dirty="0"/>
          </a:p>
        </p:txBody>
      </p:sp>
    </p:spTree>
    <p:extLst>
      <p:ext uri="{BB962C8B-B14F-4D97-AF65-F5344CB8AC3E}">
        <p14:creationId xmlns:p14="http://schemas.microsoft.com/office/powerpoint/2010/main" val="301348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79F14630-5B2B-46E8-8B8A-E9331902E52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27B8929A-BE9A-4465-BDF8-A69B3A04C5A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BC4E40C-AF75-46BB-8C51-05BA61AE9280}" type="slidenum">
              <a:rPr lang="en-US"/>
              <a:pPr>
                <a:defRPr/>
              </a:pPr>
              <a:t>‹#›</a:t>
            </a:fld>
            <a:endParaRPr lang="en-US" dirty="0"/>
          </a:p>
        </p:txBody>
      </p:sp>
    </p:spTree>
    <p:extLst>
      <p:ext uri="{BB962C8B-B14F-4D97-AF65-F5344CB8AC3E}">
        <p14:creationId xmlns:p14="http://schemas.microsoft.com/office/powerpoint/2010/main" val="2801025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BB94A55-93A1-4102-8310-20A82D2A5A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7">
            <a:extLst>
              <a:ext uri="{FF2B5EF4-FFF2-40B4-BE49-F238E27FC236}">
                <a16:creationId xmlns:a16="http://schemas.microsoft.com/office/drawing/2014/main" id="{3000F7C3-40A8-430F-AEEC-48B57C882A68}"/>
              </a:ext>
            </a:extLst>
          </p:cNvPr>
          <p:cNvSpPr txBox="1">
            <a:spLocks noChangeArrowheads="1"/>
          </p:cNvSpPr>
          <p:nvPr userDrawn="1"/>
        </p:nvSpPr>
        <p:spPr bwMode="auto">
          <a:xfrm>
            <a:off x="457200" y="1262063"/>
            <a:ext cx="8229600"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Calibri" panose="020F0502020204030204" pitchFamily="34" charset="0"/>
              </a:defRPr>
            </a:lvl1pPr>
            <a:lvl2pPr marL="685800" indent="-2286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Char char="•"/>
            </a:pPr>
            <a:r>
              <a:rPr lang="en-US" altLang="en-US" sz="2400">
                <a:solidFill>
                  <a:schemeClr val="tx2"/>
                </a:solidFill>
              </a:rPr>
              <a:t>Contact us:</a:t>
            </a:r>
          </a:p>
          <a:p>
            <a:pPr lvl="1" eaLnBrk="1" hangingPunct="1">
              <a:lnSpc>
                <a:spcPct val="90000"/>
              </a:lnSpc>
              <a:spcBef>
                <a:spcPts val="500"/>
              </a:spcBef>
              <a:buFont typeface="Arial" panose="020B0604020202020204" pitchFamily="34" charset="0"/>
              <a:buChar char="•"/>
            </a:pPr>
            <a:r>
              <a:rPr lang="en-US" altLang="en-US" sz="2000">
                <a:solidFill>
                  <a:schemeClr val="tx2"/>
                </a:solidFill>
                <a:hlinkClick r:id="rId3"/>
              </a:rPr>
              <a:t>peba.sc.gov/contact</a:t>
            </a:r>
            <a:r>
              <a:rPr lang="en-US" altLang="en-US" sz="2000">
                <a:solidFill>
                  <a:schemeClr val="tx2"/>
                </a:solidFill>
              </a:rPr>
              <a:t>. </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803.737.6800 or 888.260.9430.</a:t>
            </a:r>
          </a:p>
          <a:p>
            <a:pPr eaLnBrk="1" hangingPunct="1">
              <a:lnSpc>
                <a:spcPct val="90000"/>
              </a:lnSpc>
              <a:spcBef>
                <a:spcPts val="1000"/>
              </a:spcBef>
              <a:buFont typeface="Arial" panose="020B0604020202020204" pitchFamily="34" charset="0"/>
              <a:buChar char="•"/>
            </a:pPr>
            <a:r>
              <a:rPr lang="en-US" altLang="en-US" sz="2400">
                <a:solidFill>
                  <a:schemeClr val="tx2"/>
                </a:solidFill>
              </a:rPr>
              <a:t>Visit us:</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202 Arbor Lake Drive</a:t>
            </a:r>
            <a:br>
              <a:rPr lang="en-US" altLang="en-US" sz="2000">
                <a:solidFill>
                  <a:schemeClr val="tx2"/>
                </a:solidFill>
              </a:rPr>
            </a:br>
            <a:r>
              <a:rPr lang="en-US" altLang="en-US" sz="2000">
                <a:solidFill>
                  <a:schemeClr val="tx2"/>
                </a:solidFill>
              </a:rPr>
              <a:t>Columbia, SC 29223</a:t>
            </a:r>
          </a:p>
        </p:txBody>
      </p:sp>
      <p:sp>
        <p:nvSpPr>
          <p:cNvPr id="4" name="TextBox 8">
            <a:extLst>
              <a:ext uri="{FF2B5EF4-FFF2-40B4-BE49-F238E27FC236}">
                <a16:creationId xmlns:a16="http://schemas.microsoft.com/office/drawing/2014/main" id="{B34E1250-45F3-44CB-B9B1-A81C5BC09A1A}"/>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in touch with PEBA</a:t>
            </a:r>
          </a:p>
        </p:txBody>
      </p:sp>
      <p:sp>
        <p:nvSpPr>
          <p:cNvPr id="5" name="Slide Number Placeholder 5">
            <a:extLst>
              <a:ext uri="{FF2B5EF4-FFF2-40B4-BE49-F238E27FC236}">
                <a16:creationId xmlns:a16="http://schemas.microsoft.com/office/drawing/2014/main" id="{24864467-FD1F-4DDE-AE57-0E5AF1905E1D}"/>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538EEE8-0D8A-455D-8933-13D3031A5653}" type="slidenum">
              <a:rPr lang="en-US"/>
              <a:pPr>
                <a:defRPr/>
              </a:pPr>
              <a:t>‹#›</a:t>
            </a:fld>
            <a:endParaRPr lang="en-US" dirty="0"/>
          </a:p>
        </p:txBody>
      </p:sp>
    </p:spTree>
    <p:extLst>
      <p:ext uri="{BB962C8B-B14F-4D97-AF65-F5344CB8AC3E}">
        <p14:creationId xmlns:p14="http://schemas.microsoft.com/office/powerpoint/2010/main" val="328368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FE31A8CA-295C-4E67-B7E2-19B316BC54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46438"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F5CB24B9-6981-4F4F-AFE7-CC068E47CC2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48025" y="2179638"/>
            <a:ext cx="5476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6E928607-FE84-43F9-983D-E24D148EF1B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218757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37465AC0-5767-49B8-A0FB-2B5FB91E40C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7200"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91EBBDE5-265B-4C3C-8E29-C20A8E21DAB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7200" y="3113088"/>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a:extLst>
              <a:ext uri="{FF2B5EF4-FFF2-40B4-BE49-F238E27FC236}">
                <a16:creationId xmlns:a16="http://schemas.microsoft.com/office/drawing/2014/main" id="{1585B803-9C72-40D2-B655-0F8E21F40568}"/>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2">
            <a:extLst>
              <a:ext uri="{FF2B5EF4-FFF2-40B4-BE49-F238E27FC236}">
                <a16:creationId xmlns:a16="http://schemas.microsoft.com/office/drawing/2014/main" id="{3DBFAD33-51B4-47E5-B63F-504039CD9061}"/>
              </a:ext>
            </a:extLst>
          </p:cNvPr>
          <p:cNvGrpSpPr>
            <a:grpSpLocks/>
          </p:cNvGrpSpPr>
          <p:nvPr userDrawn="1"/>
        </p:nvGrpSpPr>
        <p:grpSpPr bwMode="auto">
          <a:xfrm>
            <a:off x="1085850" y="1304925"/>
            <a:ext cx="7253288" cy="2312988"/>
            <a:chOff x="1085421" y="957888"/>
            <a:chExt cx="7253907" cy="2312807"/>
          </a:xfrm>
        </p:grpSpPr>
        <p:sp>
          <p:nvSpPr>
            <p:cNvPr id="9" name="TextBox 13">
              <a:extLst>
                <a:ext uri="{FF2B5EF4-FFF2-40B4-BE49-F238E27FC236}">
                  <a16:creationId xmlns:a16="http://schemas.microsoft.com/office/drawing/2014/main" id="{D9CB5E32-1575-48A3-A324-F2C015866E01}"/>
                </a:ext>
              </a:extLst>
            </p:cNvPr>
            <p:cNvSpPr txBox="1">
              <a:spLocks noChangeArrowheads="1"/>
            </p:cNvSpPr>
            <p:nvPr userDrawn="1"/>
          </p:nvSpPr>
          <p:spPr bwMode="auto">
            <a:xfrm>
              <a:off x="1085421" y="1883460"/>
              <a:ext cx="1354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8"/>
                </a:rPr>
                <a:t>SCPEBA</a:t>
              </a:r>
              <a:endParaRPr lang="en-US" altLang="en-US" sz="2400"/>
            </a:p>
          </p:txBody>
        </p:sp>
        <p:sp>
          <p:nvSpPr>
            <p:cNvPr id="10" name="TextBox 14">
              <a:extLst>
                <a:ext uri="{FF2B5EF4-FFF2-40B4-BE49-F238E27FC236}">
                  <a16:creationId xmlns:a16="http://schemas.microsoft.com/office/drawing/2014/main" id="{FBE2F2A8-F40C-472C-B259-F5E7A7B0AA51}"/>
                </a:ext>
              </a:extLst>
            </p:cNvPr>
            <p:cNvSpPr txBox="1">
              <a:spLocks noChangeArrowheads="1"/>
            </p:cNvSpPr>
            <p:nvPr userDrawn="1"/>
          </p:nvSpPr>
          <p:spPr bwMode="auto">
            <a:xfrm>
              <a:off x="1085421" y="957888"/>
              <a:ext cx="2082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9"/>
                </a:rPr>
                <a:t>SCPEBA</a:t>
              </a:r>
              <a:endParaRPr lang="en-US" altLang="en-US" sz="2400"/>
            </a:p>
          </p:txBody>
        </p:sp>
        <p:sp>
          <p:nvSpPr>
            <p:cNvPr id="11" name="TextBox 15">
              <a:extLst>
                <a:ext uri="{FF2B5EF4-FFF2-40B4-BE49-F238E27FC236}">
                  <a16:creationId xmlns:a16="http://schemas.microsoft.com/office/drawing/2014/main" id="{CDCAEBE5-4D69-4E53-AEA9-431A5256AA65}"/>
                </a:ext>
              </a:extLst>
            </p:cNvPr>
            <p:cNvSpPr txBox="1">
              <a:spLocks noChangeArrowheads="1"/>
            </p:cNvSpPr>
            <p:nvPr userDrawn="1"/>
          </p:nvSpPr>
          <p:spPr bwMode="auto">
            <a:xfrm>
              <a:off x="3875393" y="1870070"/>
              <a:ext cx="157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0"/>
                </a:rPr>
                <a:t>PEBA TV</a:t>
              </a:r>
              <a:endParaRPr lang="en-US" altLang="en-US" sz="2400"/>
            </a:p>
          </p:txBody>
        </p:sp>
        <p:sp>
          <p:nvSpPr>
            <p:cNvPr id="12" name="TextBox 16">
              <a:extLst>
                <a:ext uri="{FF2B5EF4-FFF2-40B4-BE49-F238E27FC236}">
                  <a16:creationId xmlns:a16="http://schemas.microsoft.com/office/drawing/2014/main" id="{589FA593-CF12-4355-A58C-E7C05B54CE2E}"/>
                </a:ext>
              </a:extLst>
            </p:cNvPr>
            <p:cNvSpPr txBox="1">
              <a:spLocks noChangeArrowheads="1"/>
            </p:cNvSpPr>
            <p:nvPr userDrawn="1"/>
          </p:nvSpPr>
          <p:spPr bwMode="auto">
            <a:xfrm>
              <a:off x="1085421" y="2809030"/>
              <a:ext cx="72539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1"/>
                </a:rPr>
                <a:t>South Carolina Public Employee Benefit Authority</a:t>
              </a:r>
              <a:endParaRPr lang="en-US" altLang="en-US" sz="3600"/>
            </a:p>
          </p:txBody>
        </p:sp>
      </p:grpSp>
      <p:sp>
        <p:nvSpPr>
          <p:cNvPr id="13" name="TextBox 17">
            <a:extLst>
              <a:ext uri="{FF2B5EF4-FFF2-40B4-BE49-F238E27FC236}">
                <a16:creationId xmlns:a16="http://schemas.microsoft.com/office/drawing/2014/main" id="{A04E5682-543D-4489-94BF-32B282DC2935}"/>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social with PEBA</a:t>
            </a:r>
          </a:p>
        </p:txBody>
      </p:sp>
      <p:sp>
        <p:nvSpPr>
          <p:cNvPr id="14" name="TextBox 18">
            <a:extLst>
              <a:ext uri="{FF2B5EF4-FFF2-40B4-BE49-F238E27FC236}">
                <a16:creationId xmlns:a16="http://schemas.microsoft.com/office/drawing/2014/main" id="{F1C2CA33-AB97-449E-9FC7-CFF4E29BDEA3}"/>
              </a:ext>
            </a:extLst>
          </p:cNvPr>
          <p:cNvSpPr txBox="1">
            <a:spLocks noChangeArrowheads="1"/>
          </p:cNvSpPr>
          <p:nvPr userDrawn="1"/>
        </p:nvSpPr>
        <p:spPr bwMode="auto">
          <a:xfrm>
            <a:off x="3875088" y="1304925"/>
            <a:ext cx="1354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12"/>
              </a:rPr>
              <a:t>s.c.peba</a:t>
            </a:r>
            <a:endParaRPr lang="en-US" altLang="en-US" sz="2400"/>
          </a:p>
        </p:txBody>
      </p:sp>
      <p:sp>
        <p:nvSpPr>
          <p:cNvPr id="15" name="Slide Number Placeholder 5">
            <a:extLst>
              <a:ext uri="{FF2B5EF4-FFF2-40B4-BE49-F238E27FC236}">
                <a16:creationId xmlns:a16="http://schemas.microsoft.com/office/drawing/2014/main" id="{72E63266-0AB0-4CCF-9DB4-1EF25C87F7BC}"/>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8273F69-AF1E-458F-9EA1-2559C9C6D211}" type="slidenum">
              <a:rPr lang="en-US"/>
              <a:pPr>
                <a:defRPr/>
              </a:pPr>
              <a:t>‹#›</a:t>
            </a:fld>
            <a:endParaRPr lang="en-US" dirty="0"/>
          </a:p>
        </p:txBody>
      </p:sp>
    </p:spTree>
    <p:extLst>
      <p:ext uri="{BB962C8B-B14F-4D97-AF65-F5344CB8AC3E}">
        <p14:creationId xmlns:p14="http://schemas.microsoft.com/office/powerpoint/2010/main" val="206881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444E541A-31C9-4178-B340-F309D664792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7">
            <a:extLst>
              <a:ext uri="{FF2B5EF4-FFF2-40B4-BE49-F238E27FC236}">
                <a16:creationId xmlns:a16="http://schemas.microsoft.com/office/drawing/2014/main" id="{2C063012-4147-4AE9-B190-2B7941EE236A}"/>
              </a:ext>
            </a:extLst>
          </p:cNvPr>
          <p:cNvSpPr>
            <a:spLocks noChangeArrowheads="1"/>
          </p:cNvSpPr>
          <p:nvPr userDrawn="1"/>
        </p:nvSpPr>
        <p:spPr bwMode="auto">
          <a:xfrm>
            <a:off x="457200" y="1262063"/>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None/>
            </a:pPr>
            <a:r>
              <a:rPr lang="en-US" altLang="en-US" sz="240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4" name="TextBox 8">
            <a:extLst>
              <a:ext uri="{FF2B5EF4-FFF2-40B4-BE49-F238E27FC236}">
                <a16:creationId xmlns:a16="http://schemas.microsoft.com/office/drawing/2014/main" id="{26752C23-3B87-4354-91C3-17509CD716D9}"/>
              </a:ext>
            </a:extLst>
          </p:cNvPr>
          <p:cNvSpPr txBox="1">
            <a:spLocks noChangeArrowheads="1"/>
          </p:cNvSpPr>
          <p:nvPr userDrawn="1"/>
        </p:nvSpPr>
        <p:spPr bwMode="auto">
          <a:xfrm>
            <a:off x="457200" y="369888"/>
            <a:ext cx="33258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Disclaimer</a:t>
            </a:r>
          </a:p>
        </p:txBody>
      </p:sp>
      <p:sp>
        <p:nvSpPr>
          <p:cNvPr id="5" name="Slide Number Placeholder 5">
            <a:extLst>
              <a:ext uri="{FF2B5EF4-FFF2-40B4-BE49-F238E27FC236}">
                <a16:creationId xmlns:a16="http://schemas.microsoft.com/office/drawing/2014/main" id="{90B1F275-DCBA-4A11-9AC2-3EA53DEA3AB0}"/>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9762E084-A752-483D-99BF-B27D5BFBECEA}" type="slidenum">
              <a:rPr lang="en-US"/>
              <a:pPr>
                <a:defRPr/>
              </a:pPr>
              <a:t>‹#›</a:t>
            </a:fld>
            <a:endParaRPr lang="en-US" dirty="0"/>
          </a:p>
        </p:txBody>
      </p:sp>
    </p:spTree>
    <p:extLst>
      <p:ext uri="{BB962C8B-B14F-4D97-AF65-F5344CB8AC3E}">
        <p14:creationId xmlns:p14="http://schemas.microsoft.com/office/powerpoint/2010/main" val="26119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2CA1797-60AA-4D6E-A483-02E65F8A1BDD}"/>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B755A4A-0820-4A6B-A51A-0E8C9FC87430}"/>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4F33B3D-64E8-4F22-9C6D-22CDFAA6CDC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8FB42905-A19D-4790-89A4-2DA362BB8A5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57D9C31-FF32-4788-8C6D-BDFA2AE5643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400" smtClean="0">
                <a:solidFill>
                  <a:schemeClr val="bg2">
                    <a:lumMod val="75000"/>
                  </a:schemeClr>
                </a:solidFill>
                <a:latin typeface="Tw Cen MT Condensed" panose="020B0606020104020203" pitchFamily="34" charset="0"/>
              </a:defRPr>
            </a:lvl1pPr>
          </a:lstStyle>
          <a:p>
            <a:pPr>
              <a:defRPr/>
            </a:pPr>
            <a:fld id="{76CF5B07-A557-4BEF-9193-B19E4736055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hf hdr="0" ftr="0" dt="0"/>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Calibri Light" panose="020F0302020204030204" pitchFamily="34" charset="0"/>
        </a:defRPr>
      </a:lvl2pPr>
      <a:lvl3pPr algn="l" rtl="0" fontAlgn="base">
        <a:lnSpc>
          <a:spcPct val="90000"/>
        </a:lnSpc>
        <a:spcBef>
          <a:spcPct val="0"/>
        </a:spcBef>
        <a:spcAft>
          <a:spcPct val="0"/>
        </a:spcAft>
        <a:defRPr sz="4400" b="1">
          <a:solidFill>
            <a:schemeClr val="tx1"/>
          </a:solidFill>
          <a:latin typeface="Calibri Light" panose="020F0302020204030204" pitchFamily="34" charset="0"/>
        </a:defRPr>
      </a:lvl3pPr>
      <a:lvl4pPr algn="l" rtl="0" fontAlgn="base">
        <a:lnSpc>
          <a:spcPct val="90000"/>
        </a:lnSpc>
        <a:spcBef>
          <a:spcPct val="0"/>
        </a:spcBef>
        <a:spcAft>
          <a:spcPct val="0"/>
        </a:spcAft>
        <a:defRPr sz="4400" b="1">
          <a:solidFill>
            <a:schemeClr val="tx1"/>
          </a:solidFill>
          <a:latin typeface="Calibri Light" panose="020F0302020204030204" pitchFamily="34" charset="0"/>
        </a:defRPr>
      </a:lvl4pPr>
      <a:lvl5pPr algn="l" rtl="0" fontAlgn="base">
        <a:lnSpc>
          <a:spcPct val="90000"/>
        </a:lnSpc>
        <a:spcBef>
          <a:spcPct val="0"/>
        </a:spcBef>
        <a:spcAft>
          <a:spcPct val="0"/>
        </a:spcAft>
        <a:defRPr sz="4400" b="1">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b="1">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b="1">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b="1">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b="1">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tags" Target="../tags/tag35.xml"/><Relationship Id="rId13" Type="http://schemas.openxmlformats.org/officeDocument/2006/relationships/tags" Target="../tags/tag40.xml"/><Relationship Id="rId3" Type="http://schemas.openxmlformats.org/officeDocument/2006/relationships/tags" Target="../tags/tag30.xml"/><Relationship Id="rId7" Type="http://schemas.openxmlformats.org/officeDocument/2006/relationships/tags" Target="../tags/tag34.xml"/><Relationship Id="rId12" Type="http://schemas.openxmlformats.org/officeDocument/2006/relationships/tags" Target="../tags/tag39.xml"/><Relationship Id="rId17" Type="http://schemas.openxmlformats.org/officeDocument/2006/relationships/slideLayout" Target="../slideLayouts/slideLayout3.xml"/><Relationship Id="rId2" Type="http://schemas.openxmlformats.org/officeDocument/2006/relationships/tags" Target="../tags/tag29.xml"/><Relationship Id="rId16" Type="http://schemas.openxmlformats.org/officeDocument/2006/relationships/tags" Target="../tags/tag43.xml"/><Relationship Id="rId1" Type="http://schemas.openxmlformats.org/officeDocument/2006/relationships/tags" Target="../tags/tag28.xml"/><Relationship Id="rId6" Type="http://schemas.openxmlformats.org/officeDocument/2006/relationships/tags" Target="../tags/tag33.xml"/><Relationship Id="rId11" Type="http://schemas.openxmlformats.org/officeDocument/2006/relationships/tags" Target="../tags/tag38.xml"/><Relationship Id="rId5" Type="http://schemas.openxmlformats.org/officeDocument/2006/relationships/tags" Target="../tags/tag32.xml"/><Relationship Id="rId15" Type="http://schemas.openxmlformats.org/officeDocument/2006/relationships/tags" Target="../tags/tag42.xml"/><Relationship Id="rId10" Type="http://schemas.openxmlformats.org/officeDocument/2006/relationships/tags" Target="../tags/tag37.xml"/><Relationship Id="rId4" Type="http://schemas.openxmlformats.org/officeDocument/2006/relationships/tags" Target="../tags/tag31.xml"/><Relationship Id="rId9" Type="http://schemas.openxmlformats.org/officeDocument/2006/relationships/tags" Target="../tags/tag36.xml"/><Relationship Id="rId14" Type="http://schemas.openxmlformats.org/officeDocument/2006/relationships/tags" Target="../tags/tag4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44.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hyperlink" Target="https://peba.sc.gov/sites/default/files/cobra_notice_to_extend.pdf" TargetMode="Externa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D3287DD-F04C-445F-85A0-2CCB83EFA8FD}"/>
              </a:ext>
            </a:extLst>
          </p:cNvPr>
          <p:cNvSpPr>
            <a:spLocks noGrp="1" noChangeArrowheads="1"/>
          </p:cNvSpPr>
          <p:nvPr>
            <p:ph type="ctrTitle"/>
          </p:nvPr>
        </p:nvSpPr>
        <p:spPr/>
        <p:txBody>
          <a:bodyPr/>
          <a:lstStyle/>
          <a:p>
            <a:r>
              <a:rPr lang="en-US" altLang="en-US" dirty="0"/>
              <a:t>Events that extend COBRA coverage</a:t>
            </a:r>
          </a:p>
        </p:txBody>
      </p:sp>
      <p:sp>
        <p:nvSpPr>
          <p:cNvPr id="3" name="Subtitle 2">
            <a:extLst>
              <a:ext uri="{FF2B5EF4-FFF2-40B4-BE49-F238E27FC236}">
                <a16:creationId xmlns:a16="http://schemas.microsoft.com/office/drawing/2014/main" id="{4A44337E-F8C5-4120-96C4-9E92A0581F7C}"/>
              </a:ext>
            </a:extLst>
          </p:cNvPr>
          <p:cNvSpPr>
            <a:spLocks noGrp="1"/>
          </p:cNvSpPr>
          <p:nvPr>
            <p:ph type="subTitle" idx="1"/>
          </p:nvPr>
        </p:nvSpPr>
        <p:spPr/>
        <p:txBody>
          <a:bodyPr/>
          <a:lstStyle/>
          <a:p>
            <a:r>
              <a:rPr lang="en-US" dirty="0"/>
              <a:t>COBRA</a:t>
            </a:r>
          </a:p>
          <a:p>
            <a:r>
              <a:rPr lang="en-US" dirty="0"/>
              <a:t>2024</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8691"/>
    </mc:Choice>
    <mc:Fallback xmlns="">
      <p:transition spd="slow" advTm="2869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72633280-5432-4AD5-88BF-65E42D1F3405}"/>
              </a:ext>
            </a:extLst>
          </p:cNvPr>
          <p:cNvSpPr>
            <a:spLocks noGrp="1" noChangeArrowheads="1"/>
          </p:cNvSpPr>
          <p:nvPr>
            <p:ph type="title"/>
            <p:custDataLst>
              <p:tags r:id="rId1"/>
            </p:custDataLst>
          </p:nvPr>
        </p:nvSpPr>
        <p:spPr>
          <a:xfrm>
            <a:off x="457200" y="228600"/>
            <a:ext cx="8229600" cy="804863"/>
          </a:xfrm>
        </p:spPr>
        <p:txBody>
          <a:bodyPr/>
          <a:lstStyle/>
          <a:p>
            <a:r>
              <a:rPr lang="en-US" altLang="en-US"/>
              <a:t>Medicare entitlement rule</a:t>
            </a:r>
          </a:p>
        </p:txBody>
      </p:sp>
      <p:sp>
        <p:nvSpPr>
          <p:cNvPr id="52227" name="Content Placeholder 2">
            <a:extLst>
              <a:ext uri="{FF2B5EF4-FFF2-40B4-BE49-F238E27FC236}">
                <a16:creationId xmlns:a16="http://schemas.microsoft.com/office/drawing/2014/main" id="{9883762A-042E-44DB-902A-E5DAFB2C961D}"/>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If covered employee became eligible for Medicare within 18 months before their employment ended or their hours were reduced, the maximum period of COBRA coverage for their covered dependents is 36 months after the covered employee became eligible for Medicare.</a:t>
            </a:r>
          </a:p>
        </p:txBody>
      </p:sp>
      <p:sp>
        <p:nvSpPr>
          <p:cNvPr id="52228" name="Slide Number Placeholder 3">
            <a:extLst>
              <a:ext uri="{FF2B5EF4-FFF2-40B4-BE49-F238E27FC236}">
                <a16:creationId xmlns:a16="http://schemas.microsoft.com/office/drawing/2014/main" id="{F2AA14B8-F632-409E-AA87-8410E86E90F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3BB3CB3-A1AA-4D15-B6B6-6330C2E8095C}" type="slidenum">
              <a:rPr lang="en-US" altLang="en-US">
                <a:solidFill>
                  <a:schemeClr val="bg1"/>
                </a:solidFill>
                <a:latin typeface="Times New Roman" panose="02020603050405020304" pitchFamily="18" charset="0"/>
              </a:rPr>
              <a:pPr fontAlgn="base">
                <a:spcBef>
                  <a:spcPct val="0"/>
                </a:spcBef>
                <a:spcAft>
                  <a:spcPct val="0"/>
                </a:spcAft>
              </a:pPr>
              <a:t>10</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2276"/>
    </mc:Choice>
    <mc:Fallback xmlns="">
      <p:transition spd="slow" advTm="3227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8C169C1B-7472-4A41-9F4F-6326061F44C1}"/>
              </a:ext>
            </a:extLst>
          </p:cNvPr>
          <p:cNvSpPr>
            <a:spLocks noGrp="1" noChangeArrowheads="1"/>
          </p:cNvSpPr>
          <p:nvPr>
            <p:ph type="title"/>
          </p:nvPr>
        </p:nvSpPr>
        <p:spPr>
          <a:xfrm>
            <a:off x="457200" y="228600"/>
            <a:ext cx="8229600" cy="804863"/>
          </a:xfrm>
        </p:spPr>
        <p:txBody>
          <a:bodyPr/>
          <a:lstStyle/>
          <a:p>
            <a:r>
              <a:rPr lang="en-US" altLang="en-US"/>
              <a:t>Medicare entitlement rule example</a:t>
            </a:r>
          </a:p>
        </p:txBody>
      </p:sp>
      <p:sp>
        <p:nvSpPr>
          <p:cNvPr id="53251" name="Slide Number Placeholder 3">
            <a:extLst>
              <a:ext uri="{FF2B5EF4-FFF2-40B4-BE49-F238E27FC236}">
                <a16:creationId xmlns:a16="http://schemas.microsoft.com/office/drawing/2014/main" id="{36BBEAB9-B307-4CE3-85D5-0A3FAAD3D9C2}"/>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A044100-5DA5-4108-B805-EF6E0CF096E4}" type="slidenum">
              <a:rPr lang="en-US" altLang="en-US">
                <a:solidFill>
                  <a:schemeClr val="bg1"/>
                </a:solidFill>
                <a:latin typeface="Times New Roman" panose="02020603050405020304" pitchFamily="18" charset="0"/>
              </a:rPr>
              <a:pPr fontAlgn="base">
                <a:spcBef>
                  <a:spcPct val="0"/>
                </a:spcBef>
                <a:spcAft>
                  <a:spcPct val="0"/>
                </a:spcAft>
              </a:pPr>
              <a:t>11</a:t>
            </a:fld>
            <a:endParaRPr lang="en-US" altLang="en-US">
              <a:solidFill>
                <a:schemeClr val="bg1"/>
              </a:solidFill>
              <a:latin typeface="Times New Roman" panose="02020603050405020304" pitchFamily="18" charset="0"/>
            </a:endParaRPr>
          </a:p>
        </p:txBody>
      </p:sp>
      <p:sp>
        <p:nvSpPr>
          <p:cNvPr id="53252" name="Line 7">
            <a:extLst>
              <a:ext uri="{FF2B5EF4-FFF2-40B4-BE49-F238E27FC236}">
                <a16:creationId xmlns:a16="http://schemas.microsoft.com/office/drawing/2014/main" id="{6608D38A-FC4A-498A-B30F-4C72C66E78D0}"/>
              </a:ext>
            </a:extLst>
          </p:cNvPr>
          <p:cNvSpPr>
            <a:spLocks noChangeShapeType="1"/>
          </p:cNvSpPr>
          <p:nvPr>
            <p:custDataLst>
              <p:tags r:id="rId1"/>
            </p:custDataLst>
          </p:nvPr>
        </p:nvSpPr>
        <p:spPr bwMode="auto">
          <a:xfrm flipV="1">
            <a:off x="457200" y="3429000"/>
            <a:ext cx="8229600" cy="0"/>
          </a:xfrm>
          <a:prstGeom prst="line">
            <a:avLst/>
          </a:prstGeom>
          <a:noFill/>
          <a:ln w="50800">
            <a:solidFill>
              <a:schemeClr val="tx2"/>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53" name="Line 8">
            <a:extLst>
              <a:ext uri="{FF2B5EF4-FFF2-40B4-BE49-F238E27FC236}">
                <a16:creationId xmlns:a16="http://schemas.microsoft.com/office/drawing/2014/main" id="{57EACC57-E57E-406A-9A63-33326F838736}"/>
              </a:ext>
            </a:extLst>
          </p:cNvPr>
          <p:cNvSpPr>
            <a:spLocks noChangeShapeType="1"/>
          </p:cNvSpPr>
          <p:nvPr>
            <p:custDataLst>
              <p:tags r:id="rId2"/>
            </p:custDataLst>
          </p:nvPr>
        </p:nvSpPr>
        <p:spPr bwMode="auto">
          <a:xfrm>
            <a:off x="2468563" y="2873375"/>
            <a:ext cx="0" cy="1133475"/>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54" name="Line 9">
            <a:extLst>
              <a:ext uri="{FF2B5EF4-FFF2-40B4-BE49-F238E27FC236}">
                <a16:creationId xmlns:a16="http://schemas.microsoft.com/office/drawing/2014/main" id="{4151FA3A-B249-473D-BA04-65456E7D91AB}"/>
              </a:ext>
            </a:extLst>
          </p:cNvPr>
          <p:cNvSpPr>
            <a:spLocks noChangeShapeType="1"/>
          </p:cNvSpPr>
          <p:nvPr>
            <p:custDataLst>
              <p:tags r:id="rId3"/>
            </p:custDataLst>
          </p:nvPr>
        </p:nvSpPr>
        <p:spPr bwMode="auto">
          <a:xfrm>
            <a:off x="3657600" y="2873375"/>
            <a:ext cx="0" cy="1133475"/>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55" name="Line 10">
            <a:extLst>
              <a:ext uri="{FF2B5EF4-FFF2-40B4-BE49-F238E27FC236}">
                <a16:creationId xmlns:a16="http://schemas.microsoft.com/office/drawing/2014/main" id="{AA15A855-0CD0-4812-8343-6FA072DD390F}"/>
              </a:ext>
            </a:extLst>
          </p:cNvPr>
          <p:cNvSpPr>
            <a:spLocks noChangeShapeType="1"/>
          </p:cNvSpPr>
          <p:nvPr>
            <p:custDataLst>
              <p:tags r:id="rId4"/>
            </p:custDataLst>
          </p:nvPr>
        </p:nvSpPr>
        <p:spPr bwMode="auto">
          <a:xfrm>
            <a:off x="6675438" y="2873375"/>
            <a:ext cx="0" cy="1133475"/>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56" name="Line 11">
            <a:extLst>
              <a:ext uri="{FF2B5EF4-FFF2-40B4-BE49-F238E27FC236}">
                <a16:creationId xmlns:a16="http://schemas.microsoft.com/office/drawing/2014/main" id="{AD311F4F-BF7B-4C46-8FF2-E6643FE132F3}"/>
              </a:ext>
            </a:extLst>
          </p:cNvPr>
          <p:cNvSpPr>
            <a:spLocks noChangeShapeType="1"/>
          </p:cNvSpPr>
          <p:nvPr>
            <p:custDataLst>
              <p:tags r:id="rId5"/>
            </p:custDataLst>
          </p:nvPr>
        </p:nvSpPr>
        <p:spPr bwMode="auto">
          <a:xfrm>
            <a:off x="8229600" y="2873375"/>
            <a:ext cx="0" cy="1133475"/>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57" name="Line 12">
            <a:extLst>
              <a:ext uri="{FF2B5EF4-FFF2-40B4-BE49-F238E27FC236}">
                <a16:creationId xmlns:a16="http://schemas.microsoft.com/office/drawing/2014/main" id="{F0B1A6A6-7570-4C56-AFA9-5F1034BA564E}"/>
              </a:ext>
            </a:extLst>
          </p:cNvPr>
          <p:cNvSpPr>
            <a:spLocks noChangeShapeType="1"/>
          </p:cNvSpPr>
          <p:nvPr>
            <p:custDataLst>
              <p:tags r:id="rId6"/>
            </p:custDataLst>
          </p:nvPr>
        </p:nvSpPr>
        <p:spPr bwMode="auto">
          <a:xfrm>
            <a:off x="914400" y="2873375"/>
            <a:ext cx="0" cy="1133475"/>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Text Box 13">
            <a:extLst>
              <a:ext uri="{FF2B5EF4-FFF2-40B4-BE49-F238E27FC236}">
                <a16:creationId xmlns:a16="http://schemas.microsoft.com/office/drawing/2014/main" id="{EEE2962F-B8EB-40CE-A4E2-F5639D4A326A}"/>
              </a:ext>
            </a:extLst>
          </p:cNvPr>
          <p:cNvSpPr txBox="1">
            <a:spLocks noChangeArrowheads="1"/>
          </p:cNvSpPr>
          <p:nvPr>
            <p:custDataLst>
              <p:tags r:id="rId7"/>
            </p:custDataLst>
          </p:nvPr>
        </p:nvSpPr>
        <p:spPr bwMode="auto">
          <a:xfrm>
            <a:off x="2987675" y="2066925"/>
            <a:ext cx="1346200" cy="79375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lnSpc>
                <a:spcPct val="90000"/>
              </a:lnSpc>
              <a:spcBef>
                <a:spcPct val="20000"/>
              </a:spcBef>
              <a:spcAft>
                <a:spcPts val="0"/>
              </a:spcAft>
              <a:defRPr/>
            </a:pPr>
            <a:r>
              <a:rPr lang="en-US" sz="1200" b="1" dirty="0">
                <a:solidFill>
                  <a:schemeClr val="tx2"/>
                </a:solidFill>
                <a:latin typeface="+mn-lt"/>
              </a:rPr>
              <a:t>07.01.2025</a:t>
            </a:r>
          </a:p>
          <a:p>
            <a:pPr algn="ctr" eaLnBrk="1" fontAlgn="auto" hangingPunct="1">
              <a:lnSpc>
                <a:spcPct val="90000"/>
              </a:lnSpc>
              <a:spcBef>
                <a:spcPct val="20000"/>
              </a:spcBef>
              <a:spcAft>
                <a:spcPts val="0"/>
              </a:spcAft>
              <a:defRPr/>
            </a:pPr>
            <a:r>
              <a:rPr lang="en-US" sz="1200" dirty="0">
                <a:solidFill>
                  <a:schemeClr val="tx2"/>
                </a:solidFill>
                <a:latin typeface="+mn-lt"/>
              </a:rPr>
              <a:t>Employee and spouse become eligible for COBRA</a:t>
            </a:r>
          </a:p>
        </p:txBody>
      </p:sp>
      <p:sp>
        <p:nvSpPr>
          <p:cNvPr id="12" name="Text Box 14">
            <a:extLst>
              <a:ext uri="{FF2B5EF4-FFF2-40B4-BE49-F238E27FC236}">
                <a16:creationId xmlns:a16="http://schemas.microsoft.com/office/drawing/2014/main" id="{D153AECE-9380-4CB3-A074-C67E585DBF49}"/>
              </a:ext>
            </a:extLst>
          </p:cNvPr>
          <p:cNvSpPr txBox="1">
            <a:spLocks noChangeArrowheads="1"/>
          </p:cNvSpPr>
          <p:nvPr>
            <p:custDataLst>
              <p:tags r:id="rId8"/>
            </p:custDataLst>
          </p:nvPr>
        </p:nvSpPr>
        <p:spPr bwMode="auto">
          <a:xfrm>
            <a:off x="241300" y="2232025"/>
            <a:ext cx="1346200" cy="62865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lnSpc>
                <a:spcPct val="90000"/>
              </a:lnSpc>
              <a:spcBef>
                <a:spcPct val="20000"/>
              </a:spcBef>
              <a:spcAft>
                <a:spcPts val="0"/>
              </a:spcAft>
              <a:defRPr/>
            </a:pPr>
            <a:r>
              <a:rPr lang="en-US" sz="1200" b="1" dirty="0">
                <a:solidFill>
                  <a:schemeClr val="tx2"/>
                </a:solidFill>
                <a:latin typeface="+mn-lt"/>
              </a:rPr>
              <a:t>01.01.2024</a:t>
            </a:r>
          </a:p>
          <a:p>
            <a:pPr algn="ctr" eaLnBrk="1" fontAlgn="auto" hangingPunct="1">
              <a:lnSpc>
                <a:spcPct val="90000"/>
              </a:lnSpc>
              <a:spcBef>
                <a:spcPct val="20000"/>
              </a:spcBef>
              <a:spcAft>
                <a:spcPts val="0"/>
              </a:spcAft>
              <a:defRPr/>
            </a:pPr>
            <a:r>
              <a:rPr lang="en-US" sz="1200" dirty="0">
                <a:solidFill>
                  <a:schemeClr val="tx2"/>
                </a:solidFill>
                <a:latin typeface="+mn-lt"/>
              </a:rPr>
              <a:t>18 months before termination</a:t>
            </a:r>
          </a:p>
        </p:txBody>
      </p:sp>
      <p:sp>
        <p:nvSpPr>
          <p:cNvPr id="13" name="Text Box 15">
            <a:extLst>
              <a:ext uri="{FF2B5EF4-FFF2-40B4-BE49-F238E27FC236}">
                <a16:creationId xmlns:a16="http://schemas.microsoft.com/office/drawing/2014/main" id="{C87E305D-B711-4CE1-A80C-591907461445}"/>
              </a:ext>
            </a:extLst>
          </p:cNvPr>
          <p:cNvSpPr txBox="1">
            <a:spLocks noChangeArrowheads="1"/>
          </p:cNvSpPr>
          <p:nvPr>
            <p:custDataLst>
              <p:tags r:id="rId9"/>
            </p:custDataLst>
          </p:nvPr>
        </p:nvSpPr>
        <p:spPr bwMode="auto">
          <a:xfrm>
            <a:off x="1903413" y="2232025"/>
            <a:ext cx="1131887" cy="62865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lnSpc>
                <a:spcPct val="90000"/>
              </a:lnSpc>
              <a:spcBef>
                <a:spcPct val="20000"/>
              </a:spcBef>
              <a:spcAft>
                <a:spcPts val="0"/>
              </a:spcAft>
              <a:defRPr/>
            </a:pPr>
            <a:r>
              <a:rPr lang="en-US" sz="1200" b="1" dirty="0">
                <a:solidFill>
                  <a:schemeClr val="tx2"/>
                </a:solidFill>
                <a:latin typeface="+mn-lt"/>
              </a:rPr>
              <a:t>01.01.2025</a:t>
            </a:r>
          </a:p>
          <a:p>
            <a:pPr algn="ctr" eaLnBrk="1" fontAlgn="auto" hangingPunct="1">
              <a:lnSpc>
                <a:spcPct val="90000"/>
              </a:lnSpc>
              <a:spcBef>
                <a:spcPct val="20000"/>
              </a:spcBef>
              <a:spcAft>
                <a:spcPts val="0"/>
              </a:spcAft>
              <a:defRPr/>
            </a:pPr>
            <a:r>
              <a:rPr lang="en-US" sz="1200" dirty="0">
                <a:solidFill>
                  <a:schemeClr val="tx2"/>
                </a:solidFill>
                <a:latin typeface="+mn-lt"/>
              </a:rPr>
              <a:t>Employee gains Medicare</a:t>
            </a:r>
          </a:p>
        </p:txBody>
      </p:sp>
      <p:sp>
        <p:nvSpPr>
          <p:cNvPr id="14" name="Text Box 16">
            <a:extLst>
              <a:ext uri="{FF2B5EF4-FFF2-40B4-BE49-F238E27FC236}">
                <a16:creationId xmlns:a16="http://schemas.microsoft.com/office/drawing/2014/main" id="{C509C23A-942D-4B80-8401-069D3DB58CD0}"/>
              </a:ext>
            </a:extLst>
          </p:cNvPr>
          <p:cNvSpPr txBox="1">
            <a:spLocks noChangeArrowheads="1"/>
          </p:cNvSpPr>
          <p:nvPr>
            <p:custDataLst>
              <p:tags r:id="rId10"/>
            </p:custDataLst>
          </p:nvPr>
        </p:nvSpPr>
        <p:spPr bwMode="auto">
          <a:xfrm>
            <a:off x="6176963" y="2066925"/>
            <a:ext cx="996950" cy="79375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lnSpc>
                <a:spcPct val="90000"/>
              </a:lnSpc>
              <a:spcBef>
                <a:spcPct val="20000"/>
              </a:spcBef>
              <a:spcAft>
                <a:spcPts val="0"/>
              </a:spcAft>
              <a:defRPr/>
            </a:pPr>
            <a:r>
              <a:rPr lang="en-US" sz="1200" b="1" dirty="0">
                <a:solidFill>
                  <a:schemeClr val="tx2"/>
                </a:solidFill>
                <a:latin typeface="+mn-lt"/>
              </a:rPr>
              <a:t>01.01.2027</a:t>
            </a:r>
          </a:p>
          <a:p>
            <a:pPr algn="ctr" eaLnBrk="1" fontAlgn="auto" hangingPunct="1">
              <a:lnSpc>
                <a:spcPct val="90000"/>
              </a:lnSpc>
              <a:spcBef>
                <a:spcPct val="20000"/>
              </a:spcBef>
              <a:spcAft>
                <a:spcPts val="0"/>
              </a:spcAft>
              <a:defRPr/>
            </a:pPr>
            <a:r>
              <a:rPr lang="en-US" sz="1200" dirty="0">
                <a:solidFill>
                  <a:schemeClr val="tx2"/>
                </a:solidFill>
                <a:latin typeface="+mn-lt"/>
              </a:rPr>
              <a:t>Employee’s COBRA ends (18 months). </a:t>
            </a:r>
          </a:p>
        </p:txBody>
      </p:sp>
      <p:sp>
        <p:nvSpPr>
          <p:cNvPr id="15" name="Text Box 17">
            <a:extLst>
              <a:ext uri="{FF2B5EF4-FFF2-40B4-BE49-F238E27FC236}">
                <a16:creationId xmlns:a16="http://schemas.microsoft.com/office/drawing/2014/main" id="{7CE6EF0A-D884-420B-BCB3-6466B2F02506}"/>
              </a:ext>
            </a:extLst>
          </p:cNvPr>
          <p:cNvSpPr txBox="1">
            <a:spLocks noChangeArrowheads="1"/>
          </p:cNvSpPr>
          <p:nvPr>
            <p:custDataLst>
              <p:tags r:id="rId11"/>
            </p:custDataLst>
          </p:nvPr>
        </p:nvSpPr>
        <p:spPr bwMode="auto">
          <a:xfrm>
            <a:off x="7523163" y="1697038"/>
            <a:ext cx="1412875" cy="1163637"/>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lnSpc>
                <a:spcPct val="90000"/>
              </a:lnSpc>
              <a:spcBef>
                <a:spcPct val="20000"/>
              </a:spcBef>
              <a:spcAft>
                <a:spcPts val="0"/>
              </a:spcAft>
              <a:defRPr/>
            </a:pPr>
            <a:r>
              <a:rPr lang="en-US" sz="1200" b="1" dirty="0">
                <a:solidFill>
                  <a:schemeClr val="tx2"/>
                </a:solidFill>
                <a:latin typeface="+mn-lt"/>
              </a:rPr>
              <a:t>01.01.2028</a:t>
            </a:r>
          </a:p>
          <a:p>
            <a:pPr algn="ctr" eaLnBrk="1" fontAlgn="auto" hangingPunct="1">
              <a:lnSpc>
                <a:spcPct val="90000"/>
              </a:lnSpc>
              <a:spcBef>
                <a:spcPct val="20000"/>
              </a:spcBef>
              <a:spcAft>
                <a:spcPts val="0"/>
              </a:spcAft>
              <a:defRPr/>
            </a:pPr>
            <a:r>
              <a:rPr lang="en-US" sz="1200" dirty="0">
                <a:solidFill>
                  <a:schemeClr val="tx2"/>
                </a:solidFill>
                <a:latin typeface="+mn-lt"/>
              </a:rPr>
              <a:t>Spouse’s COBRA ends 36 months </a:t>
            </a:r>
            <a:br>
              <a:rPr lang="en-US" sz="1200" dirty="0">
                <a:solidFill>
                  <a:schemeClr val="tx2"/>
                </a:solidFill>
                <a:latin typeface="+mn-lt"/>
              </a:rPr>
            </a:br>
            <a:r>
              <a:rPr lang="en-US" sz="1200" dirty="0">
                <a:solidFill>
                  <a:schemeClr val="tx2"/>
                </a:solidFill>
                <a:latin typeface="+mn-lt"/>
              </a:rPr>
              <a:t>after employee’s Medicare eligibility (30 months).</a:t>
            </a:r>
          </a:p>
        </p:txBody>
      </p:sp>
      <p:sp>
        <p:nvSpPr>
          <p:cNvPr id="16" name="Line 18">
            <a:extLst>
              <a:ext uri="{FF2B5EF4-FFF2-40B4-BE49-F238E27FC236}">
                <a16:creationId xmlns:a16="http://schemas.microsoft.com/office/drawing/2014/main" id="{8F158952-6539-42B1-9A13-5F6AAF94887D}"/>
              </a:ext>
            </a:extLst>
          </p:cNvPr>
          <p:cNvSpPr>
            <a:spLocks noChangeShapeType="1"/>
          </p:cNvSpPr>
          <p:nvPr>
            <p:custDataLst>
              <p:tags r:id="rId12"/>
            </p:custDataLst>
          </p:nvPr>
        </p:nvSpPr>
        <p:spPr bwMode="auto">
          <a:xfrm flipV="1">
            <a:off x="3835400" y="3630613"/>
            <a:ext cx="2662238" cy="0"/>
          </a:xfrm>
          <a:prstGeom prst="line">
            <a:avLst/>
          </a:prstGeom>
          <a:ln w="25400">
            <a:solidFill>
              <a:schemeClr val="tx1"/>
            </a:solidFill>
            <a:headEnd/>
            <a:tailEnd type="triangle" w="med" len="med"/>
          </a:ln>
        </p:spPr>
        <p:style>
          <a:lnRef idx="3">
            <a:schemeClr val="accent4"/>
          </a:lnRef>
          <a:fillRef idx="0">
            <a:schemeClr val="accent4"/>
          </a:fillRef>
          <a:effectRef idx="2">
            <a:schemeClr val="accent4"/>
          </a:effectRef>
          <a:fontRef idx="minor">
            <a:schemeClr val="tx1"/>
          </a:fontRef>
        </p:style>
        <p:txBody>
          <a:bodyPr wrap="none"/>
          <a:lstStyle/>
          <a:p>
            <a:pPr eaLnBrk="1" fontAlgn="auto" hangingPunct="1">
              <a:spcBef>
                <a:spcPts val="0"/>
              </a:spcBef>
              <a:spcAft>
                <a:spcPts val="0"/>
              </a:spcAft>
              <a:defRPr/>
            </a:pPr>
            <a:endParaRPr lang="en-US"/>
          </a:p>
        </p:txBody>
      </p:sp>
      <p:sp>
        <p:nvSpPr>
          <p:cNvPr id="17" name="Text Box 19">
            <a:extLst>
              <a:ext uri="{FF2B5EF4-FFF2-40B4-BE49-F238E27FC236}">
                <a16:creationId xmlns:a16="http://schemas.microsoft.com/office/drawing/2014/main" id="{00FFA708-0917-47B9-B994-FAA42860A633}"/>
              </a:ext>
            </a:extLst>
          </p:cNvPr>
          <p:cNvSpPr txBox="1">
            <a:spLocks noChangeArrowheads="1"/>
          </p:cNvSpPr>
          <p:nvPr>
            <p:custDataLst>
              <p:tags r:id="rId13"/>
            </p:custDataLst>
          </p:nvPr>
        </p:nvSpPr>
        <p:spPr bwMode="auto">
          <a:xfrm>
            <a:off x="3835400" y="3679825"/>
            <a:ext cx="2662238" cy="27622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1200" b="1" dirty="0">
                <a:latin typeface="+mn-lt"/>
              </a:rPr>
              <a:t>18-month COBRA period</a:t>
            </a:r>
          </a:p>
        </p:txBody>
      </p:sp>
      <p:sp>
        <p:nvSpPr>
          <p:cNvPr id="18" name="Text Box 21">
            <a:extLst>
              <a:ext uri="{FF2B5EF4-FFF2-40B4-BE49-F238E27FC236}">
                <a16:creationId xmlns:a16="http://schemas.microsoft.com/office/drawing/2014/main" id="{E7373ED0-6124-4605-86F1-5A10513E745A}"/>
              </a:ext>
            </a:extLst>
          </p:cNvPr>
          <p:cNvSpPr txBox="1">
            <a:spLocks noChangeArrowheads="1"/>
          </p:cNvSpPr>
          <p:nvPr>
            <p:custDataLst>
              <p:tags r:id="rId14"/>
            </p:custDataLst>
          </p:nvPr>
        </p:nvSpPr>
        <p:spPr bwMode="auto">
          <a:xfrm>
            <a:off x="6675438" y="3679825"/>
            <a:ext cx="1554162" cy="423863"/>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lnSpc>
                <a:spcPct val="90000"/>
              </a:lnSpc>
              <a:spcBef>
                <a:spcPct val="20000"/>
              </a:spcBef>
              <a:spcAft>
                <a:spcPts val="0"/>
              </a:spcAft>
              <a:defRPr/>
            </a:pPr>
            <a:r>
              <a:rPr lang="en-US" sz="1200" b="1" i="1" dirty="0">
                <a:solidFill>
                  <a:schemeClr val="accent1"/>
                </a:solidFill>
                <a:latin typeface="+mn-lt"/>
              </a:rPr>
              <a:t>Additional coverage months for spouse</a:t>
            </a:r>
          </a:p>
        </p:txBody>
      </p:sp>
      <p:sp>
        <p:nvSpPr>
          <p:cNvPr id="19" name="Line 18">
            <a:extLst>
              <a:ext uri="{FF2B5EF4-FFF2-40B4-BE49-F238E27FC236}">
                <a16:creationId xmlns:a16="http://schemas.microsoft.com/office/drawing/2014/main" id="{9AFCA31B-6573-456E-B930-4656F21E2583}"/>
              </a:ext>
            </a:extLst>
          </p:cNvPr>
          <p:cNvSpPr>
            <a:spLocks noChangeShapeType="1"/>
          </p:cNvSpPr>
          <p:nvPr>
            <p:custDataLst>
              <p:tags r:id="rId15"/>
            </p:custDataLst>
          </p:nvPr>
        </p:nvSpPr>
        <p:spPr bwMode="auto">
          <a:xfrm flipV="1">
            <a:off x="3835400" y="4283075"/>
            <a:ext cx="4394200" cy="0"/>
          </a:xfrm>
          <a:prstGeom prst="line">
            <a:avLst/>
          </a:prstGeom>
          <a:ln w="25400">
            <a:solidFill>
              <a:schemeClr val="tx1"/>
            </a:solidFill>
            <a:headEnd/>
            <a:tailEnd type="triangle" w="med" len="med"/>
          </a:ln>
        </p:spPr>
        <p:style>
          <a:lnRef idx="3">
            <a:schemeClr val="accent4"/>
          </a:lnRef>
          <a:fillRef idx="0">
            <a:schemeClr val="accent4"/>
          </a:fillRef>
          <a:effectRef idx="2">
            <a:schemeClr val="accent4"/>
          </a:effectRef>
          <a:fontRef idx="minor">
            <a:schemeClr val="tx1"/>
          </a:fontRef>
        </p:style>
        <p:txBody>
          <a:bodyPr wrap="none"/>
          <a:lstStyle/>
          <a:p>
            <a:pPr eaLnBrk="1" fontAlgn="auto" hangingPunct="1">
              <a:spcBef>
                <a:spcPts val="0"/>
              </a:spcBef>
              <a:spcAft>
                <a:spcPts val="0"/>
              </a:spcAft>
              <a:defRPr/>
            </a:pPr>
            <a:endParaRPr lang="en-US"/>
          </a:p>
        </p:txBody>
      </p:sp>
      <p:sp>
        <p:nvSpPr>
          <p:cNvPr id="20" name="Left Brace 19">
            <a:extLst>
              <a:ext uri="{FF2B5EF4-FFF2-40B4-BE49-F238E27FC236}">
                <a16:creationId xmlns:a16="http://schemas.microsoft.com/office/drawing/2014/main" id="{465675F2-610D-4949-BA88-3DD9B6B56DBC}"/>
              </a:ext>
            </a:extLst>
          </p:cNvPr>
          <p:cNvSpPr/>
          <p:nvPr/>
        </p:nvSpPr>
        <p:spPr>
          <a:xfrm rot="-5400000">
            <a:off x="5223669" y="1731169"/>
            <a:ext cx="250825" cy="5761037"/>
          </a:xfrm>
          <a:prstGeom prst="leftBrace">
            <a:avLst/>
          </a:prstGeom>
          <a:ln w="25400">
            <a:solidFill>
              <a:schemeClr val="accent3"/>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22" name="Text Box 5">
            <a:extLst>
              <a:ext uri="{FF2B5EF4-FFF2-40B4-BE49-F238E27FC236}">
                <a16:creationId xmlns:a16="http://schemas.microsoft.com/office/drawing/2014/main" id="{A70CB539-A11B-44DA-8B0B-98C287EDABE6}"/>
              </a:ext>
            </a:extLst>
          </p:cNvPr>
          <p:cNvSpPr txBox="1">
            <a:spLocks noChangeArrowheads="1"/>
          </p:cNvSpPr>
          <p:nvPr>
            <p:custDataLst>
              <p:tags r:id="rId16"/>
            </p:custDataLst>
          </p:nvPr>
        </p:nvSpPr>
        <p:spPr bwMode="auto">
          <a:xfrm>
            <a:off x="4308475" y="4935538"/>
            <a:ext cx="2081213" cy="46037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1200" b="1" dirty="0">
                <a:solidFill>
                  <a:schemeClr val="accent3"/>
                </a:solidFill>
                <a:latin typeface="+mn-lt"/>
              </a:rPr>
              <a:t>Spouse eligible for 36 months from Medicare eligibility</a:t>
            </a:r>
          </a:p>
        </p:txBody>
      </p:sp>
    </p:spTree>
  </p:cSld>
  <p:clrMapOvr>
    <a:masterClrMapping/>
  </p:clrMapOvr>
  <mc:AlternateContent xmlns:mc="http://schemas.openxmlformats.org/markup-compatibility/2006" xmlns:p14="http://schemas.microsoft.com/office/powerpoint/2010/main">
    <mc:Choice Requires="p14">
      <p:transition spd="slow" p14:dur="2000" advTm="77865"/>
    </mc:Choice>
    <mc:Fallback xmlns="">
      <p:transition spd="slow" advTm="7786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1">
            <a:extLst>
              <a:ext uri="{FF2B5EF4-FFF2-40B4-BE49-F238E27FC236}">
                <a16:creationId xmlns:a16="http://schemas.microsoft.com/office/drawing/2014/main" id="{E2977896-B4CE-4DFB-95D9-D530C876EFA5}"/>
              </a:ext>
            </a:extLst>
          </p:cNvPr>
          <p:cNvSpPr>
            <a:spLocks noGrp="1" noChangeArrowheads="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1834ED5-AF84-4203-90FC-DA24AEEFA08C}" type="slidenum">
              <a:rPr lang="en-US" altLang="en-US">
                <a:solidFill>
                  <a:schemeClr val="bg1"/>
                </a:solidFill>
                <a:latin typeface="Times New Roman" panose="02020603050405020304" pitchFamily="18" charset="0"/>
              </a:rPr>
              <a:pPr fontAlgn="base">
                <a:spcBef>
                  <a:spcPct val="0"/>
                </a:spcBef>
                <a:spcAft>
                  <a:spcPct val="0"/>
                </a:spcAft>
              </a:pPr>
              <a:t>12</a:t>
            </a:fld>
            <a:endParaRPr lang="en-US" altLang="en-US">
              <a:solidFill>
                <a:schemeClr val="bg1"/>
              </a:solidFill>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38A714C-59C7-4030-8AFF-E48A877083F5}"/>
              </a:ext>
            </a:extLst>
          </p:cNvPr>
          <p:cNvSpPr>
            <a:spLocks noGrp="1" noChangeArrowheads="1"/>
          </p:cNvSpPr>
          <p:nvPr>
            <p:ph type="title"/>
            <p:custDataLst>
              <p:tags r:id="rId1"/>
            </p:custDataLst>
          </p:nvPr>
        </p:nvSpPr>
        <p:spPr>
          <a:xfrm>
            <a:off x="457200" y="228600"/>
            <a:ext cx="8229600" cy="804863"/>
          </a:xfrm>
        </p:spPr>
        <p:txBody>
          <a:bodyPr/>
          <a:lstStyle/>
          <a:p>
            <a:r>
              <a:rPr lang="en-US" altLang="en-US"/>
              <a:t>Important information</a:t>
            </a:r>
          </a:p>
        </p:txBody>
      </p:sp>
      <p:sp>
        <p:nvSpPr>
          <p:cNvPr id="14339" name="Content Placeholder 2">
            <a:extLst>
              <a:ext uri="{FF2B5EF4-FFF2-40B4-BE49-F238E27FC236}">
                <a16:creationId xmlns:a16="http://schemas.microsoft.com/office/drawing/2014/main" id="{041D0912-036B-4CD7-A1C9-079D55D9C3E5}"/>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endParaRPr lang="en-US" altLang="en-US" dirty="0"/>
          </a:p>
          <a:p>
            <a:endParaRPr lang="en-US" altLang="en-US" dirty="0"/>
          </a:p>
        </p:txBody>
      </p:sp>
      <p:sp>
        <p:nvSpPr>
          <p:cNvPr id="14340" name="Slide Number Placeholder 3">
            <a:extLst>
              <a:ext uri="{FF2B5EF4-FFF2-40B4-BE49-F238E27FC236}">
                <a16:creationId xmlns:a16="http://schemas.microsoft.com/office/drawing/2014/main" id="{5F26D6D1-4A41-4A50-8FD3-67E429060D6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FAF189D-7898-464F-9D5E-7B1E77989453}" type="slidenum">
              <a:rPr lang="en-US" altLang="en-US">
                <a:solidFill>
                  <a:schemeClr val="bg1"/>
                </a:solidFill>
                <a:latin typeface="Times New Roman" panose="02020603050405020304" pitchFamily="18" charset="0"/>
              </a:rPr>
              <a:pPr fontAlgn="base">
                <a:spcBef>
                  <a:spcPct val="0"/>
                </a:spcBef>
                <a:spcAft>
                  <a:spcPct val="0"/>
                </a:spcAft>
              </a:pPr>
              <a:t>2</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3224"/>
    </mc:Choice>
    <mc:Fallback xmlns="">
      <p:transition spd="slow" advTm="3322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5225CBDD-56D6-4F28-B2C3-86DE68615562}"/>
              </a:ext>
            </a:extLst>
          </p:cNvPr>
          <p:cNvSpPr>
            <a:spLocks noGrp="1" noChangeArrowheads="1"/>
          </p:cNvSpPr>
          <p:nvPr>
            <p:ph type="title"/>
            <p:custDataLst>
              <p:tags r:id="rId1"/>
            </p:custDataLst>
          </p:nvPr>
        </p:nvSpPr>
        <p:spPr>
          <a:xfrm>
            <a:off x="457200" y="228600"/>
            <a:ext cx="8229600" cy="804863"/>
          </a:xfrm>
        </p:spPr>
        <p:txBody>
          <a:bodyPr/>
          <a:lstStyle/>
          <a:p>
            <a:r>
              <a:rPr lang="en-US" altLang="en-US"/>
              <a:t>Type of qualifying events that extend coverage</a:t>
            </a:r>
          </a:p>
        </p:txBody>
      </p:sp>
      <p:sp>
        <p:nvSpPr>
          <p:cNvPr id="45059" name="Content Placeholder 2">
            <a:extLst>
              <a:ext uri="{FF2B5EF4-FFF2-40B4-BE49-F238E27FC236}">
                <a16:creationId xmlns:a16="http://schemas.microsoft.com/office/drawing/2014/main" id="{8ABB3904-CF03-4552-8808-8623D78E873B}"/>
              </a:ext>
            </a:extLst>
          </p:cNvPr>
          <p:cNvSpPr>
            <a:spLocks noGrp="1" noChangeArrowheads="1"/>
          </p:cNvSpPr>
          <p:nvPr>
            <p:ph idx="1"/>
            <p:custDataLst>
              <p:tags r:id="rId2"/>
            </p:custDataLst>
          </p:nvPr>
        </p:nvSpPr>
        <p:spPr>
          <a:xfrm>
            <a:off x="457200" y="1262063"/>
            <a:ext cx="8229600" cy="5029200"/>
          </a:xfrm>
        </p:spPr>
        <p:txBody>
          <a:bodyPr/>
          <a:lstStyle/>
          <a:p>
            <a:r>
              <a:rPr lang="en-US" dirty="0"/>
              <a:t>COBRA allows extended coverage for qualified beneficiaries who experience second qualifying events within the 18-month continuation period. </a:t>
            </a:r>
            <a:endParaRPr lang="en-US" altLang="en-US" dirty="0"/>
          </a:p>
          <a:p>
            <a:pPr lvl="1"/>
            <a:r>
              <a:rPr lang="en-US" altLang="en-US" dirty="0"/>
              <a:t>Approval for Social Security disability (29 months). </a:t>
            </a:r>
          </a:p>
          <a:p>
            <a:pPr lvl="1"/>
            <a:r>
              <a:rPr lang="en-US" altLang="en-US" dirty="0"/>
              <a:t>Death of the former employee.</a:t>
            </a:r>
          </a:p>
          <a:p>
            <a:pPr lvl="1"/>
            <a:r>
              <a:rPr lang="en-US" altLang="en-US" dirty="0"/>
              <a:t>Divorce from former employee.</a:t>
            </a:r>
          </a:p>
          <a:p>
            <a:pPr lvl="1"/>
            <a:r>
              <a:rPr lang="en-US" altLang="en-US" dirty="0"/>
              <a:t>Dependent child no longer eligible as dependent.</a:t>
            </a:r>
          </a:p>
        </p:txBody>
      </p:sp>
      <p:sp>
        <p:nvSpPr>
          <p:cNvPr id="45060" name="Slide Number Placeholder 3">
            <a:extLst>
              <a:ext uri="{FF2B5EF4-FFF2-40B4-BE49-F238E27FC236}">
                <a16:creationId xmlns:a16="http://schemas.microsoft.com/office/drawing/2014/main" id="{DFB19AB9-53E5-42DF-8C6C-B3887821D33C}"/>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4B54F0A-9BB6-4E45-897E-D593E116E4D3}" type="slidenum">
              <a:rPr lang="en-US" altLang="en-US">
                <a:solidFill>
                  <a:schemeClr val="bg1"/>
                </a:solidFill>
                <a:latin typeface="Times New Roman" panose="02020603050405020304" pitchFamily="18" charset="0"/>
              </a:rPr>
              <a:pPr fontAlgn="base">
                <a:spcBef>
                  <a:spcPct val="0"/>
                </a:spcBef>
                <a:spcAft>
                  <a:spcPct val="0"/>
                </a:spcAft>
              </a:pPr>
              <a:t>3</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2885"/>
    </mc:Choice>
    <mc:Fallback xmlns="">
      <p:transition spd="slow" advTm="3288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14728449-76EE-48A9-815B-6FE5D5674DD2}"/>
              </a:ext>
            </a:extLst>
          </p:cNvPr>
          <p:cNvSpPr>
            <a:spLocks noGrp="1" noChangeArrowheads="1"/>
          </p:cNvSpPr>
          <p:nvPr>
            <p:ph type="title"/>
            <p:custDataLst>
              <p:tags r:id="rId1"/>
            </p:custDataLst>
          </p:nvPr>
        </p:nvSpPr>
        <p:spPr>
          <a:xfrm>
            <a:off x="457200" y="228600"/>
            <a:ext cx="8229600" cy="804863"/>
          </a:xfrm>
        </p:spPr>
        <p:txBody>
          <a:bodyPr/>
          <a:lstStyle/>
          <a:p>
            <a:r>
              <a:rPr lang="en-US" altLang="en-US"/>
              <a:t>Qualifying events</a:t>
            </a:r>
          </a:p>
        </p:txBody>
      </p:sp>
      <p:sp>
        <p:nvSpPr>
          <p:cNvPr id="46083" name="Content Placeholder 2">
            <a:extLst>
              <a:ext uri="{FF2B5EF4-FFF2-40B4-BE49-F238E27FC236}">
                <a16:creationId xmlns:a16="http://schemas.microsoft.com/office/drawing/2014/main" id="{EBFAA56A-0C15-42A9-9060-1C8AD007FA09}"/>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Must occur within 18-month or 29-month coverage period.</a:t>
            </a:r>
          </a:p>
          <a:p>
            <a:r>
              <a:rPr lang="en-US" altLang="en-US" dirty="0"/>
              <a:t>Must be reported within 60 days of the second qualifying event.</a:t>
            </a:r>
          </a:p>
          <a:p>
            <a:r>
              <a:rPr lang="en-US" altLang="en-US" dirty="0"/>
              <a:t>Qualified beneficiary must report event to COBRA administrator on the </a:t>
            </a:r>
            <a:r>
              <a:rPr lang="en-US" altLang="en-US" i="1" dirty="0">
                <a:hlinkClick r:id="rId5"/>
              </a:rPr>
              <a:t>Notice to Extend COBRA Continuation Coverage</a:t>
            </a:r>
            <a:r>
              <a:rPr lang="en-US" altLang="en-US" dirty="0"/>
              <a:t>.</a:t>
            </a:r>
          </a:p>
          <a:p>
            <a:r>
              <a:rPr lang="en-US" altLang="en-US" dirty="0"/>
              <a:t>Never extend coverage beyond 36 months from original COBRA eligibility date.</a:t>
            </a:r>
          </a:p>
          <a:p>
            <a:endParaRPr lang="en-US" altLang="en-US" dirty="0"/>
          </a:p>
        </p:txBody>
      </p:sp>
      <p:sp>
        <p:nvSpPr>
          <p:cNvPr id="46084" name="Slide Number Placeholder 3">
            <a:extLst>
              <a:ext uri="{FF2B5EF4-FFF2-40B4-BE49-F238E27FC236}">
                <a16:creationId xmlns:a16="http://schemas.microsoft.com/office/drawing/2014/main" id="{D9A1D21E-7758-4B0B-AD0E-B7BEC7EABC43}"/>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38517DB-CAA7-4F8A-9674-75F13BC73043}" type="slidenum">
              <a:rPr lang="en-US" altLang="en-US">
                <a:solidFill>
                  <a:schemeClr val="bg1"/>
                </a:solidFill>
                <a:latin typeface="Times New Roman" panose="02020603050405020304" pitchFamily="18" charset="0"/>
              </a:rPr>
              <a:pPr fontAlgn="base">
                <a:spcBef>
                  <a:spcPct val="0"/>
                </a:spcBef>
                <a:spcAft>
                  <a:spcPct val="0"/>
                </a:spcAft>
              </a:pPr>
              <a:t>4</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3991"/>
    </mc:Choice>
    <mc:Fallback xmlns="">
      <p:transition spd="slow" advTm="3399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2FFFCE76-DDC2-4539-BF40-2F21A1C0E3C4}"/>
              </a:ext>
            </a:extLst>
          </p:cNvPr>
          <p:cNvSpPr>
            <a:spLocks noGrp="1" noChangeArrowheads="1"/>
          </p:cNvSpPr>
          <p:nvPr>
            <p:ph type="title"/>
            <p:custDataLst>
              <p:tags r:id="rId1"/>
            </p:custDataLst>
          </p:nvPr>
        </p:nvSpPr>
        <p:spPr>
          <a:xfrm>
            <a:off x="457200" y="228600"/>
            <a:ext cx="8229600" cy="804863"/>
          </a:xfrm>
        </p:spPr>
        <p:txBody>
          <a:bodyPr/>
          <a:lstStyle/>
          <a:p>
            <a:r>
              <a:rPr lang="en-US" altLang="en-US"/>
              <a:t>Qualifying events to extend coverage to 29 months</a:t>
            </a:r>
          </a:p>
        </p:txBody>
      </p:sp>
      <p:sp>
        <p:nvSpPr>
          <p:cNvPr id="47107" name="Content Placeholder 2">
            <a:extLst>
              <a:ext uri="{FF2B5EF4-FFF2-40B4-BE49-F238E27FC236}">
                <a16:creationId xmlns:a16="http://schemas.microsoft.com/office/drawing/2014/main" id="{940CEB92-B5D7-4784-ACCA-C4D644A61535}"/>
              </a:ext>
            </a:extLst>
          </p:cNvPr>
          <p:cNvSpPr>
            <a:spLocks noGrp="1" noChangeArrowheads="1"/>
          </p:cNvSpPr>
          <p:nvPr>
            <p:ph idx="1"/>
            <p:custDataLst>
              <p:tags r:id="rId2"/>
            </p:custDataLst>
          </p:nvPr>
        </p:nvSpPr>
        <p:spPr>
          <a:xfrm>
            <a:off x="457200" y="1262063"/>
            <a:ext cx="8229600" cy="5029200"/>
          </a:xfrm>
        </p:spPr>
        <p:txBody>
          <a:bodyPr/>
          <a:lstStyle/>
          <a:p>
            <a:r>
              <a:rPr lang="en-US" altLang="en-US"/>
              <a:t>18-month coverage extends if qualified beneficiary is approved for Social Security disability benefits.</a:t>
            </a:r>
          </a:p>
          <a:p>
            <a:r>
              <a:rPr lang="en-US" altLang="en-US"/>
              <a:t>The qualified beneficiary must:</a:t>
            </a:r>
          </a:p>
          <a:p>
            <a:pPr lvl="1"/>
            <a:r>
              <a:rPr lang="en-US" altLang="en-US"/>
              <a:t>Be approved for disability by Social Security Administration within initial 18-month COBRA period; or</a:t>
            </a:r>
          </a:p>
          <a:p>
            <a:pPr lvl="1"/>
            <a:r>
              <a:rPr lang="en-US" altLang="en-US"/>
              <a:t>Be disabled at time of qualifying event or during first 60 days of COBRA coverage.</a:t>
            </a:r>
          </a:p>
        </p:txBody>
      </p:sp>
      <p:sp>
        <p:nvSpPr>
          <p:cNvPr id="47108" name="Slide Number Placeholder 3">
            <a:extLst>
              <a:ext uri="{FF2B5EF4-FFF2-40B4-BE49-F238E27FC236}">
                <a16:creationId xmlns:a16="http://schemas.microsoft.com/office/drawing/2014/main" id="{606EDC42-C396-49D9-8F55-DA49E324DD65}"/>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0FFB4E9-2FB4-4A1D-928B-7C6640F213FF}" type="slidenum">
              <a:rPr lang="en-US" altLang="en-US">
                <a:solidFill>
                  <a:schemeClr val="bg1"/>
                </a:solidFill>
                <a:latin typeface="Times New Roman" panose="02020603050405020304" pitchFamily="18" charset="0"/>
              </a:rPr>
              <a:pPr fontAlgn="base">
                <a:spcBef>
                  <a:spcPct val="0"/>
                </a:spcBef>
                <a:spcAft>
                  <a:spcPct val="0"/>
                </a:spcAft>
              </a:pPr>
              <a:t>5</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8485"/>
    </mc:Choice>
    <mc:Fallback xmlns="">
      <p:transition spd="slow" advTm="2848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0A0F44C4-4BE0-4D49-8585-D29AFF08AB62}"/>
              </a:ext>
            </a:extLst>
          </p:cNvPr>
          <p:cNvSpPr>
            <a:spLocks noGrp="1" noChangeArrowheads="1"/>
          </p:cNvSpPr>
          <p:nvPr>
            <p:ph type="title"/>
            <p:custDataLst>
              <p:tags r:id="rId1"/>
            </p:custDataLst>
          </p:nvPr>
        </p:nvSpPr>
        <p:spPr>
          <a:xfrm>
            <a:off x="457200" y="228600"/>
            <a:ext cx="8229600" cy="804863"/>
          </a:xfrm>
        </p:spPr>
        <p:txBody>
          <a:bodyPr/>
          <a:lstStyle/>
          <a:p>
            <a:r>
              <a:rPr lang="en-US" altLang="en-US" dirty="0"/>
              <a:t>Qualifying events to extend coverage to 29 months</a:t>
            </a:r>
          </a:p>
        </p:txBody>
      </p:sp>
      <p:sp>
        <p:nvSpPr>
          <p:cNvPr id="48131" name="Content Placeholder 2">
            <a:extLst>
              <a:ext uri="{FF2B5EF4-FFF2-40B4-BE49-F238E27FC236}">
                <a16:creationId xmlns:a16="http://schemas.microsoft.com/office/drawing/2014/main" id="{90C68524-6537-44F4-965D-F6DC48405CE4}"/>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The qualified beneficiary must also report to PEBA within 60 days of the latest of: </a:t>
            </a:r>
          </a:p>
          <a:p>
            <a:pPr lvl="1"/>
            <a:r>
              <a:rPr lang="en-US" altLang="en-US" dirty="0"/>
              <a:t>The date of Social Security’s Disability Determination Notification;</a:t>
            </a:r>
          </a:p>
          <a:p>
            <a:pPr lvl="1"/>
            <a:r>
              <a:rPr lang="en-US" altLang="en-US" dirty="0"/>
              <a:t>The date of the qualifying event; </a:t>
            </a:r>
          </a:p>
          <a:p>
            <a:pPr lvl="1"/>
            <a:r>
              <a:rPr lang="en-US" altLang="en-US" dirty="0"/>
              <a:t>The date on which the qualified beneficiary is informed of the responsibility to notify the Plan of the disability determination; or </a:t>
            </a:r>
          </a:p>
          <a:p>
            <a:pPr lvl="1"/>
            <a:r>
              <a:rPr lang="en-US" altLang="en-US" dirty="0"/>
              <a:t>The date the qualified beneficiary lost coverage or would lose coverage because of the qualifying event.</a:t>
            </a:r>
          </a:p>
        </p:txBody>
      </p:sp>
      <p:sp>
        <p:nvSpPr>
          <p:cNvPr id="48132" name="Slide Number Placeholder 3">
            <a:extLst>
              <a:ext uri="{FF2B5EF4-FFF2-40B4-BE49-F238E27FC236}">
                <a16:creationId xmlns:a16="http://schemas.microsoft.com/office/drawing/2014/main" id="{C5921D05-67C1-41E7-8A24-0DCEC4D2615F}"/>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978B9E5-4B06-4D3E-A0D4-CD49E5DE8D53}" type="slidenum">
              <a:rPr lang="en-US" altLang="en-US">
                <a:solidFill>
                  <a:schemeClr val="bg1"/>
                </a:solidFill>
                <a:latin typeface="Times New Roman" panose="02020603050405020304" pitchFamily="18" charset="0"/>
              </a:rPr>
              <a:pPr fontAlgn="base">
                <a:spcBef>
                  <a:spcPct val="0"/>
                </a:spcBef>
                <a:spcAft>
                  <a:spcPct val="0"/>
                </a:spcAft>
              </a:pPr>
              <a:t>6</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41003"/>
    </mc:Choice>
    <mc:Fallback xmlns="">
      <p:transition spd="slow" advTm="4100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0765C1C2-5117-4840-9A4D-25A8A4932270}"/>
              </a:ext>
            </a:extLst>
          </p:cNvPr>
          <p:cNvSpPr>
            <a:spLocks noGrp="1" noChangeArrowheads="1"/>
          </p:cNvSpPr>
          <p:nvPr>
            <p:ph type="title"/>
            <p:custDataLst>
              <p:tags r:id="rId1"/>
            </p:custDataLst>
          </p:nvPr>
        </p:nvSpPr>
        <p:spPr>
          <a:xfrm>
            <a:off x="457200" y="228600"/>
            <a:ext cx="8229600" cy="804863"/>
          </a:xfrm>
        </p:spPr>
        <p:txBody>
          <a:bodyPr/>
          <a:lstStyle/>
          <a:p>
            <a:r>
              <a:rPr lang="en-US" altLang="en-US"/>
              <a:t>Qualifying event example</a:t>
            </a:r>
          </a:p>
        </p:txBody>
      </p:sp>
      <p:sp>
        <p:nvSpPr>
          <p:cNvPr id="49155" name="Content Placeholder 2">
            <a:extLst>
              <a:ext uri="{FF2B5EF4-FFF2-40B4-BE49-F238E27FC236}">
                <a16:creationId xmlns:a16="http://schemas.microsoft.com/office/drawing/2014/main" id="{98F8E254-ACCB-4D49-A301-A4CFC50726E0}"/>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Employee leaves employment on April 30, 2024, and elects COBRA for themselves and their spouse.</a:t>
            </a:r>
          </a:p>
          <a:p>
            <a:pPr lvl="1"/>
            <a:r>
              <a:rPr lang="en-US" altLang="en-US" dirty="0"/>
              <a:t>Both are qualified beneficiaries.</a:t>
            </a:r>
          </a:p>
          <a:p>
            <a:r>
              <a:rPr lang="en-US" altLang="en-US" dirty="0"/>
              <a:t>Employee and spouse have child on June 9, 2024.</a:t>
            </a:r>
          </a:p>
          <a:p>
            <a:pPr lvl="1"/>
            <a:r>
              <a:rPr lang="en-US" altLang="en-US" dirty="0"/>
              <a:t>The newborn (qualified beneficiary) may be added to COBRA within 31 days of birth.</a:t>
            </a:r>
          </a:p>
          <a:p>
            <a:r>
              <a:rPr lang="en-US" altLang="en-US" dirty="0"/>
              <a:t>Social Security Administration deems the child disabled since birth.</a:t>
            </a:r>
          </a:p>
          <a:p>
            <a:pPr lvl="1"/>
            <a:r>
              <a:rPr lang="en-US" altLang="en-US" dirty="0"/>
              <a:t>COBRA coverage extended to 29 months from the original COBRA effective date for all qualified beneficiaries.</a:t>
            </a:r>
          </a:p>
        </p:txBody>
      </p:sp>
      <p:sp>
        <p:nvSpPr>
          <p:cNvPr id="49156" name="Slide Number Placeholder 3">
            <a:extLst>
              <a:ext uri="{FF2B5EF4-FFF2-40B4-BE49-F238E27FC236}">
                <a16:creationId xmlns:a16="http://schemas.microsoft.com/office/drawing/2014/main" id="{6C6AFCDA-7735-4AFB-8966-5CC345FEF078}"/>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F4F654D-6457-43D3-9BFF-F504682BD2E5}" type="slidenum">
              <a:rPr lang="en-US" altLang="en-US">
                <a:solidFill>
                  <a:schemeClr val="bg1"/>
                </a:solidFill>
                <a:latin typeface="Times New Roman" panose="02020603050405020304" pitchFamily="18" charset="0"/>
              </a:rPr>
              <a:pPr fontAlgn="base">
                <a:spcBef>
                  <a:spcPct val="0"/>
                </a:spcBef>
                <a:spcAft>
                  <a:spcPct val="0"/>
                </a:spcAft>
              </a:pPr>
              <a:t>7</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47600"/>
    </mc:Choice>
    <mc:Fallback xmlns="">
      <p:transition spd="slow" advTm="476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0FE5DAED-B3B1-4BD0-BB1C-766FEAEB8A35}"/>
              </a:ext>
            </a:extLst>
          </p:cNvPr>
          <p:cNvSpPr>
            <a:spLocks noGrp="1" noChangeArrowheads="1"/>
          </p:cNvSpPr>
          <p:nvPr>
            <p:ph type="title"/>
            <p:custDataLst>
              <p:tags r:id="rId1"/>
            </p:custDataLst>
          </p:nvPr>
        </p:nvSpPr>
        <p:spPr>
          <a:xfrm>
            <a:off x="457200" y="228600"/>
            <a:ext cx="8229600" cy="804863"/>
          </a:xfrm>
        </p:spPr>
        <p:txBody>
          <a:bodyPr/>
          <a:lstStyle/>
          <a:p>
            <a:r>
              <a:rPr lang="en-US" altLang="en-US" dirty="0"/>
              <a:t>Qualifying events to extend 18 months to 36 months</a:t>
            </a:r>
          </a:p>
        </p:txBody>
      </p:sp>
      <p:sp>
        <p:nvSpPr>
          <p:cNvPr id="50179" name="Content Placeholder 2">
            <a:extLst>
              <a:ext uri="{FF2B5EF4-FFF2-40B4-BE49-F238E27FC236}">
                <a16:creationId xmlns:a16="http://schemas.microsoft.com/office/drawing/2014/main" id="{DCBD3D09-8045-4FD1-8FC2-53033BAD4A5F}"/>
              </a:ext>
            </a:extLst>
          </p:cNvPr>
          <p:cNvSpPr>
            <a:spLocks noGrp="1" noChangeArrowheads="1"/>
          </p:cNvSpPr>
          <p:nvPr>
            <p:ph idx="1"/>
            <p:custDataLst>
              <p:tags r:id="rId2"/>
            </p:custDataLst>
          </p:nvPr>
        </p:nvSpPr>
        <p:spPr>
          <a:xfrm>
            <a:off x="457200" y="1262063"/>
            <a:ext cx="8229600" cy="5029200"/>
          </a:xfrm>
        </p:spPr>
        <p:txBody>
          <a:bodyPr/>
          <a:lstStyle/>
          <a:p>
            <a:r>
              <a:rPr lang="en-US" dirty="0"/>
              <a:t>A second qualifying event may occur during the 18- or 29-month period of coverage, and coverage may be extended to 36 months.</a:t>
            </a:r>
          </a:p>
          <a:p>
            <a:pPr lvl="1"/>
            <a:r>
              <a:rPr lang="en-US" altLang="en-US" dirty="0"/>
              <a:t>Death of former employee.</a:t>
            </a:r>
          </a:p>
          <a:p>
            <a:pPr lvl="1"/>
            <a:r>
              <a:rPr lang="en-US" altLang="en-US" dirty="0"/>
              <a:t>Divorce or legal separation from former employee.</a:t>
            </a:r>
            <a:r>
              <a:rPr lang="en-US" altLang="en-US" baseline="30000" dirty="0"/>
              <a:t>1</a:t>
            </a:r>
          </a:p>
          <a:p>
            <a:pPr lvl="1"/>
            <a:r>
              <a:rPr lang="en-US" altLang="en-US" dirty="0"/>
              <a:t>Dependent child’s loss of eligibility.</a:t>
            </a:r>
          </a:p>
        </p:txBody>
      </p:sp>
      <p:sp>
        <p:nvSpPr>
          <p:cNvPr id="50180" name="Slide Number Placeholder 3">
            <a:extLst>
              <a:ext uri="{FF2B5EF4-FFF2-40B4-BE49-F238E27FC236}">
                <a16:creationId xmlns:a16="http://schemas.microsoft.com/office/drawing/2014/main" id="{3D5E2780-B65E-4725-BB42-47E0B7A47589}"/>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F542F73-4E4E-47B8-B5A7-E806263AD14E}" type="slidenum">
              <a:rPr lang="en-US" altLang="en-US">
                <a:solidFill>
                  <a:schemeClr val="bg1"/>
                </a:solidFill>
                <a:latin typeface="Times New Roman" panose="02020603050405020304" pitchFamily="18" charset="0"/>
              </a:rPr>
              <a:pPr fontAlgn="base">
                <a:spcBef>
                  <a:spcPct val="0"/>
                </a:spcBef>
                <a:spcAft>
                  <a:spcPct val="0"/>
                </a:spcAft>
              </a:pPr>
              <a:t>8</a:t>
            </a:fld>
            <a:endParaRPr lang="en-US" altLang="en-US">
              <a:solidFill>
                <a:schemeClr val="bg1"/>
              </a:solidFill>
              <a:latin typeface="Times New Roman" panose="02020603050405020304" pitchFamily="18" charset="0"/>
            </a:endParaRPr>
          </a:p>
        </p:txBody>
      </p:sp>
      <p:sp>
        <p:nvSpPr>
          <p:cNvPr id="4" name="TextBox 3">
            <a:extLst>
              <a:ext uri="{FF2B5EF4-FFF2-40B4-BE49-F238E27FC236}">
                <a16:creationId xmlns:a16="http://schemas.microsoft.com/office/drawing/2014/main" id="{EC61ED0E-5CC5-42EF-BE7E-AB77F7931702}"/>
              </a:ext>
            </a:extLst>
          </p:cNvPr>
          <p:cNvSpPr txBox="1"/>
          <p:nvPr/>
        </p:nvSpPr>
        <p:spPr>
          <a:xfrm>
            <a:off x="457200" y="6045042"/>
            <a:ext cx="7726189" cy="246221"/>
          </a:xfrm>
          <a:prstGeom prst="rect">
            <a:avLst/>
          </a:prstGeom>
          <a:noFill/>
        </p:spPr>
        <p:txBody>
          <a:bodyPr wrap="square" rtlCol="0">
            <a:spAutoFit/>
          </a:bodyPr>
          <a:lstStyle/>
          <a:p>
            <a:r>
              <a:rPr lang="en-US" sz="1000" baseline="30000" dirty="0">
                <a:solidFill>
                  <a:schemeClr val="tx2"/>
                </a:solidFill>
              </a:rPr>
              <a:t>1</a:t>
            </a:r>
            <a:r>
              <a:rPr lang="en-US" sz="1000" dirty="0">
                <a:solidFill>
                  <a:schemeClr val="tx2"/>
                </a:solidFill>
              </a:rPr>
              <a:t>Only in jurisdictions that recognize legal separation; South Carolina does not.</a:t>
            </a:r>
          </a:p>
        </p:txBody>
      </p:sp>
    </p:spTree>
  </p:cSld>
  <p:clrMapOvr>
    <a:masterClrMapping/>
  </p:clrMapOvr>
  <mc:AlternateContent xmlns:mc="http://schemas.openxmlformats.org/markup-compatibility/2006" xmlns:p14="http://schemas.microsoft.com/office/powerpoint/2010/main">
    <mc:Choice Requires="p14">
      <p:transition spd="slow" p14:dur="2000" advTm="26080"/>
    </mc:Choice>
    <mc:Fallback xmlns="">
      <p:transition spd="slow" advTm="2608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55D30AD8-E11B-4CDD-846C-7A2814BA54C9}"/>
              </a:ext>
            </a:extLst>
          </p:cNvPr>
          <p:cNvSpPr>
            <a:spLocks noGrp="1" noChangeArrowheads="1"/>
          </p:cNvSpPr>
          <p:nvPr>
            <p:ph type="title"/>
            <p:custDataLst>
              <p:tags r:id="rId1"/>
            </p:custDataLst>
          </p:nvPr>
        </p:nvSpPr>
        <p:spPr>
          <a:xfrm>
            <a:off x="457200" y="228600"/>
            <a:ext cx="8229600" cy="804863"/>
          </a:xfrm>
        </p:spPr>
        <p:txBody>
          <a:bodyPr/>
          <a:lstStyle/>
          <a:p>
            <a:r>
              <a:rPr lang="en-US" altLang="en-US"/>
              <a:t>Qualifying event example</a:t>
            </a:r>
          </a:p>
        </p:txBody>
      </p:sp>
      <p:sp>
        <p:nvSpPr>
          <p:cNvPr id="51203" name="Content Placeholder 2">
            <a:extLst>
              <a:ext uri="{FF2B5EF4-FFF2-40B4-BE49-F238E27FC236}">
                <a16:creationId xmlns:a16="http://schemas.microsoft.com/office/drawing/2014/main" id="{A803AA5E-B4C3-4EA7-B8AC-C162FB47E13D}"/>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Employee leaves employment on July 31, 2024, and elects COBRA for themselves and their child.</a:t>
            </a:r>
          </a:p>
          <a:p>
            <a:pPr lvl="1"/>
            <a:r>
              <a:rPr lang="en-US" altLang="en-US" dirty="0"/>
              <a:t>Both former employee and child are qualified beneficiaries.</a:t>
            </a:r>
          </a:p>
          <a:p>
            <a:r>
              <a:rPr lang="en-US" altLang="en-US" dirty="0"/>
              <a:t>The child turns age 26.</a:t>
            </a:r>
          </a:p>
          <a:p>
            <a:pPr lvl="1"/>
            <a:r>
              <a:rPr lang="en-US" altLang="en-US" dirty="0"/>
              <a:t>The child is no longer eligible as dependent on former employee’s COBRA.</a:t>
            </a:r>
          </a:p>
          <a:p>
            <a:pPr lvl="1"/>
            <a:r>
              <a:rPr lang="en-US" altLang="en-US" dirty="0"/>
              <a:t>The child is eligible for extension of COBRA ending 36 months from initial COBRA effective date.</a:t>
            </a:r>
          </a:p>
        </p:txBody>
      </p:sp>
      <p:sp>
        <p:nvSpPr>
          <p:cNvPr id="51204" name="Slide Number Placeholder 3">
            <a:extLst>
              <a:ext uri="{FF2B5EF4-FFF2-40B4-BE49-F238E27FC236}">
                <a16:creationId xmlns:a16="http://schemas.microsoft.com/office/drawing/2014/main" id="{C34A8619-4AEC-45A4-90D5-9030C7472976}"/>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6B1834F-A490-4F09-8BC8-D4D420C01A52}" type="slidenum">
              <a:rPr lang="en-US" altLang="en-US">
                <a:solidFill>
                  <a:schemeClr val="bg1"/>
                </a:solidFill>
                <a:latin typeface="Times New Roman" panose="02020603050405020304" pitchFamily="18" charset="0"/>
              </a:rPr>
              <a:pPr fontAlgn="base">
                <a:spcBef>
                  <a:spcPct val="0"/>
                </a:spcBef>
                <a:spcAft>
                  <a:spcPct val="0"/>
                </a:spcAft>
              </a:pPr>
              <a:t>9</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2494"/>
    </mc:Choice>
    <mc:Fallback xmlns="">
      <p:transition spd="slow" advTm="32494"/>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75EE3614-07D8-4AAE-B917-14B191468C84}&quot;/&gt;&lt;isInvalidForFieldText val=&quot;0&quot;/&gt;&lt;Image&gt;&lt;filename val=&quot;C:\Users\rscald\AppData\Local\Temp\CP17840208789421Session\CPTrustFolder17840208789421\PPTImport17840209059609\data\asimages\{75EE3614-07D8-4AAE-B917-14B191468C84}_2.png&quot;/&gt;&lt;left val=&quot;24&quot;/&gt;&lt;top val=&quot;35&quot;/&gt;&lt;width val=&quot;743&quot;/&gt;&lt;height val=&quot;160&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96D3F08F-85DC-4D43-B085-07E988CDD1AA}&quot;/&gt;&lt;isInvalidForFieldText val=&quot;0&quot;/&gt;&lt;Image&gt;&lt;filename val=&quot;C:\Users\rscald\AppData\Local\Temp\CP17840208789421Session\CPTrustFolder17840208789421\PPTImport17840209059609\data\asimages\{96D3F08F-85DC-4D43-B085-07E988CDD1AA}_34.png&quot;/&gt;&lt;left val=&quot;24&quot;/&gt;&lt;top val=&quot;35&quot;/&gt;&lt;width val=&quot;743&quot;/&gt;&lt;height val=&quot;160&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4&quot;/&gt;&lt;lineCharCount val=&quot;50&quot;/&gt;&lt;lineCharCount val=&quot;32&quot;/&gt;&lt;lineCharCount val=&quot;61&quot;/&gt;&lt;lineCharCount val=&quot;47&quot;/&gt;&lt;lineCharCount val=&quot;59&quot;/&gt;&lt;lineCharCount val=&quot;20&quot;/&gt;&lt;/TableIndex&gt;&lt;/ShapeTextInfo&gt;"/>
  <p:tag name="HTML_SHAPEINFO" val="&lt;ThreeDShapeInfo&gt;&lt;uuid val=&quot;{086FC08B-8DCE-457A-805A-A00D8D94BE58}&quot;/&gt;&lt;isInvalidForFieldText val=&quot;0&quot;/&gt;&lt;Image&gt;&lt;filename val=&quot;C:\Users\rscald\AppData\Local\Temp\CP17840208789421Session\CPTrustFolder17840208789421\PPTImport17840209059609\data\asimages\{086FC08B-8DCE-457A-805A-A00D8D94BE58}_34.png&quot;/&gt;&lt;left val=&quot;36&quot;/&gt;&lt;top val=&quot;192&quot;/&gt;&lt;width val=&quot;883&quot;/&gt;&lt;height val=&quot;444&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432DDB5C-317C-4773-B319-94E291C3495E}&quot;/&gt;&lt;isInvalidForFieldText val=&quot;0&quot;/&gt;&lt;Image&gt;&lt;filename val=&quot;C:\Users\rscald\AppData\Local\Temp\CP17840208789421Session\CPTrustFolder17840208789421\PPTImport17840209059609\data\asimages\{432DDB5C-317C-4773-B319-94E291C3495E}_34.png&quot;/&gt;&lt;left val=&quot;864&quot;/&gt;&lt;top val=&quot;674&quot;/&gt;&lt;width val=&quot;47&quot;/&gt;&lt;height val=&quot;3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4D14E45E-BE69-4A6D-B02F-2AAC90772AE3}&quot;/&gt;&lt;isInvalidForFieldText val=&quot;0&quot;/&gt;&lt;Image&gt;&lt;filename val=&quot;C:\Users\rscald\AppData\Local\Temp\CP17840208789421Session\CPTrustFolder17840208789421\PPTImport17840209059609\data\asimages\{4D14E45E-BE69-4A6D-B02F-2AAC90772AE3}_35.png&quot;/&gt;&lt;left val=&quot;24&quot;/&gt;&lt;top val=&quot;35&quot;/&gt;&lt;width val=&quot;743&quot;/&gt;&lt;height val=&quot;160&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1&quot;/&gt;&lt;lineCharCount val=&quot;20&quot;/&gt;&lt;lineCharCount val=&quot;55&quot;/&gt;&lt;lineCharCount val=&quot;14&quot;/&gt;&lt;lineCharCount val=&quot;35&quot;/&gt;&lt;lineCharCount val=&quot;59&quot;/&gt;&lt;lineCharCount val=&quot;56&quot;/&gt;&lt;lineCharCount val=&quot;19&quot;/&gt;&lt;lineCharCount val=&quot;58&quot;/&gt;&lt;lineCharCount val=&quot;57&quot;/&gt;&lt;lineCharCount val=&quot;23&quot;/&gt;&lt;/TableIndex&gt;&lt;/ShapeTextInfo&gt;"/>
  <p:tag name="HTML_SHAPEINFO" val="&lt;ThreeDShapeInfo&gt;&lt;uuid val=&quot;{064F2BA0-40BD-4E6A-826E-054227A6DF5D}&quot;/&gt;&lt;isInvalidForFieldText val=&quot;0&quot;/&gt;&lt;Image&gt;&lt;filename val=&quot;C:\Users\rscald\AppData\Local\Temp\CP17840208789421Session\CPTrustFolder17840208789421\PPTImport17840209059609\data\asimages\{064F2BA0-40BD-4E6A-826E-054227A6DF5D}_35.png&quot;/&gt;&lt;left val=&quot;36&quot;/&gt;&lt;top val=&quot;192&quot;/&gt;&lt;width val=&quot;876&quot;/&gt;&lt;height val=&quot;454&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DF748390-91A0-4413-986C-4B64A81D079D}&quot;/&gt;&lt;isInvalidForFieldText val=&quot;0&quot;/&gt;&lt;Image&gt;&lt;filename val=&quot;C:\Users\rscald\AppData\Local\Temp\CP17840208789421Session\CPTrustFolder17840208789421\PPTImport17840209059609\data\asimages\{DF748390-91A0-4413-986C-4B64A81D079D}_35.png&quot;/&gt;&lt;left val=&quot;864&quot;/&gt;&lt;top val=&quot;674&quot;/&gt;&lt;width val=&quot;47&quot;/&gt;&lt;height val=&quot;39&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4&quot;/&gt;&lt;lineCharCount val=&quot;7&quot;/&gt;&lt;/TableIndex&gt;&lt;/ShapeTextInfo&gt;"/>
  <p:tag name="HTML_SHAPEINFO" val="&lt;ThreeDShapeInfo&gt;&lt;uuid val=&quot;{F683A31F-81CE-48B3-AF15-FF26C8B5F9E3}&quot;/&gt;&lt;isInvalidForFieldText val=&quot;0&quot;/&gt;&lt;Image&gt;&lt;filename val=&quot;C:\Users\rscald\AppData\Local\Temp\CP17840208789421Session\CPTrustFolder17840208789421\PPTImport17840209059609\data\asimages\{F683A31F-81CE-48B3-AF15-FF26C8B5F9E3}_36.png&quot;/&gt;&lt;left val=&quot;24&quot;/&gt;&lt;top val=&quot;24&quot;/&gt;&lt;width val=&quot;743&quot;/&gt;&lt;height val=&quot;170&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0&quot;/&gt;&lt;lineCharCount val=&quot;41&quot;/&gt;&lt;lineCharCount val=&quot;34&quot;/&gt;&lt;lineCharCount val=&quot;48&quot;/&gt;&lt;lineCharCount val=&quot;52&quot;/&gt;&lt;lineCharCount val=&quot;7&quot;/&gt;&lt;lineCharCount val=&quot;42&quot;/&gt;&lt;lineCharCount val=&quot;51&quot;/&gt;&lt;lineCharCount val=&quot;47&quot;/&gt;&lt;/TableIndex&gt;&lt;/ShapeTextInfo&gt;"/>
  <p:tag name="HTML_SHAPEINFO" val="&lt;ThreeDShapeInfo&gt;&lt;uuid val=&quot;{188A8A2D-6C0A-49DF-A60A-E8B84470B291}&quot;/&gt;&lt;isInvalidForFieldText val=&quot;0&quot;/&gt;&lt;Image&gt;&lt;filename val=&quot;C:\Users\rscald\AppData\Local\Temp\CP17840208789421Session\CPTrustFolder17840208789421\PPTImport17840209059609\data\asimages\{188A8A2D-6C0A-49DF-A60A-E8B84470B291}_36.png&quot;/&gt;&lt;left val=&quot;36&quot;/&gt;&lt;top val=&quot;192&quot;/&gt;&lt;width val=&quot;876&quot;/&gt;&lt;height val=&quot;444&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6973420F-86C3-4AAD-94D4-F69CF0393344}&quot;/&gt;&lt;isInvalidForFieldText val=&quot;0&quot;/&gt;&lt;Image&gt;&lt;filename val=&quot;C:\Users\rscald\AppData\Local\Temp\CP17840208789421Session\CPTrustFolder17840208789421\PPTImport17840209059609\data\asimages\{6973420F-86C3-4AAD-94D4-F69CF0393344}_36.png&quot;/&gt;&lt;left val=&quot;864&quot;/&gt;&lt;top val=&quot;674&quot;/&gt;&lt;width val=&quot;47&quot;/&gt;&lt;height val=&quot;39&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22874F82-9C9B-461B-B9D2-5D676E49A92A}&quot;/&gt;&lt;isInvalidForFieldText val=&quot;0&quot;/&gt;&lt;Image&gt;&lt;filename val=&quot;C:\Users\rscald\AppData\Local\Temp\CP17840208789421Session\CPTrustFolder17840208789421\PPTImport17840209059609\data\asimages\{22874F82-9C9B-461B-B9D2-5D676E49A92A}_37.png&quot;/&gt;&lt;left val=&quot;24&quot;/&gt;&lt;top val=&quot;35&quot;/&gt;&lt;width val=&quot;765&quot;/&gt;&lt;height val=&quot;16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4&quot;/&gt;&lt;lineCharCount val=&quot;55&quot;/&gt;&lt;lineCharCount val=&quot;50&quot;/&gt;&lt;lineCharCount val=&quot;55&quot;/&gt;&lt;lineCharCount val=&quot;56&quot;/&gt;&lt;lineCharCount val=&quot;52&quot;/&gt;&lt;lineCharCount val=&quot;14&quot;/&gt;&lt;/TableIndex&gt;&lt;/ShapeTextInfo&gt;"/>
  <p:tag name="HTML_SHAPEINFO" val="&lt;ThreeDShapeInfo&gt;&lt;uuid val=&quot;{F6F99E53-1F04-426D-96BD-CD8026AB026E}&quot;/&gt;&lt;isInvalidForFieldText val=&quot;0&quot;/&gt;&lt;Image&gt;&lt;filename val=&quot;C:\Users\rscald\AppData\Local\Temp\CP17840208789421Session\CPTrustFolder17840208789421\PPTImport17840209059609\data\asimages\{F6F99E53-1F04-426D-96BD-CD8026AB026E}_2.png&quot;/&gt;&lt;left val=&quot;34&quot;/&gt;&lt;top val=&quot;192&quot;/&gt;&lt;width val=&quot;893&quot;/&gt;&lt;height val=&quot;444&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6&quot;/&gt;&lt;lineCharCount val=&quot;30&quot;/&gt;&lt;lineCharCount val=&quot;38&quot;/&gt;&lt;/TableIndex&gt;&lt;/ShapeTextInfo&gt;"/>
  <p:tag name="HTML_SHAPEINFO" val="&lt;ThreeDShapeInfo&gt;&lt;uuid val=&quot;{187EC8E2-AADE-4677-A467-05C077D28C1A}&quot;/&gt;&lt;isInvalidForFieldText val=&quot;0&quot;/&gt;&lt;Image&gt;&lt;filename val=&quot;C:\Users\rscald\AppData\Local\Temp\CP17840208789421Session\CPTrustFolder17840208789421\PPTImport17840209059609\data\asimages\{187EC8E2-AADE-4677-A467-05C077D28C1A}_37.png&quot;/&gt;&lt;left val=&quot;36&quot;/&gt;&lt;top val=&quot;192&quot;/&gt;&lt;width val=&quot;876&quot;/&gt;&lt;height val=&quot;444&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D3F50058-DBD2-4FA1-928A-E07676827C5B}&quot;/&gt;&lt;isInvalidForFieldText val=&quot;0&quot;/&gt;&lt;Image&gt;&lt;filename val=&quot;C:\Users\rscald\AppData\Local\Temp\CP17840208789421Session\CPTrustFolder17840208789421\PPTImport17840209059609\data\asimages\{D3F50058-DBD2-4FA1-928A-E07676827C5B}_37.png&quot;/&gt;&lt;left val=&quot;864&quot;/&gt;&lt;top val=&quot;674&quot;/&gt;&lt;width val=&quot;47&quot;/&gt;&lt;height val=&quot;39&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4&quot;/&gt;&lt;lineCharCount val=&quot;7&quot;/&gt;&lt;/TableIndex&gt;&lt;/ShapeTextInfo&gt;"/>
  <p:tag name="HTML_SHAPEINFO" val="&lt;ThreeDShapeInfo&gt;&lt;uuid val=&quot;{A3FF096B-BDEA-4FCB-8473-56B0C601EC99}&quot;/&gt;&lt;isInvalidForFieldText val=&quot;0&quot;/&gt;&lt;Image&gt;&lt;filename val=&quot;C:\Users\rscald\AppData\Local\Temp\CP17840208789421Session\CPTrustFolder17840208789421\PPTImport17840209059609\data\asimages\{A3FF096B-BDEA-4FCB-8473-56B0C601EC99}_38.png&quot;/&gt;&lt;left val=&quot;24&quot;/&gt;&lt;top val=&quot;24&quot;/&gt;&lt;width val=&quot;743&quot;/&gt;&lt;height val=&quot;170&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9&quot;/&gt;&lt;lineCharCount val=&quot;40&quot;/&gt;&lt;lineCharCount val=&quot;60&quot;/&gt;&lt;lineCharCount val=&quot;20&quot;/&gt;&lt;lineCharCount val=&quot;55&quot;/&gt;&lt;lineCharCount val=&quot;18&quot;/&gt;&lt;lineCharCount val=&quot;55&quot;/&gt;&lt;lineCharCount val=&quot;41&quot;/&gt;&lt;/TableIndex&gt;&lt;/ShapeTextInfo&gt;"/>
  <p:tag name="HTML_SHAPEINFO" val="&lt;ThreeDShapeInfo&gt;&lt;uuid val=&quot;{377F170F-D60B-427D-8A42-B543EC6640D6}&quot;/&gt;&lt;isInvalidForFieldText val=&quot;0&quot;/&gt;&lt;Image&gt;&lt;filename val=&quot;C:\Users\rscald\AppData\Local\Temp\CP17840208789421Session\CPTrustFolder17840208789421\PPTImport17840209059609\data\asimages\{377F170F-D60B-427D-8A42-B543EC6640D6}_38.png&quot;/&gt;&lt;left val=&quot;36&quot;/&gt;&lt;top val=&quot;192&quot;/&gt;&lt;width val=&quot;883&quot;/&gt;&lt;height val=&quot;444&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7F9A754F-5C2A-4875-8799-D086333AB343}&quot;/&gt;&lt;isInvalidForFieldText val=&quot;0&quot;/&gt;&lt;Image&gt;&lt;filename val=&quot;C:\Users\rscald\AppData\Local\Temp\CP17840208789421Session\CPTrustFolder17840208789421\PPTImport17840209059609\data\asimages\{7F9A754F-5C2A-4875-8799-D086333AB343}_38.png&quot;/&gt;&lt;left val=&quot;864&quot;/&gt;&lt;top val=&quot;674&quot;/&gt;&lt;width val=&quot;47&quot;/&gt;&lt;height val=&quot;39&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04CB2676-A19B-4616-BB59-5195D07E90B2}&quot;/&gt;&lt;isInvalidForFieldText val=&quot;0&quot;/&gt;&lt;Image&gt;&lt;filename val=&quot;C:\Users\rscald\AppData\Local\Temp\CP17840208789421Session\CPTrustFolder17840208789421\PPTImport17840209059609\data\asimages\{04CB2676-A19B-4616-BB59-5195D07E90B2}_39.png&quot;/&gt;&lt;left val=&quot;24&quot;/&gt;&lt;top val=&quot;35&quot;/&gt;&lt;width val=&quot;743&quot;/&gt;&lt;height val=&quot;160&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9&quot;/&gt;&lt;lineCharCount val=&quot;45&quot;/&gt;&lt;lineCharCount val=&quot;47&quot;/&gt;&lt;lineCharCount val=&quot;50&quot;/&gt;&lt;lineCharCount val=&quot;46&quot;/&gt;&lt;/TableIndex&gt;&lt;/ShapeTextInfo&gt;"/>
  <p:tag name="HTML_SHAPEINFO" val="&lt;ThreeDShapeInfo&gt;&lt;uuid val=&quot;{B57181AC-FFD6-49C4-B4FD-BCB21D8F47FB}&quot;/&gt;&lt;isInvalidForFieldText val=&quot;0&quot;/&gt;&lt;Image&gt;&lt;filename val=&quot;C:\Users\rscald\AppData\Local\Temp\CP17840208789421Session\CPTrustFolder17840208789421\PPTImport17840209059609\data\asimages\{B57181AC-FFD6-49C4-B4FD-BCB21D8F47FB}_39.png&quot;/&gt;&lt;left val=&quot;36&quot;/&gt;&lt;top val=&quot;192&quot;/&gt;&lt;width val=&quot;876&quot;/&gt;&lt;height val=&quot;444&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5C6BDD9-4BED-48EE-B70F-9FA0A884BF44}&quot;/&gt;&lt;isInvalidForFieldText val=&quot;0&quot;/&gt;&lt;Image&gt;&lt;filename val=&quot;C:\Users\rscald\AppData\Local\Temp\CP17840208789421Session\CPTrustFolder17840208789421\PPTImport17840209059609\data\asimages\{25C6BDD9-4BED-48EE-B70F-9FA0A884BF44}_39.png&quot;/&gt;&lt;left val=&quot;864&quot;/&gt;&lt;top val=&quot;674&quot;/&gt;&lt;width val=&quot;47&quot;/&gt;&lt;height val=&quot;39&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F51B50C-43FB-4184-830C-8E0A6C82764F}&quot;/&gt;&lt;isInvalidForFieldText val=&quot;0&quot;/&gt;&lt;Image&gt;&lt;filename val=&quot;C:\Users\rscald\AppData\Local\Temp\CP17840208789421Session\CPTrustFolder17840208789421\PPTImport17840209059609\data\asimages\{3F51B50C-43FB-4184-830C-8E0A6C82764F}_2.png&quot;/&gt;&lt;left val=&quot;864&quot;/&gt;&lt;top val=&quot;674&quot;/&gt;&lt;width val=&quot;47&quot;/&gt;&lt;height val=&quot;39&quot;/&gt;&lt;hasText val=&quot;1&quot;/&gt;&lt;/Image&gt;&lt;/ThreeDShape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9&quot;/&gt;&lt;lineCharCount val=&quot;20&quot;/&gt;&lt;lineCharCount val=&quot;21&quot;/&gt;&lt;lineCharCount val=&quot;5&quot;/&gt;&lt;/TableIndex&gt;&lt;/ShapeTextInfo&gt;"/>
  <p:tag name="HTML_SHAPEINFO" val="&lt;ThreeDShapeInfo&gt;&lt;uuid val=&quot;{F9DFEE11-6006-4E4F-BD13-730198B8AB38}&quot;/&gt;&lt;isInvalidForFieldText val=&quot;0&quot;/&gt;&lt;Image&gt;&lt;filename val=&quot;C:\Users\rscald\AppData\Local\Temp\CP17840208789421Session\CPTrustFolder17840208789421\PPTImport17840209059609\data\asimages\{F9DFEE11-6006-4E4F-BD13-730198B8AB38}_40.png&quot;/&gt;&lt;left val=&quot;217&quot;/&gt;&lt;top val=&quot;273&quot;/&gt;&lt;width val=&quot;160&quot;/&gt;&lt;height val=&quot;87&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9&quot;/&gt;&lt;lineCharCount val=&quot;11&quot;/&gt;&lt;lineCharCount val=&quot;7&quot;/&gt;&lt;lineCharCount val=&quot;12&quot;/&gt;&lt;/TableIndex&gt;&lt;/ShapeTextInfo&gt;"/>
  <p:tag name="HTML_SHAPEINFO" val="&lt;ThreeDShapeInfo&gt;&lt;uuid val=&quot;{830C4B51-554D-4EE5-864B-F73B213A66DA}&quot;/&gt;&lt;isInvalidForFieldText val=&quot;0&quot;/&gt;&lt;Image&gt;&lt;filename val=&quot;C:\Users\rscald\AppData\Local\Temp\CP17840208789421Session\CPTrustFolder17840208789421\PPTImport17840209059609\data\asimages\{830C4B51-554D-4EE5-864B-F73B213A66DA}_40.png&quot;/&gt;&lt;left val=&quot;32&quot;/&gt;&lt;top val=&quot;259&quot;/&gt;&lt;width val=&quot;123&quot;/&gt;&lt;height val=&quot;83&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9&quot;/&gt;&lt;lineCharCount val=&quot;15&quot;/&gt;&lt;lineCharCount val=&quot;8&quot;/&gt;&lt;/TableIndex&gt;&lt;/ShapeTextInfo&gt;"/>
  <p:tag name="HTML_SHAPEINFO" val="&lt;ThreeDShapeInfo&gt;&lt;uuid val=&quot;{01BAF662-DC1C-4555-816F-1B653438EAB7}&quot;/&gt;&lt;isInvalidForFieldText val=&quot;0&quot;/&gt;&lt;Image&gt;&lt;filename val=&quot;C:\Users\rscald\AppData\Local\Temp\CP17840208789421Session\CPTrustFolder17840208789421\PPTImport17840209059609\data\asimages\{01BAF662-DC1C-4555-816F-1B653438EAB7}_40.png&quot;/&gt;&lt;left val=&quot;84&quot;/&gt;&lt;top val=&quot;471&quot;/&gt;&lt;width val=&quot;160&quot;/&gt;&lt;height val=&quot;67&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9&quot;/&gt;&lt;lineCharCount val=&quot;17&quot;/&gt;&lt;lineCharCount val=&quot;17&quot;/&gt;&lt;/TableIndex&gt;&lt;/ShapeTextInfo&gt;"/>
  <p:tag name="HTML_SHAPEINFO" val="&lt;ThreeDShapeInfo&gt;&lt;uuid val=&quot;{D84FDAAC-9E0B-4B06-AD10-1BF4EEEDB671}&quot;/&gt;&lt;isInvalidForFieldText val=&quot;0&quot;/&gt;&lt;Image&gt;&lt;filename val=&quot;C:\Users\rscald\AppData\Local\Temp\CP17840208789421Session\CPTrustFolder17840208789421\PPTImport17840209059609\data\asimages\{D84FDAAC-9E0B-4B06-AD10-1BF4EEEDB671}_40.png&quot;/&gt;&lt;left val=&quot;470&quot;/&gt;&lt;top val=&quot;280&quot;/&gt;&lt;width val=&quot;160&quot;/&gt;&lt;height val=&quot;67&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9&quot;/&gt;&lt;lineCharCount val=&quot;23&quot;/&gt;&lt;lineCharCount val=&quot;24&quot;/&gt;&lt;lineCharCount val=&quot;23&quot;/&gt;&lt;lineCharCount val=&quot;12&quot;/&gt;&lt;/TableIndex&gt;&lt;/ShapeTextInfo&gt;"/>
  <p:tag name="HTML_SHAPEINFO" val="&lt;ThreeDShapeInfo&gt;&lt;uuid val=&quot;{C7F21408-E00C-4789-AFE2-4988FCB19A8A}&quot;/&gt;&lt;isInvalidForFieldText val=&quot;0&quot;/&gt;&lt;Image&gt;&lt;filename val=&quot;C:\Users\rscald\AppData\Local\Temp\CP17840208789421Session\CPTrustFolder17840208789421\PPTImport17840209059609\data\asimages\{C7F21408-E00C-4789-AFE2-4988FCB19A8A}_40.png&quot;/&gt;&lt;left val=&quot;708&quot;/&gt;&lt;top val=&quot;258&quot;/&gt;&lt;width val=&quot;174&quot;/&gt;&lt;height val=&quot;102&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6&quot;/&gt;&lt;/TableIndex&gt;&lt;/ShapeTextInfo&gt;"/>
  <p:tag name="HTML_SHAPEINFO" val="&lt;ThreeDShapeInfo&gt;&lt;uuid val=&quot;{C52B07C8-7ECA-4FD7-A077-492347BF3322}&quot;/&gt;&lt;isInvalidForFieldText val=&quot;0&quot;/&gt;&lt;Image&gt;&lt;filename val=&quot;C:\Users\rscald\AppData\Local\Temp\CP17840208789421Session\CPTrustFolder17840208789421\PPTImport17840209059609\data\asimages\{C52B07C8-7ECA-4FD7-A077-492347BF3322}_32.png&quot;/&gt;&lt;left val=&quot;24&quot;/&gt;&lt;top val=&quot;24&quot;/&gt;&lt;width val=&quot;744&quot;/&gt;&lt;height val=&quot;170&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3002B3C2-8D25-477E-9DE1-AB2D88778995}&quot;/&gt;&lt;isInvalidForFieldText val=&quot;0&quot;/&gt;&lt;Image&gt;&lt;filename val=&quot;C:\Users\rscald\AppData\Local\Temp\CP17840208789421Session\CPTrustFolder17840208789421\PPTImport17840209059609\data\asimages\{3002B3C2-8D25-477E-9DE1-AB2D88778995}_40.png&quot;/&gt;&lt;left val=&quot;304&quot;/&gt;&lt;top val=&quot;374&quot;/&gt;&lt;width val=&quot;231&quot;/&gt;&lt;height val=&quot;32&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8&quot;/&gt;&lt;lineCharCount val=&quot;10&quot;/&gt;&lt;/TableIndex&gt;&lt;/ShapeTextInfo&gt;"/>
  <p:tag name="HTML_SHAPEINFO" val="&lt;ThreeDShapeInfo&gt;&lt;uuid val=&quot;{522D4E52-E214-4E52-B372-6177A2E07EEF}&quot;/&gt;&lt;isInvalidForFieldText val=&quot;0&quot;/&gt;&lt;Image&gt;&lt;filename val=&quot;C:\Users\rscald\AppData\Local\Temp\CP17840208789421Session\CPTrustFolder17840208789421\PPTImport17840209059609\data\asimages\{522D4E52-E214-4E52-B372-6177A2E07EEF}_40.png&quot;/&gt;&lt;left val=&quot;536&quot;/&gt;&lt;top val=&quot;359&quot;/&gt;&lt;width val=&quot;265&quot;/&gt;&lt;height val=&quot;51&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3&quot;/&gt;&lt;lineCharCount val=&quot;21&quot;/&gt;&lt;lineCharCount val=&quot;11&quot;/&gt;&lt;/TableIndex&gt;&lt;/ShapeTextInfo&gt;"/>
  <p:tag name="HTML_SHAPEINFO" val="&lt;ThreeDShapeInfo&gt;&lt;uuid val=&quot;{D32BBA02-89BE-49DB-8515-1C183A255912}&quot;/&gt;&lt;isInvalidForFieldText val=&quot;0&quot;/&gt;&lt;Image&gt;&lt;filename val=&quot;C:\Users\rscald\AppData\Local\Temp\CP17840208789421Session\CPTrustFolder17840208789421\PPTImport17840209059609\data\asimages\{D32BBA02-89BE-49DB-8515-1C183A255912}_40.png&quot;/&gt;&lt;left val=&quot;399&quot;/&gt;&lt;top val=&quot;571&quot;/&gt;&lt;width val=&quot;161&quot;/&gt;&lt;height val=&quot;68&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EDDC6F3-C15A-4073-82D1-085419F38130}&quot;/&gt;&lt;isInvalidForFieldText val=&quot;0&quot;/&gt;&lt;Image&gt;&lt;filename val=&quot;C:\Users\rscald\AppData\Local\Temp\CP17840208789421Session\CPTrustFolder17840208789421\PPTImport17840209059609\data\asimages\{EEDDC6F3-C15A-4073-82D1-085419F38130}_54.png&quot;/&gt;&lt;left val=&quot;864&quot;/&gt;&lt;top val=&quot;674&quot;/&gt;&lt;width val=&quot;47&quot;/&gt;&lt;height val=&quot;39&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1&quot;/&gt;&lt;lineCharCount val=&quot;30&quot;/&gt;&lt;lineCharCount val=&quot;30&quot;/&gt;&lt;lineCharCount val=&quot;48&quot;/&gt;&lt;/TableIndex&gt;&lt;/ShapeTextInfo&gt;"/>
  <p:tag name="HTML_SHAPEINFO" val="&lt;ThreeDShapeInfo&gt;&lt;uuid val=&quot;{1DDB126E-220F-4A18-B91E-F76413C825BE}&quot;/&gt;&lt;isInvalidForFieldText val=&quot;0&quot;/&gt;&lt;Image&gt;&lt;filename val=&quot;C:\Users\rscald\AppData\Local\Temp\CP17840208789421Session\CPTrustFolder17840208789421\PPTImport17840209059609\data\asimages\{1DDB126E-220F-4A18-B91E-F76413C825BE}_32.png&quot;/&gt;&lt;left val=&quot;36&quot;/&gt;&lt;top val=&quot;192&quot;/&gt;&lt;width val=&quot;876&quot;/&gt;&lt;height val=&quot;444&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81A34B22-1C27-498C-BD68-3621D745E7C9}&quot;/&gt;&lt;isInvalidForFieldText val=&quot;0&quot;/&gt;&lt;Image&gt;&lt;filename val=&quot;C:\Users\rscald\AppData\Local\Temp\CP17840208789421Session\CPTrustFolder17840208789421\PPTImport17840209059609\data\asimages\{81A34B22-1C27-498C-BD68-3621D745E7C9}_32.png&quot;/&gt;&lt;left val=&quot;864&quot;/&gt;&lt;top val=&quot;674&quot;/&gt;&lt;width val=&quot;47&quot;/&gt;&lt;height val=&quot;3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677C2D79-B499-4B90-A2AC-448EBB28331D}&quot;/&gt;&lt;isInvalidForFieldText val=&quot;0&quot;/&gt;&lt;Image&gt;&lt;filename val=&quot;C:\Users\rscald\AppData\Local\Temp\CP17840208789421Session\CPTrustFolder17840208789421\PPTImport17840209059609\data\asimages\{677C2D79-B499-4B90-A2AC-448EBB28331D}_33.png&quot;/&gt;&lt;left val=&quot;24&quot;/&gt;&lt;top val=&quot;35&quot;/&gt;&lt;width val=&quot;743&quot;/&gt;&lt;height val=&quot;160&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8&quot;/&gt;&lt;lineCharCount val=&quot;8&quot;/&gt;&lt;lineCharCount val=&quot;53&quot;/&gt;&lt;lineCharCount val=&quot;39&quot;/&gt;&lt;lineCharCount val=&quot;23&quot;/&gt;&lt;lineCharCount val=&quot;44&quot;/&gt;&lt;lineCharCount val=&quot;33&quot;/&gt;&lt;/TableIndex&gt;&lt;/ShapeTextInfo&gt;"/>
  <p:tag name="HTML_SHAPEINFO" val="&lt;ThreeDShapeInfo&gt;&lt;uuid val=&quot;{D01D1A4F-9AAE-4DDE-90AC-A415D29110AA}&quot;/&gt;&lt;isInvalidForFieldText val=&quot;0&quot;/&gt;&lt;Image&gt;&lt;filename val=&quot;C:\Users\rscald\AppData\Local\Temp\CP17840208789421Session\CPTrustFolder17840208789421\PPTImport17840209059609\data\asimages\{D01D1A4F-9AAE-4DDE-90AC-A415D29110AA}_33.png&quot;/&gt;&lt;left val=&quot;36&quot;/&gt;&lt;top val=&quot;192&quot;/&gt;&lt;width val=&quot;880&quot;/&gt;&lt;height val=&quot;444&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C82322E3-0D5B-4895-BABB-E85F170AF022}&quot;/&gt;&lt;isInvalidForFieldText val=&quot;0&quot;/&gt;&lt;Image&gt;&lt;filename val=&quot;C:\Users\rscald\AppData\Local\Temp\CP17840208789421Session\CPTrustFolder17840208789421\PPTImport17840209059609\data\asimages\{C82322E3-0D5B-4895-BABB-E85F170AF022}_33.png&quot;/&gt;&lt;left val=&quot;864&quot;/&gt;&lt;top val=&quot;674&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2369</TotalTime>
  <Words>652</Words>
  <Application>Microsoft Office PowerPoint</Application>
  <PresentationFormat>On-screen Show (4:3)</PresentationFormat>
  <Paragraphs>77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Tw Cen MT Condensed</vt:lpstr>
      <vt:lpstr>Office Theme</vt:lpstr>
      <vt:lpstr>Events that extend COBRA coverage</vt:lpstr>
      <vt:lpstr>Important information</vt:lpstr>
      <vt:lpstr>Type of qualifying events that extend coverage</vt:lpstr>
      <vt:lpstr>Qualifying events</vt:lpstr>
      <vt:lpstr>Qualifying events to extend coverage to 29 months</vt:lpstr>
      <vt:lpstr>Qualifying events to extend coverage to 29 months</vt:lpstr>
      <vt:lpstr>Qualifying event example</vt:lpstr>
      <vt:lpstr>Qualifying events to extend 18 months to 36 months</vt:lpstr>
      <vt:lpstr>Qualifying event example</vt:lpstr>
      <vt:lpstr>Medicare entitlement rule</vt:lpstr>
      <vt:lpstr>Medicare entitlement rule example</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85</cp:revision>
  <cp:lastPrinted>2019-12-11T18:59:44Z</cp:lastPrinted>
  <dcterms:created xsi:type="dcterms:W3CDTF">2020-07-07T16:41:29Z</dcterms:created>
  <dcterms:modified xsi:type="dcterms:W3CDTF">2023-11-30T20:09:45Z</dcterms:modified>
</cp:coreProperties>
</file>