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68" r:id="rId3"/>
    <p:sldId id="280" r:id="rId4"/>
    <p:sldId id="281" r:id="rId5"/>
    <p:sldId id="282" r:id="rId6"/>
    <p:sldId id="283" r:id="rId7"/>
    <p:sldId id="286" r:id="rId8"/>
    <p:sldId id="284" r:id="rId9"/>
    <p:sldId id="287" r:id="rId10"/>
    <p:sldId id="288" r:id="rId11"/>
    <p:sldId id="289" r:id="rId12"/>
    <p:sldId id="290" r:id="rId13"/>
    <p:sldId id="291" r:id="rId14"/>
    <p:sldId id="321" r:id="rId15"/>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B85D3BAF-904D-F4A8-18EC-580452BEDF80}" name="Amber Carter" initials="AC" userId="S::rcarta@peba.sc.gov::eb8527e1-b802-446a-ae79-84550f6beab2"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Jessica Moak" initials="JM" lastIdx="4" clrIdx="6">
    <p:extLst>
      <p:ext uri="{19B8F6BF-5375-455C-9EA6-DF929625EA0E}">
        <p15:presenceInfo xmlns:p15="http://schemas.microsoft.com/office/powerpoint/2012/main" userId="S::rmoakj@peba.sc.gov::aefcb452-2607-4fbc-8c60-dfa075c160aa" providerId="AD"/>
      </p:ext>
    </p:extLst>
  </p:cmAuthor>
  <p:cmAuthor id="1" name="Heather H. Young" initials="" lastIdx="3" clrIdx="0"/>
  <p:cmAuthor id="8" name="Amber Carter" initials="AC" lastIdx="1" clrIdx="7">
    <p:extLst>
      <p:ext uri="{19B8F6BF-5375-455C-9EA6-DF929625EA0E}">
        <p15:presenceInfo xmlns:p15="http://schemas.microsoft.com/office/powerpoint/2012/main" userId="S::rcarta@peba.sc.gov::eb8527e1-b802-446a-ae79-84550f6beab2" providerId="AD"/>
      </p:ext>
    </p:extLst>
  </p:cmAuthor>
  <p:cmAuthor id="2" name="Michele Johnson" initials="" lastIdx="4" clrIdx="1"/>
  <p:cmAuthor id="3" name="Jessica Moak" initials="" lastIdx="9" clrIdx="2"/>
  <p:cmAuthor id="4" name="Heather H. Young" initials="HHY" lastIdx="2" clrIdx="3">
    <p:extLst>
      <p:ext uri="{19B8F6BF-5375-455C-9EA6-DF929625EA0E}">
        <p15:presenceInfo xmlns:p15="http://schemas.microsoft.com/office/powerpoint/2012/main" userId="S::ryounh@peba.sc.gov::9a85b619-8fd1-4dec-b439-2514df7fe89a" providerId="AD"/>
      </p:ext>
    </p:extLst>
  </p:cmAuthor>
  <p:cmAuthor id="5" name="Jennifer S. Dolder" initials="JSD" lastIdx="5" clrIdx="4">
    <p:extLst>
      <p:ext uri="{19B8F6BF-5375-455C-9EA6-DF929625EA0E}">
        <p15:presenceInfo xmlns:p15="http://schemas.microsoft.com/office/powerpoint/2012/main" userId="S::rdoldj@peba.sc.gov::adc8f237-6518-4fda-a594-f6aaccffabfd" providerId="AD"/>
      </p:ext>
    </p:extLst>
  </p:cmAuthor>
  <p:cmAuthor id="6" name="Michele Johnson" initials="MJ" lastIdx="7" clrIdx="5">
    <p:extLst>
      <p:ext uri="{19B8F6BF-5375-455C-9EA6-DF929625EA0E}">
        <p15:presenceInfo xmlns:p15="http://schemas.microsoft.com/office/powerpoint/2012/main" userId="S::rjohnm@peba.sc.gov::5f4d155d-f457-4398-83b3-401996ea5b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65" autoAdjust="0"/>
    <p:restoredTop sz="95652" autoAdjust="0"/>
  </p:normalViewPr>
  <p:slideViewPr>
    <p:cSldViewPr snapToGrid="0">
      <p:cViewPr varScale="1">
        <p:scale>
          <a:sx n="114" d="100"/>
          <a:sy n="114" d="100"/>
        </p:scale>
        <p:origin x="112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F9F677-DB34-4D83-B84D-12F753372492}"/>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6D00A1A-449F-4ECA-8878-2871B2BC13D9}"/>
              </a:ext>
            </a:extLst>
          </p:cNvPr>
          <p:cNvSpPr>
            <a:spLocks noGrp="1"/>
          </p:cNvSpPr>
          <p:nvPr>
            <p:ph type="dt" sz="quarter"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238AB438-238C-446F-8F13-B90EEBD359EF}" type="datetimeFigureOut">
              <a:rPr lang="en-US"/>
              <a:pPr>
                <a:defRPr/>
              </a:pPr>
              <a:t>11/30/2023</a:t>
            </a:fld>
            <a:endParaRPr lang="en-US"/>
          </a:p>
        </p:txBody>
      </p:sp>
      <p:sp>
        <p:nvSpPr>
          <p:cNvPr id="4" name="Footer Placeholder 3">
            <a:extLst>
              <a:ext uri="{FF2B5EF4-FFF2-40B4-BE49-F238E27FC236}">
                <a16:creationId xmlns:a16="http://schemas.microsoft.com/office/drawing/2014/main" id="{245A1D7B-C171-4FDA-BE9B-D7F0F080457A}"/>
              </a:ext>
            </a:extLst>
          </p:cNvPr>
          <p:cNvSpPr>
            <a:spLocks noGrp="1"/>
          </p:cNvSpPr>
          <p:nvPr>
            <p:ph type="ftr" sz="quarter" idx="2"/>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D6BEDB7-42D3-4812-9D2F-43C8FF0C7311}"/>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BF05C6FA-2A1D-45CA-BBE5-0197F5C836F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373A28-37A7-4216-8903-D64F2DDCCEBB}"/>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6488914-48D7-4EB9-AAA7-9A1F0066E890}"/>
              </a:ext>
            </a:extLst>
          </p:cNvPr>
          <p:cNvSpPr>
            <a:spLocks noGrp="1"/>
          </p:cNvSpPr>
          <p:nvPr>
            <p:ph type="dt"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35CAB0CE-8F24-438E-AE64-C370A1778A91}" type="datetimeFigureOut">
              <a:rPr lang="en-US"/>
              <a:pPr>
                <a:defRPr/>
              </a:pPr>
              <a:t>11/30/2023</a:t>
            </a:fld>
            <a:endParaRPr lang="en-US"/>
          </a:p>
        </p:txBody>
      </p:sp>
      <p:sp>
        <p:nvSpPr>
          <p:cNvPr id="4" name="Slide Image Placeholder 3">
            <a:extLst>
              <a:ext uri="{FF2B5EF4-FFF2-40B4-BE49-F238E27FC236}">
                <a16:creationId xmlns:a16="http://schemas.microsoft.com/office/drawing/2014/main" id="{A4528486-0D2B-43E1-9442-8EA2CF09ECA5}"/>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04C4AC7F-E772-44E4-AEAE-7102DCFC050A}"/>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4F104B-E52A-419C-AF10-9A94A3DE1517}"/>
              </a:ext>
            </a:extLst>
          </p:cNvPr>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681E463-EFCE-4CD5-91E6-CFBACA75CD4E}"/>
              </a:ext>
            </a:extLst>
          </p:cNvPr>
          <p:cNvSpPr>
            <a:spLocks noGrp="1"/>
          </p:cNvSpPr>
          <p:nvPr>
            <p:ph type="sldNum" sz="quarter" idx="5"/>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612D38E6-7067-476E-9727-0D2611581B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644286C-813C-43A4-9F66-6588654F2D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5920" y="2286000"/>
            <a:ext cx="6641869" cy="2286000"/>
          </a:xfrm>
        </p:spPr>
        <p:txBody>
          <a:bodyPr>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645920" y="4754880"/>
            <a:ext cx="6641869" cy="1463040"/>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7558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6EC1EC0-93B5-4FC7-86D9-3987B896D0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45920" y="1828800"/>
            <a:ext cx="6693408" cy="2286000"/>
          </a:xfrm>
        </p:spPr>
        <p:txBody>
          <a:bodyP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8" name="Subtitle 2"/>
          <p:cNvSpPr>
            <a:spLocks noGrp="1"/>
          </p:cNvSpPr>
          <p:nvPr>
            <p:ph type="subTitle" idx="13"/>
          </p:nvPr>
        </p:nvSpPr>
        <p:spPr>
          <a:xfrm>
            <a:off x="1645920" y="4297680"/>
            <a:ext cx="6693408" cy="1368398"/>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5">
            <a:extLst>
              <a:ext uri="{FF2B5EF4-FFF2-40B4-BE49-F238E27FC236}">
                <a16:creationId xmlns:a16="http://schemas.microsoft.com/office/drawing/2014/main" id="{67BB5F3B-2C7C-47D5-8EDC-8DA9FCF2BA80}"/>
              </a:ext>
            </a:extLst>
          </p:cNvPr>
          <p:cNvSpPr>
            <a:spLocks noGrp="1"/>
          </p:cNvSpPr>
          <p:nvPr>
            <p:ph type="sldNum" sz="quarter" idx="14"/>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474A796F-B81D-4C3E-976B-37C5067D3ED9}" type="slidenum">
              <a:rPr lang="en-US"/>
              <a:pPr>
                <a:defRPr/>
              </a:pPr>
              <a:t>‹#›</a:t>
            </a:fld>
            <a:endParaRPr lang="en-US" dirty="0"/>
          </a:p>
        </p:txBody>
      </p:sp>
    </p:spTree>
    <p:extLst>
      <p:ext uri="{BB962C8B-B14F-4D97-AF65-F5344CB8AC3E}">
        <p14:creationId xmlns:p14="http://schemas.microsoft.com/office/powerpoint/2010/main" val="283112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22D2B1B-1D44-4F45-9723-70E94B0727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9A7743E-F127-4543-B2F3-5B298867A98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C5477369-EDAE-4F71-BAA7-E9618375882C}" type="slidenum">
              <a:rPr lang="en-US"/>
              <a:pPr>
                <a:defRPr/>
              </a:pPr>
              <a:t>‹#›</a:t>
            </a:fld>
            <a:endParaRPr lang="en-US" dirty="0"/>
          </a:p>
        </p:txBody>
      </p:sp>
    </p:spTree>
    <p:extLst>
      <p:ext uri="{BB962C8B-B14F-4D97-AF65-F5344CB8AC3E}">
        <p14:creationId xmlns:p14="http://schemas.microsoft.com/office/powerpoint/2010/main" val="10078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F5C47865-F3D6-4155-B65E-76D2F7B680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0E909EA-66CC-45E1-837D-E50A42A253E4}"/>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71B5C42F-86BF-4820-AFC1-D6C4E0BB3518}" type="slidenum">
              <a:rPr lang="en-US"/>
              <a:pPr>
                <a:defRPr/>
              </a:pPr>
              <a:t>‹#›</a:t>
            </a:fld>
            <a:endParaRPr lang="en-US" dirty="0"/>
          </a:p>
        </p:txBody>
      </p:sp>
    </p:spTree>
    <p:extLst>
      <p:ext uri="{BB962C8B-B14F-4D97-AF65-F5344CB8AC3E}">
        <p14:creationId xmlns:p14="http://schemas.microsoft.com/office/powerpoint/2010/main" val="284000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1CA9646D-AA77-4F75-A7AD-1B34B1FCF6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97D36670-FA57-4D8B-B84F-79F4F96B115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E9B14E6-3FEE-425C-AD24-340B02433B04}" type="slidenum">
              <a:rPr lang="en-US"/>
              <a:pPr>
                <a:defRPr/>
              </a:pPr>
              <a:t>‹#›</a:t>
            </a:fld>
            <a:endParaRPr lang="en-US" dirty="0"/>
          </a:p>
        </p:txBody>
      </p:sp>
    </p:spTree>
    <p:extLst>
      <p:ext uri="{BB962C8B-B14F-4D97-AF65-F5344CB8AC3E}">
        <p14:creationId xmlns:p14="http://schemas.microsoft.com/office/powerpoint/2010/main" val="301348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9F14630-5B2B-46E8-8B8A-E9331902E52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27B8929A-BE9A-4465-BDF8-A69B3A04C5A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BC4E40C-AF75-46BB-8C51-05BA61AE9280}" type="slidenum">
              <a:rPr lang="en-US"/>
              <a:pPr>
                <a:defRPr/>
              </a:pPr>
              <a:t>‹#›</a:t>
            </a:fld>
            <a:endParaRPr lang="en-US" dirty="0"/>
          </a:p>
        </p:txBody>
      </p:sp>
    </p:spTree>
    <p:extLst>
      <p:ext uri="{BB962C8B-B14F-4D97-AF65-F5344CB8AC3E}">
        <p14:creationId xmlns:p14="http://schemas.microsoft.com/office/powerpoint/2010/main" val="280102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BB94A55-93A1-4102-8310-20A82D2A5A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7">
            <a:extLst>
              <a:ext uri="{FF2B5EF4-FFF2-40B4-BE49-F238E27FC236}">
                <a16:creationId xmlns:a16="http://schemas.microsoft.com/office/drawing/2014/main" id="{3000F7C3-40A8-430F-AEEC-48B57C882A68}"/>
              </a:ext>
            </a:extLst>
          </p:cNvPr>
          <p:cNvSpPr txBox="1">
            <a:spLocks noChangeArrowheads="1"/>
          </p:cNvSpPr>
          <p:nvPr userDrawn="1"/>
        </p:nvSpPr>
        <p:spPr bwMode="auto">
          <a:xfrm>
            <a:off x="457200" y="1262063"/>
            <a:ext cx="82296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Char char="•"/>
            </a:pPr>
            <a:r>
              <a:rPr lang="en-US" altLang="en-US" sz="2400">
                <a:solidFill>
                  <a:schemeClr val="tx2"/>
                </a:solidFill>
              </a:rPr>
              <a:t>Contact us:</a:t>
            </a:r>
          </a:p>
          <a:p>
            <a:pPr lvl="1" eaLnBrk="1" hangingPunct="1">
              <a:lnSpc>
                <a:spcPct val="90000"/>
              </a:lnSpc>
              <a:spcBef>
                <a:spcPts val="500"/>
              </a:spcBef>
              <a:buFont typeface="Arial" panose="020B0604020202020204" pitchFamily="34" charset="0"/>
              <a:buChar char="•"/>
            </a:pPr>
            <a:r>
              <a:rPr lang="en-US" altLang="en-US" sz="2000">
                <a:solidFill>
                  <a:schemeClr val="tx2"/>
                </a:solidFill>
                <a:hlinkClick r:id="rId3"/>
              </a:rPr>
              <a:t>peba.sc.gov/contact</a:t>
            </a:r>
            <a:r>
              <a:rPr lang="en-US" altLang="en-US" sz="2000">
                <a:solidFill>
                  <a:schemeClr val="tx2"/>
                </a:solidFill>
              </a:rPr>
              <a:t>. </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803.737.6800 or 888.260.9430.</a:t>
            </a:r>
          </a:p>
          <a:p>
            <a:pPr eaLnBrk="1" hangingPunct="1">
              <a:lnSpc>
                <a:spcPct val="90000"/>
              </a:lnSpc>
              <a:spcBef>
                <a:spcPts val="1000"/>
              </a:spcBef>
              <a:buFont typeface="Arial" panose="020B0604020202020204" pitchFamily="34" charset="0"/>
              <a:buChar char="•"/>
            </a:pPr>
            <a:r>
              <a:rPr lang="en-US" altLang="en-US" sz="2400">
                <a:solidFill>
                  <a:schemeClr val="tx2"/>
                </a:solidFill>
              </a:rPr>
              <a:t>Visit us:</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202 Arbor Lake Drive</a:t>
            </a:r>
            <a:br>
              <a:rPr lang="en-US" altLang="en-US" sz="2000">
                <a:solidFill>
                  <a:schemeClr val="tx2"/>
                </a:solidFill>
              </a:rPr>
            </a:br>
            <a:r>
              <a:rPr lang="en-US" altLang="en-US" sz="2000">
                <a:solidFill>
                  <a:schemeClr val="tx2"/>
                </a:solidFill>
              </a:rPr>
              <a:t>Columbia, SC 29223</a:t>
            </a:r>
          </a:p>
        </p:txBody>
      </p:sp>
      <p:sp>
        <p:nvSpPr>
          <p:cNvPr id="4" name="TextBox 8">
            <a:extLst>
              <a:ext uri="{FF2B5EF4-FFF2-40B4-BE49-F238E27FC236}">
                <a16:creationId xmlns:a16="http://schemas.microsoft.com/office/drawing/2014/main" id="{B34E1250-45F3-44CB-B9B1-A81C5BC09A1A}"/>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in touch with PEBA</a:t>
            </a:r>
          </a:p>
        </p:txBody>
      </p:sp>
      <p:sp>
        <p:nvSpPr>
          <p:cNvPr id="5" name="Slide Number Placeholder 5">
            <a:extLst>
              <a:ext uri="{FF2B5EF4-FFF2-40B4-BE49-F238E27FC236}">
                <a16:creationId xmlns:a16="http://schemas.microsoft.com/office/drawing/2014/main" id="{24864467-FD1F-4DDE-AE57-0E5AF1905E1D}"/>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538EEE8-0D8A-455D-8933-13D3031A5653}" type="slidenum">
              <a:rPr lang="en-US"/>
              <a:pPr>
                <a:defRPr/>
              </a:pPr>
              <a:t>‹#›</a:t>
            </a:fld>
            <a:endParaRPr lang="en-US" dirty="0"/>
          </a:p>
        </p:txBody>
      </p:sp>
    </p:spTree>
    <p:extLst>
      <p:ext uri="{BB962C8B-B14F-4D97-AF65-F5344CB8AC3E}">
        <p14:creationId xmlns:p14="http://schemas.microsoft.com/office/powerpoint/2010/main" val="328368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FE31A8CA-295C-4E67-B7E2-19B316BC54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46438"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F5CB24B9-6981-4F4F-AFE7-CC068E47CC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48025" y="2179638"/>
            <a:ext cx="547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6E928607-FE84-43F9-983D-E24D148EF1B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18757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37465AC0-5767-49B8-A0FB-2B5FB91E40C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7200"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91EBBDE5-265B-4C3C-8E29-C20A8E21DAB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 y="3113088"/>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1585B803-9C72-40D2-B655-0F8E21F40568}"/>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2">
            <a:extLst>
              <a:ext uri="{FF2B5EF4-FFF2-40B4-BE49-F238E27FC236}">
                <a16:creationId xmlns:a16="http://schemas.microsoft.com/office/drawing/2014/main" id="{3DBFAD33-51B4-47E5-B63F-504039CD9061}"/>
              </a:ext>
            </a:extLst>
          </p:cNvPr>
          <p:cNvGrpSpPr>
            <a:grpSpLocks/>
          </p:cNvGrpSpPr>
          <p:nvPr userDrawn="1"/>
        </p:nvGrpSpPr>
        <p:grpSpPr bwMode="auto">
          <a:xfrm>
            <a:off x="1085850" y="1304925"/>
            <a:ext cx="7253288" cy="2312988"/>
            <a:chOff x="1085421" y="957888"/>
            <a:chExt cx="7253907" cy="2312807"/>
          </a:xfrm>
        </p:grpSpPr>
        <p:sp>
          <p:nvSpPr>
            <p:cNvPr id="9" name="TextBox 13">
              <a:extLst>
                <a:ext uri="{FF2B5EF4-FFF2-40B4-BE49-F238E27FC236}">
                  <a16:creationId xmlns:a16="http://schemas.microsoft.com/office/drawing/2014/main" id="{D9CB5E32-1575-48A3-A324-F2C015866E01}"/>
                </a:ext>
              </a:extLst>
            </p:cNvPr>
            <p:cNvSpPr txBox="1">
              <a:spLocks noChangeArrowheads="1"/>
            </p:cNvSpPr>
            <p:nvPr userDrawn="1"/>
          </p:nvSpPr>
          <p:spPr bwMode="auto">
            <a:xfrm>
              <a:off x="1085421" y="1883460"/>
              <a:ext cx="1354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8"/>
                </a:rPr>
                <a:t>SCPEBA</a:t>
              </a:r>
              <a:endParaRPr lang="en-US" altLang="en-US" sz="2400"/>
            </a:p>
          </p:txBody>
        </p:sp>
        <p:sp>
          <p:nvSpPr>
            <p:cNvPr id="10" name="TextBox 14">
              <a:extLst>
                <a:ext uri="{FF2B5EF4-FFF2-40B4-BE49-F238E27FC236}">
                  <a16:creationId xmlns:a16="http://schemas.microsoft.com/office/drawing/2014/main" id="{FBE2F2A8-F40C-472C-B259-F5E7A7B0AA51}"/>
                </a:ext>
              </a:extLst>
            </p:cNvPr>
            <p:cNvSpPr txBox="1">
              <a:spLocks noChangeArrowheads="1"/>
            </p:cNvSpPr>
            <p:nvPr userDrawn="1"/>
          </p:nvSpPr>
          <p:spPr bwMode="auto">
            <a:xfrm>
              <a:off x="1085421" y="957888"/>
              <a:ext cx="2082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9"/>
                </a:rPr>
                <a:t>SCPEBA</a:t>
              </a:r>
              <a:endParaRPr lang="en-US" altLang="en-US" sz="2400"/>
            </a:p>
          </p:txBody>
        </p:sp>
        <p:sp>
          <p:nvSpPr>
            <p:cNvPr id="11" name="TextBox 15">
              <a:extLst>
                <a:ext uri="{FF2B5EF4-FFF2-40B4-BE49-F238E27FC236}">
                  <a16:creationId xmlns:a16="http://schemas.microsoft.com/office/drawing/2014/main" id="{CDCAEBE5-4D69-4E53-AEA9-431A5256AA65}"/>
                </a:ext>
              </a:extLst>
            </p:cNvPr>
            <p:cNvSpPr txBox="1">
              <a:spLocks noChangeArrowheads="1"/>
            </p:cNvSpPr>
            <p:nvPr userDrawn="1"/>
          </p:nvSpPr>
          <p:spPr bwMode="auto">
            <a:xfrm>
              <a:off x="3875393" y="1870070"/>
              <a:ext cx="157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0"/>
                </a:rPr>
                <a:t>PEBA TV</a:t>
              </a:r>
              <a:endParaRPr lang="en-US" altLang="en-US" sz="2400"/>
            </a:p>
          </p:txBody>
        </p:sp>
        <p:sp>
          <p:nvSpPr>
            <p:cNvPr id="12" name="TextBox 16">
              <a:extLst>
                <a:ext uri="{FF2B5EF4-FFF2-40B4-BE49-F238E27FC236}">
                  <a16:creationId xmlns:a16="http://schemas.microsoft.com/office/drawing/2014/main" id="{589FA593-CF12-4355-A58C-E7C05B54CE2E}"/>
                </a:ext>
              </a:extLst>
            </p:cNvPr>
            <p:cNvSpPr txBox="1">
              <a:spLocks noChangeArrowheads="1"/>
            </p:cNvSpPr>
            <p:nvPr userDrawn="1"/>
          </p:nvSpPr>
          <p:spPr bwMode="auto">
            <a:xfrm>
              <a:off x="1085421" y="2809030"/>
              <a:ext cx="72539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1"/>
                </a:rPr>
                <a:t>South Carolina Public Employee Benefit Authority</a:t>
              </a:r>
              <a:endParaRPr lang="en-US" altLang="en-US" sz="3600"/>
            </a:p>
          </p:txBody>
        </p:sp>
      </p:grpSp>
      <p:sp>
        <p:nvSpPr>
          <p:cNvPr id="13" name="TextBox 17">
            <a:extLst>
              <a:ext uri="{FF2B5EF4-FFF2-40B4-BE49-F238E27FC236}">
                <a16:creationId xmlns:a16="http://schemas.microsoft.com/office/drawing/2014/main" id="{A04E5682-543D-4489-94BF-32B282DC2935}"/>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social with PEBA</a:t>
            </a:r>
          </a:p>
        </p:txBody>
      </p:sp>
      <p:sp>
        <p:nvSpPr>
          <p:cNvPr id="14" name="TextBox 18">
            <a:extLst>
              <a:ext uri="{FF2B5EF4-FFF2-40B4-BE49-F238E27FC236}">
                <a16:creationId xmlns:a16="http://schemas.microsoft.com/office/drawing/2014/main" id="{F1C2CA33-AB97-449E-9FC7-CFF4E29BDEA3}"/>
              </a:ext>
            </a:extLst>
          </p:cNvPr>
          <p:cNvSpPr txBox="1">
            <a:spLocks noChangeArrowheads="1"/>
          </p:cNvSpPr>
          <p:nvPr userDrawn="1"/>
        </p:nvSpPr>
        <p:spPr bwMode="auto">
          <a:xfrm>
            <a:off x="3875088" y="1304925"/>
            <a:ext cx="1354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12"/>
              </a:rPr>
              <a:t>s.c.peba</a:t>
            </a:r>
            <a:endParaRPr lang="en-US" altLang="en-US" sz="2400"/>
          </a:p>
        </p:txBody>
      </p:sp>
      <p:sp>
        <p:nvSpPr>
          <p:cNvPr id="15" name="Slide Number Placeholder 5">
            <a:extLst>
              <a:ext uri="{FF2B5EF4-FFF2-40B4-BE49-F238E27FC236}">
                <a16:creationId xmlns:a16="http://schemas.microsoft.com/office/drawing/2014/main" id="{72E63266-0AB0-4CCF-9DB4-1EF25C87F7BC}"/>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8273F69-AF1E-458F-9EA1-2559C9C6D211}" type="slidenum">
              <a:rPr lang="en-US"/>
              <a:pPr>
                <a:defRPr/>
              </a:pPr>
              <a:t>‹#›</a:t>
            </a:fld>
            <a:endParaRPr lang="en-US" dirty="0"/>
          </a:p>
        </p:txBody>
      </p:sp>
    </p:spTree>
    <p:extLst>
      <p:ext uri="{BB962C8B-B14F-4D97-AF65-F5344CB8AC3E}">
        <p14:creationId xmlns:p14="http://schemas.microsoft.com/office/powerpoint/2010/main" val="206881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444E541A-31C9-4178-B340-F309D66479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7">
            <a:extLst>
              <a:ext uri="{FF2B5EF4-FFF2-40B4-BE49-F238E27FC236}">
                <a16:creationId xmlns:a16="http://schemas.microsoft.com/office/drawing/2014/main" id="{2C063012-4147-4AE9-B190-2B7941EE236A}"/>
              </a:ext>
            </a:extLst>
          </p:cNvPr>
          <p:cNvSpPr>
            <a:spLocks noChangeArrowheads="1"/>
          </p:cNvSpPr>
          <p:nvPr userDrawn="1"/>
        </p:nvSpPr>
        <p:spPr bwMode="auto">
          <a:xfrm>
            <a:off x="457200" y="1262063"/>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None/>
            </a:pPr>
            <a:r>
              <a:rPr lang="en-US" altLang="en-US" sz="240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4" name="TextBox 8">
            <a:extLst>
              <a:ext uri="{FF2B5EF4-FFF2-40B4-BE49-F238E27FC236}">
                <a16:creationId xmlns:a16="http://schemas.microsoft.com/office/drawing/2014/main" id="{26752C23-3B87-4354-91C3-17509CD716D9}"/>
              </a:ext>
            </a:extLst>
          </p:cNvPr>
          <p:cNvSpPr txBox="1">
            <a:spLocks noChangeArrowheads="1"/>
          </p:cNvSpPr>
          <p:nvPr userDrawn="1"/>
        </p:nvSpPr>
        <p:spPr bwMode="auto">
          <a:xfrm>
            <a:off x="457200" y="369888"/>
            <a:ext cx="33258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Disclaimer</a:t>
            </a:r>
          </a:p>
        </p:txBody>
      </p:sp>
      <p:sp>
        <p:nvSpPr>
          <p:cNvPr id="5" name="Slide Number Placeholder 5">
            <a:extLst>
              <a:ext uri="{FF2B5EF4-FFF2-40B4-BE49-F238E27FC236}">
                <a16:creationId xmlns:a16="http://schemas.microsoft.com/office/drawing/2014/main" id="{90B1F275-DCBA-4A11-9AC2-3EA53DEA3AB0}"/>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9762E084-A752-483D-99BF-B27D5BFBECEA}" type="slidenum">
              <a:rPr lang="en-US"/>
              <a:pPr>
                <a:defRPr/>
              </a:pPr>
              <a:t>‹#›</a:t>
            </a:fld>
            <a:endParaRPr lang="en-US" dirty="0"/>
          </a:p>
        </p:txBody>
      </p:sp>
    </p:spTree>
    <p:extLst>
      <p:ext uri="{BB962C8B-B14F-4D97-AF65-F5344CB8AC3E}">
        <p14:creationId xmlns:p14="http://schemas.microsoft.com/office/powerpoint/2010/main" val="26119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CA1797-60AA-4D6E-A483-02E65F8A1BDD}"/>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B755A4A-0820-4A6B-A51A-0E8C9FC87430}"/>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F33B3D-64E8-4F22-9C6D-22CDFAA6CD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8FB42905-A19D-4790-89A4-2DA362BB8A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57D9C31-FF32-4788-8C6D-BDFA2AE5643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400" smtClean="0">
                <a:solidFill>
                  <a:schemeClr val="bg2">
                    <a:lumMod val="75000"/>
                  </a:schemeClr>
                </a:solidFill>
                <a:latin typeface="Tw Cen MT Condensed" panose="020B0606020104020203" pitchFamily="34" charset="0"/>
              </a:defRPr>
            </a:lvl1pPr>
          </a:lstStyle>
          <a:p>
            <a:pPr>
              <a:defRPr/>
            </a:pPr>
            <a:fld id="{76CF5B07-A557-4BEF-9193-B19E4736055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Calibri Light" panose="020F0302020204030204" pitchFamily="34" charset="0"/>
        </a:defRPr>
      </a:lvl2pPr>
      <a:lvl3pPr algn="l" rtl="0" fontAlgn="base">
        <a:lnSpc>
          <a:spcPct val="90000"/>
        </a:lnSpc>
        <a:spcBef>
          <a:spcPct val="0"/>
        </a:spcBef>
        <a:spcAft>
          <a:spcPct val="0"/>
        </a:spcAft>
        <a:defRPr sz="4400" b="1">
          <a:solidFill>
            <a:schemeClr val="tx1"/>
          </a:solidFill>
          <a:latin typeface="Calibri Light" panose="020F0302020204030204" pitchFamily="34" charset="0"/>
        </a:defRPr>
      </a:lvl3pPr>
      <a:lvl4pPr algn="l" rtl="0" fontAlgn="base">
        <a:lnSpc>
          <a:spcPct val="90000"/>
        </a:lnSpc>
        <a:spcBef>
          <a:spcPct val="0"/>
        </a:spcBef>
        <a:spcAft>
          <a:spcPct val="0"/>
        </a:spcAft>
        <a:defRPr sz="4400" b="1">
          <a:solidFill>
            <a:schemeClr val="tx1"/>
          </a:solidFill>
          <a:latin typeface="Calibri Light" panose="020F0302020204030204" pitchFamily="34" charset="0"/>
        </a:defRPr>
      </a:lvl4pPr>
      <a:lvl5pPr algn="l" rtl="0" fontAlgn="base">
        <a:lnSpc>
          <a:spcPct val="90000"/>
        </a:lnSpc>
        <a:spcBef>
          <a:spcPct val="0"/>
        </a:spcBef>
        <a:spcAft>
          <a:spcPct val="0"/>
        </a:spcAft>
        <a:defRPr sz="4400" b="1">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b="1">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b="1">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b="1">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b="1">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hyperlink" Target="https://peba.sc.gov/sites/default/files/cobra_ineligibility_dependents.pdf" TargetMode="Externa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hyperlink" Target="https://peba.sc.gov/insurance-training" TargetMode="Externa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37.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peba.sc.gov/sites/default/files/cobra_noe.pdf" TargetMode="External"/><Relationship Id="rId3" Type="http://schemas.openxmlformats.org/officeDocument/2006/relationships/tags" Target="../tags/tag6.xml"/><Relationship Id="rId7" Type="http://schemas.openxmlformats.org/officeDocument/2006/relationships/hyperlink" Target="https://www.peba.sc.gov/sites/default/files/cobra_qualifying_event.pdf" TargetMode="Externa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hyperlink" Target="https://peba.sc.gov/sites/default/files/cobra_sample_36month.doc" TargetMode="External"/><Relationship Id="rId5" Type="http://schemas.openxmlformats.org/officeDocument/2006/relationships/hyperlink" Target="https://peba.sc.gov/sites/default/files/cobra_sample_18month.doc" TargetMode="External"/><Relationship Id="rId4" Type="http://schemas.openxmlformats.org/officeDocument/2006/relationships/slideLayout" Target="../slideLayouts/slideLayout3.xml"/><Relationship Id="rId9" Type="http://schemas.openxmlformats.org/officeDocument/2006/relationships/hyperlink" Target="https://peba.sc.gov/monthly-premiums"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hyperlink" Target="https://www.peba.sc.gov/sites/default/files/cobra_qualifying_event.pdf" TargetMode="Externa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hyperlink" Target="https://peba.sc.gov/sites/default/files/active_termination.pdf" TargetMode="External"/><Relationship Id="rId5" Type="http://schemas.openxmlformats.org/officeDocument/2006/relationships/hyperlink" Target="https://peba.sc.gov/sites/default/files/insurance_benefits_hours_reduced.pdf" TargetMode="Externa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D3287DD-F04C-445F-85A0-2CCB83EFA8FD}"/>
              </a:ext>
            </a:extLst>
          </p:cNvPr>
          <p:cNvSpPr>
            <a:spLocks noGrp="1" noChangeArrowheads="1"/>
          </p:cNvSpPr>
          <p:nvPr>
            <p:ph type="ctrTitle"/>
          </p:nvPr>
        </p:nvSpPr>
        <p:spPr/>
        <p:txBody>
          <a:bodyPr/>
          <a:lstStyle/>
          <a:p>
            <a:r>
              <a:rPr lang="en-US" altLang="en-US" dirty="0"/>
              <a:t>Second COBRA notice</a:t>
            </a:r>
          </a:p>
        </p:txBody>
      </p:sp>
      <p:sp>
        <p:nvSpPr>
          <p:cNvPr id="3" name="Subtitle 2">
            <a:extLst>
              <a:ext uri="{FF2B5EF4-FFF2-40B4-BE49-F238E27FC236}">
                <a16:creationId xmlns:a16="http://schemas.microsoft.com/office/drawing/2014/main" id="{4A44337E-F8C5-4120-96C4-9E92A0581F7C}"/>
              </a:ext>
            </a:extLst>
          </p:cNvPr>
          <p:cNvSpPr>
            <a:spLocks noGrp="1"/>
          </p:cNvSpPr>
          <p:nvPr>
            <p:ph type="subTitle" idx="1"/>
          </p:nvPr>
        </p:nvSpPr>
        <p:spPr/>
        <p:txBody>
          <a:bodyPr/>
          <a:lstStyle/>
          <a:p>
            <a:r>
              <a:rPr lang="en-US" dirty="0"/>
              <a:t>COBRA</a:t>
            </a:r>
          </a:p>
          <a:p>
            <a:r>
              <a:rPr lang="en-US" dirty="0"/>
              <a:t>2024</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3730"/>
    </mc:Choice>
    <mc:Fallback xmlns="">
      <p:transition spd="slow" advTm="2373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CB635CB5-7285-4BED-89E8-9AE36230E72A}"/>
              </a:ext>
            </a:extLst>
          </p:cNvPr>
          <p:cNvSpPr>
            <a:spLocks noGrp="1" noChangeArrowheads="1"/>
          </p:cNvSpPr>
          <p:nvPr>
            <p:ph type="title"/>
            <p:custDataLst>
              <p:tags r:id="rId1"/>
            </p:custDataLst>
          </p:nvPr>
        </p:nvSpPr>
        <p:spPr>
          <a:xfrm>
            <a:off x="457200" y="228600"/>
            <a:ext cx="8229600" cy="804863"/>
          </a:xfrm>
        </p:spPr>
        <p:txBody>
          <a:bodyPr/>
          <a:lstStyle/>
          <a:p>
            <a:r>
              <a:rPr lang="en-US" altLang="en-US"/>
              <a:t>When to send COBRA 36-month notice</a:t>
            </a:r>
          </a:p>
        </p:txBody>
      </p:sp>
      <p:sp>
        <p:nvSpPr>
          <p:cNvPr id="39939" name="Content Placeholder 2">
            <a:extLst>
              <a:ext uri="{FF2B5EF4-FFF2-40B4-BE49-F238E27FC236}">
                <a16:creationId xmlns:a16="http://schemas.microsoft.com/office/drawing/2014/main" id="{F7791C4B-542C-4FAB-A221-AC94328D1089}"/>
              </a:ext>
            </a:extLst>
          </p:cNvPr>
          <p:cNvSpPr>
            <a:spLocks noGrp="1" noChangeArrowheads="1"/>
          </p:cNvSpPr>
          <p:nvPr>
            <p:ph idx="1"/>
            <p:custDataLst>
              <p:tags r:id="rId2"/>
            </p:custDataLst>
          </p:nvPr>
        </p:nvSpPr>
        <p:spPr>
          <a:xfrm>
            <a:off x="457200" y="1262063"/>
            <a:ext cx="8229600" cy="5029200"/>
          </a:xfrm>
        </p:spPr>
        <p:txBody>
          <a:bodyPr/>
          <a:lstStyle/>
          <a:p>
            <a:r>
              <a:rPr lang="en-US" altLang="en-US"/>
              <a:t>Must send notice to qualified beneficiary within 14 days of qualifying event.</a:t>
            </a:r>
          </a:p>
          <a:p>
            <a:r>
              <a:rPr lang="en-US" altLang="en-US"/>
              <a:t>Subscriber may elect COBRA coverage within 60 days of:</a:t>
            </a:r>
          </a:p>
          <a:p>
            <a:pPr lvl="1"/>
            <a:r>
              <a:rPr lang="en-US" altLang="en-US"/>
              <a:t>Loss of coverage; or</a:t>
            </a:r>
          </a:p>
          <a:p>
            <a:pPr lvl="1"/>
            <a:r>
              <a:rPr lang="en-US" altLang="en-US"/>
              <a:t>COBRA notification, whichever is later.</a:t>
            </a:r>
          </a:p>
        </p:txBody>
      </p:sp>
      <p:sp>
        <p:nvSpPr>
          <p:cNvPr id="39940" name="Slide Number Placeholder 3">
            <a:extLst>
              <a:ext uri="{FF2B5EF4-FFF2-40B4-BE49-F238E27FC236}">
                <a16:creationId xmlns:a16="http://schemas.microsoft.com/office/drawing/2014/main" id="{55C3C8BA-4891-458F-A84F-09253CB65A64}"/>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B5F9244-EE46-40F3-B623-D4C3E0FE19F3}" type="slidenum">
              <a:rPr lang="en-US" altLang="en-US">
                <a:solidFill>
                  <a:schemeClr val="bg1"/>
                </a:solidFill>
                <a:latin typeface="Times New Roman" panose="02020603050405020304" pitchFamily="18" charset="0"/>
              </a:rPr>
              <a:pPr fontAlgn="base">
                <a:spcBef>
                  <a:spcPct val="0"/>
                </a:spcBef>
                <a:spcAft>
                  <a:spcPct val="0"/>
                </a:spcAft>
              </a:pPr>
              <a:t>10</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3478"/>
    </mc:Choice>
    <mc:Fallback xmlns="">
      <p:transition spd="slow" advTm="2347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7CD8-CB01-4138-A787-CA4D576C2CB6}"/>
              </a:ext>
            </a:extLst>
          </p:cNvPr>
          <p:cNvSpPr>
            <a:spLocks noGrp="1"/>
          </p:cNvSpPr>
          <p:nvPr>
            <p:ph type="title"/>
            <p:custDataLst>
              <p:tags r:id="rId1"/>
            </p:custDataLst>
          </p:nvPr>
        </p:nvSpPr>
        <p:spPr>
          <a:xfrm>
            <a:off x="457200" y="228600"/>
            <a:ext cx="8229600" cy="804863"/>
          </a:xfrm>
        </p:spPr>
        <p:txBody>
          <a:bodyPr rtlCol="0">
            <a:normAutofit fontScale="90000"/>
          </a:bodyPr>
          <a:lstStyle/>
          <a:p>
            <a:pPr fontAlgn="auto">
              <a:spcAft>
                <a:spcPts val="0"/>
              </a:spcAft>
              <a:defRPr/>
            </a:pPr>
            <a:br>
              <a:rPr lang="en-US" altLang="en-US" dirty="0"/>
            </a:br>
            <a:r>
              <a:rPr lang="en-US" altLang="en-US" dirty="0"/>
              <a:t>COBRA ineligibility </a:t>
            </a:r>
            <a:br>
              <a:rPr lang="en-US" dirty="0"/>
            </a:br>
            <a:endParaRPr lang="en-US" dirty="0"/>
          </a:p>
        </p:txBody>
      </p:sp>
      <p:sp>
        <p:nvSpPr>
          <p:cNvPr id="40963" name="Content Placeholder 2">
            <a:extLst>
              <a:ext uri="{FF2B5EF4-FFF2-40B4-BE49-F238E27FC236}">
                <a16:creationId xmlns:a16="http://schemas.microsoft.com/office/drawing/2014/main" id="{5858E939-D2EA-4B7A-B694-0CDEEF0363C0}"/>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Use </a:t>
            </a:r>
            <a:r>
              <a:rPr lang="en-US" altLang="en-US" i="1" dirty="0">
                <a:hlinkClick r:id="rId5"/>
              </a:rPr>
              <a:t>COBRA Ineligibility Form for Dependents</a:t>
            </a:r>
            <a:r>
              <a:rPr lang="en-US" altLang="en-US" i="1" dirty="0"/>
              <a:t> </a:t>
            </a:r>
            <a:r>
              <a:rPr lang="en-US" altLang="en-US" dirty="0"/>
              <a:t>to determine if COBRA should be offered.</a:t>
            </a:r>
          </a:p>
          <a:p>
            <a:pPr lvl="1"/>
            <a:r>
              <a:rPr lang="en-US" altLang="en-US" dirty="0"/>
              <a:t>Former spouse.</a:t>
            </a:r>
          </a:p>
          <a:p>
            <a:pPr lvl="1"/>
            <a:r>
              <a:rPr lang="en-US" altLang="en-US" dirty="0"/>
              <a:t>Ineligible child. </a:t>
            </a:r>
          </a:p>
          <a:p>
            <a:r>
              <a:rPr lang="en-US" altLang="en-US" dirty="0"/>
              <a:t>Retain documentation in employee’s file.</a:t>
            </a:r>
          </a:p>
        </p:txBody>
      </p:sp>
      <p:sp>
        <p:nvSpPr>
          <p:cNvPr id="40964" name="Slide Number Placeholder 3">
            <a:extLst>
              <a:ext uri="{FF2B5EF4-FFF2-40B4-BE49-F238E27FC236}">
                <a16:creationId xmlns:a16="http://schemas.microsoft.com/office/drawing/2014/main" id="{06D15D94-7C91-4E66-895D-186D664C63A0}"/>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72C79CF-E47A-4F54-BDE4-7AD4221BDDA2}" type="slidenum">
              <a:rPr lang="en-US" altLang="en-US">
                <a:solidFill>
                  <a:schemeClr val="bg1"/>
                </a:solidFill>
                <a:latin typeface="Times New Roman" panose="02020603050405020304" pitchFamily="18" charset="0"/>
              </a:rPr>
              <a:pPr fontAlgn="base">
                <a:spcBef>
                  <a:spcPct val="0"/>
                </a:spcBef>
                <a:spcAft>
                  <a:spcPct val="0"/>
                </a:spcAft>
              </a:pPr>
              <a:t>11</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3670"/>
    </mc:Choice>
    <mc:Fallback xmlns="">
      <p:transition spd="slow" advTm="2367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EA3E741F-A369-43BA-9E98-373B9BB3D3E6}"/>
              </a:ext>
            </a:extLst>
          </p:cNvPr>
          <p:cNvSpPr>
            <a:spLocks noGrp="1" noChangeArrowheads="1"/>
          </p:cNvSpPr>
          <p:nvPr>
            <p:ph type="title"/>
            <p:custDataLst>
              <p:tags r:id="rId1"/>
            </p:custDataLst>
          </p:nvPr>
        </p:nvSpPr>
        <p:spPr>
          <a:xfrm>
            <a:off x="457200" y="228600"/>
            <a:ext cx="8229600" cy="804863"/>
          </a:xfrm>
        </p:spPr>
        <p:txBody>
          <a:bodyPr/>
          <a:lstStyle/>
          <a:p>
            <a:r>
              <a:rPr lang="en-US" altLang="en-US" dirty="0"/>
              <a:t>Example of COBRA ineligibility</a:t>
            </a:r>
          </a:p>
        </p:txBody>
      </p:sp>
      <p:sp>
        <p:nvSpPr>
          <p:cNvPr id="41987" name="Content Placeholder 2">
            <a:extLst>
              <a:ext uri="{FF2B5EF4-FFF2-40B4-BE49-F238E27FC236}">
                <a16:creationId xmlns:a16="http://schemas.microsoft.com/office/drawing/2014/main" id="{EB55C000-C3F9-454B-8565-89687236BEA2}"/>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January 1, 2024: Spouse dropped from employee coverage during open enrollment (October 2023).</a:t>
            </a:r>
          </a:p>
          <a:p>
            <a:r>
              <a:rPr lang="en-US" altLang="en-US" dirty="0"/>
              <a:t>February 20, 2024: Spouse reports they and employee have been divorced since November 19, 2023.</a:t>
            </a:r>
          </a:p>
          <a:p>
            <a:r>
              <a:rPr lang="en-US" altLang="en-US" dirty="0"/>
              <a:t>Divorce reported outside of 60 days; therefore, do not offer COBRA. Spouse and employee did not comply with initial COBRA notice instructions. </a:t>
            </a:r>
          </a:p>
          <a:p>
            <a:r>
              <a:rPr lang="en-US" altLang="en-US" dirty="0"/>
              <a:t>Retain ineligibility form in employee’s file.</a:t>
            </a:r>
          </a:p>
        </p:txBody>
      </p:sp>
      <p:sp>
        <p:nvSpPr>
          <p:cNvPr id="41988" name="Slide Number Placeholder 3">
            <a:extLst>
              <a:ext uri="{FF2B5EF4-FFF2-40B4-BE49-F238E27FC236}">
                <a16:creationId xmlns:a16="http://schemas.microsoft.com/office/drawing/2014/main" id="{FA09359E-A23E-4450-8D65-3511F4ADD84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696FD6-1F5E-4D28-89AE-9B6121483D62}" type="slidenum">
              <a:rPr lang="en-US" altLang="en-US">
                <a:solidFill>
                  <a:schemeClr val="bg1"/>
                </a:solidFill>
                <a:latin typeface="Times New Roman" panose="02020603050405020304" pitchFamily="18" charset="0"/>
              </a:rPr>
              <a:pPr fontAlgn="base">
                <a:spcBef>
                  <a:spcPct val="0"/>
                </a:spcBef>
                <a:spcAft>
                  <a:spcPct val="0"/>
                </a:spcAft>
              </a:pPr>
              <a:t>12</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3132"/>
    </mc:Choice>
    <mc:Fallback xmlns="">
      <p:transition spd="slow" advTm="7313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1033E684-94DF-408F-9A0E-4A08D50E4672}"/>
              </a:ext>
            </a:extLst>
          </p:cNvPr>
          <p:cNvSpPr>
            <a:spLocks noGrp="1" noChangeArrowheads="1"/>
          </p:cNvSpPr>
          <p:nvPr>
            <p:ph type="title"/>
            <p:custDataLst>
              <p:tags r:id="rId1"/>
            </p:custDataLst>
          </p:nvPr>
        </p:nvSpPr>
        <p:spPr>
          <a:xfrm>
            <a:off x="457200" y="228600"/>
            <a:ext cx="8229600" cy="804863"/>
          </a:xfrm>
        </p:spPr>
        <p:txBody>
          <a:bodyPr/>
          <a:lstStyle/>
          <a:p>
            <a:r>
              <a:rPr lang="en-US" altLang="en-US"/>
              <a:t>Tips</a:t>
            </a:r>
          </a:p>
        </p:txBody>
      </p:sp>
      <p:sp>
        <p:nvSpPr>
          <p:cNvPr id="43011" name="Content Placeholder 2">
            <a:extLst>
              <a:ext uri="{FF2B5EF4-FFF2-40B4-BE49-F238E27FC236}">
                <a16:creationId xmlns:a16="http://schemas.microsoft.com/office/drawing/2014/main" id="{32ACE033-1D8A-447A-A0FA-9ADE7A5C892F}"/>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PEBA recommends mailing all notices.</a:t>
            </a:r>
          </a:p>
          <a:p>
            <a:r>
              <a:rPr lang="en-US" altLang="en-US" dirty="0"/>
              <a:t>Retain complete copies of all notices.</a:t>
            </a:r>
          </a:p>
          <a:p>
            <a:r>
              <a:rPr lang="en-US" altLang="en-US" dirty="0"/>
              <a:t>Important reminder on National Medical Support Notices:</a:t>
            </a:r>
          </a:p>
          <a:p>
            <a:pPr lvl="1"/>
            <a:r>
              <a:rPr lang="en-US" altLang="en-US" dirty="0"/>
              <a:t>Do not file copies of dependent notices in the employee’s file. File these notices separately. </a:t>
            </a:r>
          </a:p>
          <a:p>
            <a:pPr lvl="1"/>
            <a:r>
              <a:rPr lang="en-US" altLang="en-US" dirty="0"/>
              <a:t>For more information about NMSN, view the </a:t>
            </a:r>
            <a:r>
              <a:rPr lang="en-US" altLang="en-US" i="1" dirty="0"/>
              <a:t>Insurance Benefits Training </a:t>
            </a:r>
            <a:r>
              <a:rPr lang="en-US" altLang="en-US" dirty="0"/>
              <a:t>at </a:t>
            </a:r>
            <a:r>
              <a:rPr lang="en-US" altLang="en-US" dirty="0">
                <a:hlinkClick r:id="rId5"/>
              </a:rPr>
              <a:t>peba.sc.gov/insurance-training</a:t>
            </a:r>
            <a:r>
              <a:rPr lang="en-US" altLang="en-US" dirty="0"/>
              <a:t>. </a:t>
            </a:r>
          </a:p>
          <a:p>
            <a:endParaRPr lang="en-US" altLang="en-US" dirty="0"/>
          </a:p>
          <a:p>
            <a:endParaRPr lang="en-US" altLang="en-US" dirty="0"/>
          </a:p>
        </p:txBody>
      </p:sp>
      <p:sp>
        <p:nvSpPr>
          <p:cNvPr id="43012" name="Slide Number Placeholder 3">
            <a:extLst>
              <a:ext uri="{FF2B5EF4-FFF2-40B4-BE49-F238E27FC236}">
                <a16:creationId xmlns:a16="http://schemas.microsoft.com/office/drawing/2014/main" id="{F3AC8677-7D5C-4040-ADD1-FFFA8565593E}"/>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3A0B836-AC85-479D-84A5-33E069B2C29F}" type="slidenum">
              <a:rPr lang="en-US" altLang="en-US">
                <a:solidFill>
                  <a:schemeClr val="bg1"/>
                </a:solidFill>
                <a:latin typeface="Times New Roman" panose="02020603050405020304" pitchFamily="18" charset="0"/>
              </a:rPr>
              <a:pPr fontAlgn="base">
                <a:spcBef>
                  <a:spcPct val="0"/>
                </a:spcBef>
                <a:spcAft>
                  <a:spcPct val="0"/>
                </a:spcAft>
              </a:pPr>
              <a:t>13</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8342"/>
    </mc:Choice>
    <mc:Fallback xmlns="">
      <p:transition spd="slow" advTm="1834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
            <a:extLst>
              <a:ext uri="{FF2B5EF4-FFF2-40B4-BE49-F238E27FC236}">
                <a16:creationId xmlns:a16="http://schemas.microsoft.com/office/drawing/2014/main" id="{E2977896-B4CE-4DFB-95D9-D530C876EFA5}"/>
              </a:ext>
            </a:extLst>
          </p:cNvPr>
          <p:cNvSpPr>
            <a:spLocks noGrp="1" noChangeArrowheads="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1834ED5-AF84-4203-90FC-DA24AEEFA08C}" type="slidenum">
              <a:rPr lang="en-US" altLang="en-US">
                <a:solidFill>
                  <a:schemeClr val="bg1"/>
                </a:solidFill>
                <a:latin typeface="Times New Roman" panose="02020603050405020304" pitchFamily="18" charset="0"/>
              </a:rPr>
              <a:pPr fontAlgn="base">
                <a:spcBef>
                  <a:spcPct val="0"/>
                </a:spcBef>
                <a:spcAft>
                  <a:spcPct val="0"/>
                </a:spcAft>
              </a:pPr>
              <a:t>14</a:t>
            </a:fld>
            <a:endParaRPr lang="en-US" altLang="en-US">
              <a:solidFill>
                <a:schemeClr val="bg1"/>
              </a:solidFill>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38A714C-59C7-4030-8AFF-E48A877083F5}"/>
              </a:ext>
            </a:extLst>
          </p:cNvPr>
          <p:cNvSpPr>
            <a:spLocks noGrp="1" noChangeArrowheads="1"/>
          </p:cNvSpPr>
          <p:nvPr>
            <p:ph type="title"/>
            <p:custDataLst>
              <p:tags r:id="rId1"/>
            </p:custDataLst>
          </p:nvPr>
        </p:nvSpPr>
        <p:spPr>
          <a:xfrm>
            <a:off x="457200" y="228600"/>
            <a:ext cx="8229600" cy="804863"/>
          </a:xfrm>
        </p:spPr>
        <p:txBody>
          <a:bodyPr/>
          <a:lstStyle/>
          <a:p>
            <a:r>
              <a:rPr lang="en-US" altLang="en-US"/>
              <a:t>Important information</a:t>
            </a:r>
          </a:p>
        </p:txBody>
      </p:sp>
      <p:sp>
        <p:nvSpPr>
          <p:cNvPr id="14339" name="Content Placeholder 2">
            <a:extLst>
              <a:ext uri="{FF2B5EF4-FFF2-40B4-BE49-F238E27FC236}">
                <a16:creationId xmlns:a16="http://schemas.microsoft.com/office/drawing/2014/main" id="{041D0912-036B-4CD7-A1C9-079D55D9C3E5}"/>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endParaRPr lang="en-US" altLang="en-US" dirty="0"/>
          </a:p>
          <a:p>
            <a:endParaRPr lang="en-US" altLang="en-US" dirty="0"/>
          </a:p>
        </p:txBody>
      </p:sp>
      <p:sp>
        <p:nvSpPr>
          <p:cNvPr id="14340" name="Slide Number Placeholder 3">
            <a:extLst>
              <a:ext uri="{FF2B5EF4-FFF2-40B4-BE49-F238E27FC236}">
                <a16:creationId xmlns:a16="http://schemas.microsoft.com/office/drawing/2014/main" id="{5F26D6D1-4A41-4A50-8FD3-67E429060D6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FAF189D-7898-464F-9D5E-7B1E77989453}" type="slidenum">
              <a:rPr lang="en-US" altLang="en-US">
                <a:solidFill>
                  <a:schemeClr val="bg1"/>
                </a:solidFill>
                <a:latin typeface="Times New Roman" panose="02020603050405020304" pitchFamily="18" charset="0"/>
              </a:rPr>
              <a:pPr fontAlgn="base">
                <a:spcBef>
                  <a:spcPct val="0"/>
                </a:spcBef>
                <a:spcAft>
                  <a:spcPct val="0"/>
                </a:spcAft>
              </a:pPr>
              <a:t>2</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3741"/>
    </mc:Choice>
    <mc:Fallback xmlns="">
      <p:transition spd="slow" advTm="3374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8CE60E4F-CC7C-4295-9A68-607593672B7E}"/>
              </a:ext>
            </a:extLst>
          </p:cNvPr>
          <p:cNvSpPr>
            <a:spLocks noGrp="1" noChangeArrowheads="1"/>
          </p:cNvSpPr>
          <p:nvPr>
            <p:ph type="title"/>
            <p:custDataLst>
              <p:tags r:id="rId1"/>
            </p:custDataLst>
          </p:nvPr>
        </p:nvSpPr>
        <p:spPr>
          <a:xfrm>
            <a:off x="457200" y="228600"/>
            <a:ext cx="8229600" cy="804863"/>
          </a:xfrm>
        </p:spPr>
        <p:txBody>
          <a:bodyPr/>
          <a:lstStyle/>
          <a:p>
            <a:r>
              <a:rPr lang="en-US" altLang="en-US"/>
              <a:t>Second COBRA notice</a:t>
            </a:r>
          </a:p>
        </p:txBody>
      </p:sp>
      <p:sp>
        <p:nvSpPr>
          <p:cNvPr id="32771" name="Content Placeholder 2">
            <a:extLst>
              <a:ext uri="{FF2B5EF4-FFF2-40B4-BE49-F238E27FC236}">
                <a16:creationId xmlns:a16="http://schemas.microsoft.com/office/drawing/2014/main" id="{22C142E6-EE6C-465E-AA28-0EB6CD56464B}"/>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Advises individuals of their rights and responsibilities to continue coverage under COBRA.</a:t>
            </a:r>
          </a:p>
          <a:p>
            <a:r>
              <a:rPr lang="en-US" altLang="en-US" dirty="0"/>
              <a:t>Explains procedures for electing coverage.</a:t>
            </a:r>
          </a:p>
          <a:p>
            <a:r>
              <a:rPr lang="en-US" altLang="en-US" i="1" dirty="0">
                <a:hlinkClick r:id="rId5"/>
              </a:rPr>
              <a:t>COBRA sample 18-month instruction sheet and notification letter</a:t>
            </a:r>
            <a:r>
              <a:rPr lang="en-US" altLang="en-US" i="1" dirty="0"/>
              <a:t>.</a:t>
            </a:r>
          </a:p>
          <a:p>
            <a:r>
              <a:rPr lang="en-US" altLang="en-US" i="1" dirty="0">
                <a:hlinkClick r:id="rId6"/>
              </a:rPr>
              <a:t>COBRA sample 36-month instruction sheet and notification letter</a:t>
            </a:r>
            <a:r>
              <a:rPr lang="en-US" altLang="en-US" i="1" dirty="0"/>
              <a:t>.</a:t>
            </a:r>
          </a:p>
          <a:p>
            <a:pPr lvl="1"/>
            <a:r>
              <a:rPr lang="en-US" altLang="en-US" dirty="0"/>
              <a:t>Qualified beneficiary must report event to COBRA administrator on the </a:t>
            </a:r>
            <a:r>
              <a:rPr lang="en-US" altLang="en-US" i="1" dirty="0">
                <a:hlinkClick r:id="rId7"/>
              </a:rPr>
              <a:t>Notice of COBRA Qualifying Event</a:t>
            </a:r>
            <a:r>
              <a:rPr lang="en-US" altLang="en-US" dirty="0"/>
              <a:t>. </a:t>
            </a:r>
          </a:p>
          <a:p>
            <a:r>
              <a:rPr lang="en-US" altLang="en-US" dirty="0"/>
              <a:t>Include </a:t>
            </a:r>
            <a:r>
              <a:rPr lang="en-US" altLang="en-US" i="1" dirty="0">
                <a:hlinkClick r:id="rId8"/>
              </a:rPr>
              <a:t>COBRA Notice of Election</a:t>
            </a:r>
            <a:r>
              <a:rPr lang="en-US" altLang="en-US" i="1" dirty="0"/>
              <a:t> </a:t>
            </a:r>
            <a:r>
              <a:rPr lang="en-US" altLang="en-US" dirty="0"/>
              <a:t>form.</a:t>
            </a:r>
          </a:p>
          <a:p>
            <a:r>
              <a:rPr lang="en-US" altLang="en-US" dirty="0"/>
              <a:t>Include copy of current </a:t>
            </a:r>
            <a:r>
              <a:rPr lang="en-US" altLang="en-US" dirty="0">
                <a:hlinkClick r:id="rId9"/>
              </a:rPr>
              <a:t>COBRA premiums</a:t>
            </a:r>
            <a:r>
              <a:rPr lang="en-US" altLang="en-US" dirty="0"/>
              <a:t>.</a:t>
            </a:r>
          </a:p>
        </p:txBody>
      </p:sp>
      <p:sp>
        <p:nvSpPr>
          <p:cNvPr id="32772" name="Slide Number Placeholder 3">
            <a:extLst>
              <a:ext uri="{FF2B5EF4-FFF2-40B4-BE49-F238E27FC236}">
                <a16:creationId xmlns:a16="http://schemas.microsoft.com/office/drawing/2014/main" id="{CD465027-172B-43A3-9A4D-71F8963A58F9}"/>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BCE3527-4D81-4BEF-848E-3FC638F2FB77}" type="slidenum">
              <a:rPr lang="en-US" altLang="en-US">
                <a:solidFill>
                  <a:schemeClr val="bg1"/>
                </a:solidFill>
                <a:latin typeface="Times New Roman" panose="02020603050405020304" pitchFamily="18" charset="0"/>
              </a:rPr>
              <a:pPr fontAlgn="base">
                <a:spcBef>
                  <a:spcPct val="0"/>
                </a:spcBef>
                <a:spcAft>
                  <a:spcPct val="0"/>
                </a:spcAft>
              </a:pPr>
              <a:t>3</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1193"/>
    </mc:Choice>
    <mc:Fallback xmlns="">
      <p:transition spd="slow" advTm="2119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D4A8DDB6-37DE-4F0B-ADC0-8514A1451CFD}"/>
              </a:ext>
            </a:extLst>
          </p:cNvPr>
          <p:cNvSpPr>
            <a:spLocks noGrp="1" noChangeArrowheads="1"/>
          </p:cNvSpPr>
          <p:nvPr>
            <p:ph type="title"/>
            <p:custDataLst>
              <p:tags r:id="rId1"/>
            </p:custDataLst>
          </p:nvPr>
        </p:nvSpPr>
        <p:spPr>
          <a:xfrm>
            <a:off x="457200" y="228600"/>
            <a:ext cx="8229600" cy="804863"/>
          </a:xfrm>
        </p:spPr>
        <p:txBody>
          <a:bodyPr/>
          <a:lstStyle/>
          <a:p>
            <a:r>
              <a:rPr lang="en-US" altLang="en-US" dirty="0"/>
              <a:t>18-month qualifying events</a:t>
            </a:r>
          </a:p>
        </p:txBody>
      </p:sp>
      <p:sp>
        <p:nvSpPr>
          <p:cNvPr id="33795" name="Content Placeholder 2">
            <a:extLst>
              <a:ext uri="{FF2B5EF4-FFF2-40B4-BE49-F238E27FC236}">
                <a16:creationId xmlns:a16="http://schemas.microsoft.com/office/drawing/2014/main" id="{F8FBE7ED-32DE-4D1F-AEEF-C4083B675F99}"/>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Termination of employment.</a:t>
            </a:r>
          </a:p>
          <a:p>
            <a:r>
              <a:rPr lang="en-US" altLang="en-US" dirty="0"/>
              <a:t>Transfer to another employer offering PEBA insurance coverage.</a:t>
            </a:r>
          </a:p>
          <a:p>
            <a:r>
              <a:rPr lang="en-US" altLang="en-US" dirty="0"/>
              <a:t>Retirement.</a:t>
            </a:r>
          </a:p>
          <a:p>
            <a:r>
              <a:rPr lang="en-US" altLang="en-US" dirty="0"/>
              <a:t>Reduction in hours (not in a stability period or no longer eligible at the end of the Initial or Standard Stability period).</a:t>
            </a:r>
          </a:p>
          <a:p>
            <a:r>
              <a:rPr lang="en-US" altLang="en-US" dirty="0"/>
              <a:t>If employee is terminated due to gross misconduct, ask your legal counsel before offering COBRA.</a:t>
            </a:r>
          </a:p>
          <a:p>
            <a:pPr lvl="1"/>
            <a:r>
              <a:rPr lang="en-US" altLang="en-US" dirty="0"/>
              <a:t>If employee is determined to be ineligible for COBRA, qualified beneficiaries are also ineligible for COBRA. </a:t>
            </a:r>
          </a:p>
        </p:txBody>
      </p:sp>
      <p:sp>
        <p:nvSpPr>
          <p:cNvPr id="33796" name="Slide Number Placeholder 3">
            <a:extLst>
              <a:ext uri="{FF2B5EF4-FFF2-40B4-BE49-F238E27FC236}">
                <a16:creationId xmlns:a16="http://schemas.microsoft.com/office/drawing/2014/main" id="{45401AF7-D61D-49A1-B82F-DF675CAC1808}"/>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C9F4DED-8E96-40B9-9BAC-1F7895F3DF91}" type="slidenum">
              <a:rPr lang="en-US" altLang="en-US">
                <a:solidFill>
                  <a:schemeClr val="bg1"/>
                </a:solidFill>
                <a:latin typeface="Times New Roman" panose="02020603050405020304" pitchFamily="18" charset="0"/>
              </a:rPr>
              <a:pPr fontAlgn="base">
                <a:spcBef>
                  <a:spcPct val="0"/>
                </a:spcBef>
                <a:spcAft>
                  <a:spcPct val="0"/>
                </a:spcAft>
              </a:pPr>
              <a:t>4</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8467"/>
    </mc:Choice>
    <mc:Fallback xmlns="">
      <p:transition spd="slow" advTm="4846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5D18930D-87EF-4915-8BF0-B1838AC6BD0F}"/>
              </a:ext>
            </a:extLst>
          </p:cNvPr>
          <p:cNvSpPr>
            <a:spLocks noGrp="1" noChangeArrowheads="1"/>
          </p:cNvSpPr>
          <p:nvPr>
            <p:ph type="title"/>
            <p:custDataLst>
              <p:tags r:id="rId1"/>
            </p:custDataLst>
          </p:nvPr>
        </p:nvSpPr>
        <p:spPr>
          <a:xfrm>
            <a:off x="457200" y="228600"/>
            <a:ext cx="8229600" cy="804863"/>
          </a:xfrm>
        </p:spPr>
        <p:txBody>
          <a:bodyPr/>
          <a:lstStyle/>
          <a:p>
            <a:r>
              <a:rPr lang="en-US" altLang="en-US"/>
              <a:t>Unpaid leave or reduction of hours</a:t>
            </a:r>
          </a:p>
        </p:txBody>
      </p:sp>
      <p:sp>
        <p:nvSpPr>
          <p:cNvPr id="34819" name="Content Placeholder 2">
            <a:extLst>
              <a:ext uri="{FF2B5EF4-FFF2-40B4-BE49-F238E27FC236}">
                <a16:creationId xmlns:a16="http://schemas.microsoft.com/office/drawing/2014/main" id="{66CAEC3F-04EF-4A4C-87B1-FAA256115D2F}"/>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If employee is not within a stability period, is no longer eligible for coverage at the end of a stability period or on protected leave, a reduction of hours (below 30 hours per week) makes the employee ineligible for insurance benefits.</a:t>
            </a:r>
          </a:p>
          <a:p>
            <a:r>
              <a:rPr lang="en-US" altLang="en-US" dirty="0"/>
              <a:t>Employer should terminate coverage due to no longer being eligible for insurance benefits and offer COBRA.</a:t>
            </a:r>
          </a:p>
        </p:txBody>
      </p:sp>
      <p:sp>
        <p:nvSpPr>
          <p:cNvPr id="34820" name="Slide Number Placeholder 3">
            <a:extLst>
              <a:ext uri="{FF2B5EF4-FFF2-40B4-BE49-F238E27FC236}">
                <a16:creationId xmlns:a16="http://schemas.microsoft.com/office/drawing/2014/main" id="{4A15805E-D05C-4402-BC6D-B7827B0A05D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ED0FE23-B075-43E7-8138-F29EFA207D80}" type="slidenum">
              <a:rPr lang="en-US" altLang="en-US">
                <a:solidFill>
                  <a:schemeClr val="bg1"/>
                </a:solidFill>
                <a:latin typeface="Times New Roman" panose="02020603050405020304" pitchFamily="18" charset="0"/>
              </a:rPr>
              <a:pPr fontAlgn="base">
                <a:spcBef>
                  <a:spcPct val="0"/>
                </a:spcBef>
                <a:spcAft>
                  <a:spcPct val="0"/>
                </a:spcAft>
              </a:pPr>
              <a:t>5</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3386"/>
    </mc:Choice>
    <mc:Fallback xmlns="">
      <p:transition spd="slow" advTm="2338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EE1BA030-64D9-4018-8626-0061F25389C5}"/>
              </a:ext>
            </a:extLst>
          </p:cNvPr>
          <p:cNvSpPr>
            <a:spLocks noGrp="1" noChangeArrowheads="1"/>
          </p:cNvSpPr>
          <p:nvPr>
            <p:ph type="title"/>
            <p:custDataLst>
              <p:tags r:id="rId1"/>
            </p:custDataLst>
          </p:nvPr>
        </p:nvSpPr>
        <p:spPr>
          <a:xfrm>
            <a:off x="457200" y="228600"/>
            <a:ext cx="8229600" cy="804863"/>
          </a:xfrm>
        </p:spPr>
        <p:txBody>
          <a:bodyPr/>
          <a:lstStyle/>
          <a:p>
            <a:r>
              <a:rPr lang="en-US" altLang="en-US"/>
              <a:t>36-month qualifying events</a:t>
            </a:r>
          </a:p>
        </p:txBody>
      </p:sp>
      <p:sp>
        <p:nvSpPr>
          <p:cNvPr id="35843" name="Content Placeholder 2">
            <a:extLst>
              <a:ext uri="{FF2B5EF4-FFF2-40B4-BE49-F238E27FC236}">
                <a16:creationId xmlns:a16="http://schemas.microsoft.com/office/drawing/2014/main" id="{70CA3BC4-264E-4F8C-9375-8525C01FD491}"/>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Divorce or legal separation.</a:t>
            </a:r>
            <a:r>
              <a:rPr lang="en-US" altLang="en-US" baseline="30000" dirty="0"/>
              <a:t>1</a:t>
            </a:r>
          </a:p>
          <a:p>
            <a:r>
              <a:rPr lang="en-US" altLang="en-US" dirty="0"/>
              <a:t>A surviving spouse remarries. </a:t>
            </a:r>
          </a:p>
          <a:p>
            <a:pPr lvl="1"/>
            <a:r>
              <a:rPr lang="en-US" altLang="en-US" dirty="0"/>
              <a:t>If surviving spouse has been on survivor coverage less than 36 months from the COBRA event (employee/retiree death), spouse can continue COBRA coverage for up to 36 months from COBRA qualifying event.</a:t>
            </a:r>
          </a:p>
          <a:p>
            <a:pPr lvl="1"/>
            <a:r>
              <a:rPr lang="en-US" altLang="en-US" dirty="0"/>
              <a:t>If surviving spouse has been on coverage more than 36 months, do not offer COBRA.  </a:t>
            </a:r>
          </a:p>
          <a:p>
            <a:r>
              <a:rPr lang="en-US" altLang="en-US" dirty="0"/>
              <a:t>Child loses eligibility as dependent.</a:t>
            </a:r>
          </a:p>
          <a:p>
            <a:r>
              <a:rPr lang="en-US" altLang="en-US" dirty="0"/>
              <a:t>Death of employee or retiree.</a:t>
            </a:r>
          </a:p>
          <a:p>
            <a:r>
              <a:rPr lang="en-US" altLang="en-US" dirty="0"/>
              <a:t>Employees and their dependents who lose eligibility due to military leave.</a:t>
            </a:r>
          </a:p>
        </p:txBody>
      </p:sp>
      <p:sp>
        <p:nvSpPr>
          <p:cNvPr id="35844" name="Slide Number Placeholder 3">
            <a:extLst>
              <a:ext uri="{FF2B5EF4-FFF2-40B4-BE49-F238E27FC236}">
                <a16:creationId xmlns:a16="http://schemas.microsoft.com/office/drawing/2014/main" id="{293358D1-4A89-42FF-BB9F-CFF69E1EDCC9}"/>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56EBBA2-5744-4051-A7EF-43B02C1FE01A}" type="slidenum">
              <a:rPr lang="en-US" altLang="en-US">
                <a:solidFill>
                  <a:schemeClr val="bg1"/>
                </a:solidFill>
                <a:latin typeface="Times New Roman" panose="02020603050405020304" pitchFamily="18" charset="0"/>
              </a:rPr>
              <a:pPr fontAlgn="base">
                <a:spcBef>
                  <a:spcPct val="0"/>
                </a:spcBef>
                <a:spcAft>
                  <a:spcPct val="0"/>
                </a:spcAft>
              </a:pPr>
              <a:t>6</a:t>
            </a:fld>
            <a:endParaRPr lang="en-US" altLang="en-US">
              <a:solidFill>
                <a:schemeClr val="bg1"/>
              </a:solidFill>
              <a:latin typeface="Times New Roman" panose="02020603050405020304" pitchFamily="18" charset="0"/>
            </a:endParaRPr>
          </a:p>
        </p:txBody>
      </p:sp>
      <p:sp>
        <p:nvSpPr>
          <p:cNvPr id="2" name="TextBox 1">
            <a:extLst>
              <a:ext uri="{FF2B5EF4-FFF2-40B4-BE49-F238E27FC236}">
                <a16:creationId xmlns:a16="http://schemas.microsoft.com/office/drawing/2014/main" id="{23CD300C-364E-4962-B7B3-7F58636AA15A}"/>
              </a:ext>
            </a:extLst>
          </p:cNvPr>
          <p:cNvSpPr txBox="1"/>
          <p:nvPr/>
        </p:nvSpPr>
        <p:spPr>
          <a:xfrm>
            <a:off x="457200" y="6045042"/>
            <a:ext cx="8229600" cy="246221"/>
          </a:xfrm>
          <a:prstGeom prst="rect">
            <a:avLst/>
          </a:prstGeom>
          <a:noFill/>
        </p:spPr>
        <p:txBody>
          <a:bodyPr wrap="square" rtlCol="0">
            <a:spAutoFit/>
          </a:bodyPr>
          <a:lstStyle/>
          <a:p>
            <a:r>
              <a:rPr lang="en-US" sz="1000" baseline="30000" dirty="0">
                <a:solidFill>
                  <a:schemeClr val="tx2"/>
                </a:solidFill>
              </a:rPr>
              <a:t>1</a:t>
            </a:r>
            <a:r>
              <a:rPr lang="en-US" sz="1000" dirty="0">
                <a:solidFill>
                  <a:schemeClr val="tx2"/>
                </a:solidFill>
              </a:rPr>
              <a:t>Only in jurisdictions that recognize legal separation; South Carolina does not.</a:t>
            </a:r>
          </a:p>
        </p:txBody>
      </p:sp>
    </p:spTree>
  </p:cSld>
  <p:clrMapOvr>
    <a:masterClrMapping/>
  </p:clrMapOvr>
  <mc:AlternateContent xmlns:mc="http://schemas.openxmlformats.org/markup-compatibility/2006" xmlns:p14="http://schemas.microsoft.com/office/powerpoint/2010/main">
    <mc:Choice Requires="p14">
      <p:transition spd="slow" p14:dur="2000" advTm="36321"/>
    </mc:Choice>
    <mc:Fallback xmlns="">
      <p:transition spd="slow" advTm="3632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AB9A97D5-44B7-4CA6-ACB1-1FD5EC2A5FE6}"/>
              </a:ext>
            </a:extLst>
          </p:cNvPr>
          <p:cNvSpPr>
            <a:spLocks noGrp="1" noChangeArrowheads="1"/>
          </p:cNvSpPr>
          <p:nvPr>
            <p:ph type="title"/>
            <p:custDataLst>
              <p:tags r:id="rId1"/>
            </p:custDataLst>
          </p:nvPr>
        </p:nvSpPr>
        <p:spPr>
          <a:xfrm>
            <a:off x="457200" y="228600"/>
            <a:ext cx="8229600" cy="804863"/>
          </a:xfrm>
        </p:spPr>
        <p:txBody>
          <a:bodyPr/>
          <a:lstStyle/>
          <a:p>
            <a:r>
              <a:rPr lang="en-US" altLang="en-US"/>
              <a:t>60-day notification rule</a:t>
            </a:r>
          </a:p>
        </p:txBody>
      </p:sp>
      <p:sp>
        <p:nvSpPr>
          <p:cNvPr id="37891" name="Content Placeholder 2">
            <a:extLst>
              <a:ext uri="{FF2B5EF4-FFF2-40B4-BE49-F238E27FC236}">
                <a16:creationId xmlns:a16="http://schemas.microsoft.com/office/drawing/2014/main" id="{4179FCAD-15C3-4D43-99E5-908D6E1A24FC}"/>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In cases of divorce or if a child ceases to qualify as an eligible dependent, the Plan must be notified within 60 days after: </a:t>
            </a:r>
          </a:p>
          <a:p>
            <a:pPr lvl="1"/>
            <a:r>
              <a:rPr lang="en-US" altLang="en-US" dirty="0"/>
              <a:t>The date of the qualifying event; or </a:t>
            </a:r>
          </a:p>
          <a:p>
            <a:pPr lvl="1"/>
            <a:r>
              <a:rPr lang="en-US" altLang="en-US" dirty="0"/>
              <a:t>The date the dependent would lose coverage on account of the qualifying event, whichever is later.</a:t>
            </a:r>
          </a:p>
          <a:p>
            <a:r>
              <a:rPr lang="en-US" altLang="en-US" dirty="0"/>
              <a:t>After Day 60, the dependent is no longer eligible for COBRA coverage. Employer should complete </a:t>
            </a:r>
            <a:r>
              <a:rPr lang="en-US" altLang="en-US" i="1" dirty="0"/>
              <a:t>COBRA Ineligibility Form for Dependents </a:t>
            </a:r>
            <a:r>
              <a:rPr lang="en-US" altLang="en-US" dirty="0"/>
              <a:t>and place in employee's file.</a:t>
            </a:r>
          </a:p>
          <a:p>
            <a:r>
              <a:rPr lang="en-US" altLang="en-US" dirty="0"/>
              <a:t>Qualified beneficiary must report event to COBRA administrator on the </a:t>
            </a:r>
            <a:r>
              <a:rPr lang="en-US" altLang="en-US" i="1" dirty="0">
                <a:hlinkClick r:id="rId5"/>
              </a:rPr>
              <a:t>Notice of COBRA Qualifying Event</a:t>
            </a:r>
            <a:r>
              <a:rPr lang="en-US" altLang="en-US" dirty="0"/>
              <a:t>. </a:t>
            </a:r>
          </a:p>
          <a:p>
            <a:endParaRPr lang="en-US" altLang="en-US" dirty="0"/>
          </a:p>
        </p:txBody>
      </p:sp>
      <p:sp>
        <p:nvSpPr>
          <p:cNvPr id="37892" name="Slide Number Placeholder 3">
            <a:extLst>
              <a:ext uri="{FF2B5EF4-FFF2-40B4-BE49-F238E27FC236}">
                <a16:creationId xmlns:a16="http://schemas.microsoft.com/office/drawing/2014/main" id="{49B91131-D654-45AA-B264-00E47FA27F2F}"/>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96D87C2-3DBC-4008-B95A-40FB1F3D0C61}" type="slidenum">
              <a:rPr lang="en-US" altLang="en-US">
                <a:solidFill>
                  <a:schemeClr val="bg1"/>
                </a:solidFill>
                <a:latin typeface="Times New Roman" panose="02020603050405020304" pitchFamily="18" charset="0"/>
              </a:rPr>
              <a:pPr fontAlgn="base">
                <a:spcBef>
                  <a:spcPct val="0"/>
                </a:spcBef>
                <a:spcAft>
                  <a:spcPct val="0"/>
                </a:spcAft>
              </a:pPr>
              <a:t>7</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9720"/>
    </mc:Choice>
    <mc:Fallback xmlns="">
      <p:transition spd="slow" advTm="3972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B21EB34C-583B-4257-B94D-9F2A60157F73}"/>
              </a:ext>
            </a:extLst>
          </p:cNvPr>
          <p:cNvSpPr>
            <a:spLocks noGrp="1" noChangeArrowheads="1"/>
          </p:cNvSpPr>
          <p:nvPr>
            <p:ph type="title"/>
            <p:custDataLst>
              <p:tags r:id="rId1"/>
            </p:custDataLst>
          </p:nvPr>
        </p:nvSpPr>
        <p:spPr>
          <a:xfrm>
            <a:off x="457200" y="228600"/>
            <a:ext cx="8229600" cy="804863"/>
          </a:xfrm>
        </p:spPr>
        <p:txBody>
          <a:bodyPr/>
          <a:lstStyle/>
          <a:p>
            <a:r>
              <a:rPr lang="en-US" altLang="en-US"/>
              <a:t>Military leave</a:t>
            </a:r>
          </a:p>
        </p:txBody>
      </p:sp>
      <p:sp>
        <p:nvSpPr>
          <p:cNvPr id="36867" name="Content Placeholder 2">
            <a:extLst>
              <a:ext uri="{FF2B5EF4-FFF2-40B4-BE49-F238E27FC236}">
                <a16:creationId xmlns:a16="http://schemas.microsoft.com/office/drawing/2014/main" id="{79DBFF1B-E450-4575-AEA5-917BE081CBD5}"/>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Continue coverage:</a:t>
            </a:r>
          </a:p>
          <a:p>
            <a:pPr lvl="1"/>
            <a:r>
              <a:rPr lang="en-US" altLang="en-US" dirty="0"/>
              <a:t>Send nothing to PEBA.</a:t>
            </a:r>
          </a:p>
          <a:p>
            <a:pPr lvl="1"/>
            <a:r>
              <a:rPr lang="en-US" altLang="en-US" dirty="0"/>
              <a:t>Obtain written permission from employee to continue coverage and bill for premiums.</a:t>
            </a:r>
          </a:p>
          <a:p>
            <a:pPr lvl="1"/>
            <a:r>
              <a:rPr lang="en-US" altLang="en-US" dirty="0"/>
              <a:t>Provide </a:t>
            </a:r>
            <a:r>
              <a:rPr lang="en-US" altLang="en-US" dirty="0">
                <a:hlinkClick r:id="rId5"/>
              </a:rPr>
              <a:t>Your insurance benefits when your hours are reduced</a:t>
            </a:r>
            <a:r>
              <a:rPr lang="en-US" altLang="en-US" dirty="0"/>
              <a:t> notice.</a:t>
            </a:r>
          </a:p>
          <a:p>
            <a:r>
              <a:rPr lang="en-US" altLang="en-US" dirty="0"/>
              <a:t>Cancel coverage:</a:t>
            </a:r>
          </a:p>
          <a:p>
            <a:pPr lvl="1"/>
            <a:r>
              <a:rPr lang="en-US" altLang="en-US" dirty="0"/>
              <a:t>Complete </a:t>
            </a:r>
            <a:r>
              <a:rPr lang="en-US" altLang="en-US" i="1" dirty="0">
                <a:hlinkClick r:id="rId6"/>
              </a:rPr>
              <a:t>Active Termination Form</a:t>
            </a:r>
            <a:r>
              <a:rPr lang="en-US" altLang="en-US" dirty="0"/>
              <a:t>.</a:t>
            </a:r>
          </a:p>
          <a:p>
            <a:pPr lvl="1"/>
            <a:r>
              <a:rPr lang="en-US" altLang="en-US" dirty="0"/>
              <a:t>Attach a copy of military orders.</a:t>
            </a:r>
          </a:p>
          <a:p>
            <a:pPr lvl="1"/>
            <a:r>
              <a:rPr lang="en-US" altLang="en-US" dirty="0"/>
              <a:t>Provide </a:t>
            </a:r>
            <a:r>
              <a:rPr lang="en-US" altLang="en-US" dirty="0">
                <a:hlinkClick r:id="rId5"/>
              </a:rPr>
              <a:t>Your insurance benefits when your hours are reduced</a:t>
            </a:r>
            <a:r>
              <a:rPr lang="en-US" altLang="en-US" dirty="0"/>
              <a:t> notice.</a:t>
            </a:r>
          </a:p>
          <a:p>
            <a:pPr lvl="1"/>
            <a:r>
              <a:rPr lang="en-US" altLang="en-US" dirty="0"/>
              <a:t>Offer 36 months of COBRA and conversion information, if applicable.</a:t>
            </a:r>
          </a:p>
        </p:txBody>
      </p:sp>
      <p:sp>
        <p:nvSpPr>
          <p:cNvPr id="36868" name="Slide Number Placeholder 3">
            <a:extLst>
              <a:ext uri="{FF2B5EF4-FFF2-40B4-BE49-F238E27FC236}">
                <a16:creationId xmlns:a16="http://schemas.microsoft.com/office/drawing/2014/main" id="{B30B6271-EF32-402B-9B36-EDE592420C56}"/>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1326012-2017-4CBC-B8BF-EBA670949C04}" type="slidenum">
              <a:rPr lang="en-US" altLang="en-US">
                <a:solidFill>
                  <a:schemeClr val="bg1"/>
                </a:solidFill>
                <a:latin typeface="Times New Roman" panose="02020603050405020304" pitchFamily="18" charset="0"/>
              </a:rPr>
              <a:pPr fontAlgn="base">
                <a:spcBef>
                  <a:spcPct val="0"/>
                </a:spcBef>
                <a:spcAft>
                  <a:spcPct val="0"/>
                </a:spcAft>
              </a:pPr>
              <a:t>8</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58125"/>
    </mc:Choice>
    <mc:Fallback xmlns="">
      <p:transition spd="slow" advTm="5812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033B60CA-33AC-4E61-9BCA-332011017E9E}"/>
              </a:ext>
            </a:extLst>
          </p:cNvPr>
          <p:cNvSpPr>
            <a:spLocks noGrp="1" noChangeArrowheads="1"/>
          </p:cNvSpPr>
          <p:nvPr>
            <p:ph type="title"/>
            <p:custDataLst>
              <p:tags r:id="rId1"/>
            </p:custDataLst>
          </p:nvPr>
        </p:nvSpPr>
        <p:spPr>
          <a:xfrm>
            <a:off x="457200" y="228600"/>
            <a:ext cx="8229600" cy="804863"/>
          </a:xfrm>
        </p:spPr>
        <p:txBody>
          <a:bodyPr/>
          <a:lstStyle/>
          <a:p>
            <a:r>
              <a:rPr lang="en-US" altLang="en-US"/>
              <a:t>When to send COBRA 18-month notice</a:t>
            </a:r>
          </a:p>
        </p:txBody>
      </p:sp>
      <p:sp>
        <p:nvSpPr>
          <p:cNvPr id="38915" name="Content Placeholder 2">
            <a:extLst>
              <a:ext uri="{FF2B5EF4-FFF2-40B4-BE49-F238E27FC236}">
                <a16:creationId xmlns:a16="http://schemas.microsoft.com/office/drawing/2014/main" id="{FFF66BD2-0516-4565-816D-63C4296DB568}"/>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Must send notice to employee and qualified beneficiaries within 14 days of qualifying event.</a:t>
            </a:r>
          </a:p>
          <a:p>
            <a:r>
              <a:rPr lang="en-US" altLang="en-US" dirty="0"/>
              <a:t>Subscriber may elect COBRA coverage within 60 days of:</a:t>
            </a:r>
          </a:p>
          <a:p>
            <a:pPr lvl="1"/>
            <a:r>
              <a:rPr lang="en-US" altLang="en-US" dirty="0"/>
              <a:t>Loss of coverage; or</a:t>
            </a:r>
          </a:p>
          <a:p>
            <a:pPr lvl="1"/>
            <a:r>
              <a:rPr lang="en-US" altLang="en-US" dirty="0"/>
              <a:t>COBRA notification, whichever is later.</a:t>
            </a:r>
          </a:p>
          <a:p>
            <a:endParaRPr lang="en-US" altLang="en-US" dirty="0"/>
          </a:p>
        </p:txBody>
      </p:sp>
      <p:sp>
        <p:nvSpPr>
          <p:cNvPr id="38916" name="Slide Number Placeholder 3">
            <a:extLst>
              <a:ext uri="{FF2B5EF4-FFF2-40B4-BE49-F238E27FC236}">
                <a16:creationId xmlns:a16="http://schemas.microsoft.com/office/drawing/2014/main" id="{BC382DC0-7B24-4B20-A305-CE80F5D042BA}"/>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A192BA5-B845-4080-841C-E2E57006148B}" type="slidenum">
              <a:rPr lang="en-US" altLang="en-US">
                <a:solidFill>
                  <a:schemeClr val="bg1"/>
                </a:solidFill>
                <a:latin typeface="Times New Roman" panose="02020603050405020304" pitchFamily="18" charset="0"/>
              </a:rPr>
              <a:pPr fontAlgn="base">
                <a:spcBef>
                  <a:spcPct val="0"/>
                </a:spcBef>
                <a:spcAft>
                  <a:spcPct val="0"/>
                </a:spcAft>
              </a:pPr>
              <a:t>9</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6445"/>
    </mc:Choice>
    <mc:Fallback xmlns="">
      <p:transition spd="slow" advTm="2644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75EE3614-07D8-4AAE-B917-14B191468C84}&quot;/&gt;&lt;isInvalidForFieldText val=&quot;0&quot;/&gt;&lt;Image&gt;&lt;filename val=&quot;C:\Users\rscald\AppData\Local\Temp\CP17840208789421Session\CPTrustFolder17840208789421\PPTImport17840209059609\data\asimages\{75EE3614-07D8-4AAE-B917-14B191468C84}_2.png&quot;/&gt;&lt;left val=&quot;24&quot;/&gt;&lt;top val=&quot;35&quot;/&gt;&lt;width val=&quot;743&quot;/&gt;&lt;height val=&quot;160&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8&quot;/&gt;&lt;/TableIndex&gt;&lt;/ShapeTextInfo&gt;"/>
  <p:tag name="HTML_SHAPEINFO" val="&lt;ThreeDShapeInfo&gt;&lt;uuid val=&quot;{6AC9292D-7F83-4BFF-B56C-61BE11DAD5C4}&quot;/&gt;&lt;isInvalidForFieldText val=&quot;0&quot;/&gt;&lt;Image&gt;&lt;filename val=&quot;C:\Users\rscald\AppData\Local\Temp\CP17840208789421Session\CPTrustFolder17840208789421\PPTImport17840209059609\data\asimages\{6AC9292D-7F83-4BFF-B56C-61BE11DAD5C4}_21.png&quot;/&gt;&lt;left val=&quot;24&quot;/&gt;&lt;top val=&quot;24&quot;/&gt;&lt;width val=&quot;754&quot;/&gt;&lt;height val=&quot;17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2&quot;/&gt;&lt;lineCharCount val=&quot;55&quot;/&gt;&lt;lineCharCount val=&quot;51&quot;/&gt;&lt;lineCharCount val=&quot;45&quot;/&gt;&lt;lineCharCount val=&quot;35&quot;/&gt;&lt;lineCharCount val=&quot;52&quot;/&gt;&lt;lineCharCount val=&quot;54&quot;/&gt;&lt;/TableIndex&gt;&lt;/ShapeTextInfo&gt;"/>
  <p:tag name="HTML_SHAPEINFO" val="&lt;ThreeDShapeInfo&gt;&lt;uuid val=&quot;{144AF581-446C-4982-BB2A-F625339A84DC}&quot;/&gt;&lt;isInvalidForFieldText val=&quot;0&quot;/&gt;&lt;Image&gt;&lt;filename val=&quot;C:\Users\rscald\AppData\Local\Temp\CP17840208789421Session\CPTrustFolder17840208789421\PPTImport17840209059609\data\asimages\{144AF581-446C-4982-BB2A-F625339A84DC}_21.png&quot;/&gt;&lt;left val=&quot;36&quot;/&gt;&lt;top val=&quot;192&quot;/&gt;&lt;width val=&quot;893&quot;/&gt;&lt;height val=&quot;444&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781DB77-2F7A-49AC-86CD-6BD4DF7D0843}&quot;/&gt;&lt;isInvalidForFieldText val=&quot;0&quot;/&gt;&lt;Image&gt;&lt;filename val=&quot;C:\Users\rscald\AppData\Local\Temp\CP17840208789421Session\CPTrustFolder17840208789421\PPTImport17840209059609\data\asimages\{D781DB77-2F7A-49AC-86CD-6BD4DF7D0843}_21.png&quot;/&gt;&lt;left val=&quot;864&quot;/&gt;&lt;top val=&quot;674&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17C8BC4F-5598-4C20-96D4-0FD8D1EB0FDB}&quot;/&gt;&lt;isInvalidForFieldText val=&quot;0&quot;/&gt;&lt;Image&gt;&lt;filename val=&quot;C:\Users\rscald\AppData\Local\Temp\CP17840208789421Session\CPTrustFolder17840208789421\PPTImport17840209059609\data\asimages\{17C8BC4F-5598-4C20-96D4-0FD8D1EB0FDB}_22.png&quot;/&gt;&lt;left val=&quot;24&quot;/&gt;&lt;top val=&quot;35&quot;/&gt;&lt;width val=&quot;765&quot;/&gt;&lt;height val=&quot;160&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9&quot;/&gt;&lt;lineCharCount val=&quot;31&quot;/&gt;&lt;lineCharCount val=&quot;38&quot;/&gt;&lt;lineCharCount val=&quot;52&quot;/&gt;&lt;lineCharCount val=&quot;22&quot;/&gt;&lt;/TableIndex&gt;&lt;/ShapeTextInfo&gt;"/>
  <p:tag name="HTML_SHAPEINFO" val="&lt;ThreeDShapeInfo&gt;&lt;uuid val=&quot;{29C76552-5F48-48C4-AC45-424D468E2109}&quot;/&gt;&lt;isInvalidForFieldText val=&quot;0&quot;/&gt;&lt;Image&gt;&lt;filename val=&quot;C:\Users\rscald\AppData\Local\Temp\CP17840208789421Session\CPTrustFolder17840208789421\PPTImport17840209059609\data\asimages\{29C76552-5F48-48C4-AC45-424D468E2109}_22.png&quot;/&gt;&lt;left val=&quot;36&quot;/&gt;&lt;top val=&quot;192&quot;/&gt;&lt;width val=&quot;876&quot;/&gt;&lt;height val=&quot;444&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F8369DBD-0B64-422E-90B4-CECBDCEBE715}&quot;/&gt;&lt;isInvalidForFieldText val=&quot;0&quot;/&gt;&lt;Image&gt;&lt;filename val=&quot;C:\Users\rscald\AppData\Local\Temp\CP17840208789421Session\CPTrustFolder17840208789421\PPTImport17840209059609\data\asimages\{F8369DBD-0B64-422E-90B4-CECBDCEBE715}_22.png&quot;/&gt;&lt;left val=&quot;864&quot;/&gt;&lt;top val=&quot;674&quot;/&gt;&lt;width val=&quot;47&quot;/&gt;&lt;height val=&quot;39&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DAA22F81-650B-4CD9-A6AD-7D95D49F4F95}&quot;/&gt;&lt;isInvalidForFieldText val=&quot;0&quot;/&gt;&lt;Image&gt;&lt;filename val=&quot;C:\Users\rscald\AppData\Local\Temp\CP17840208789421Session\CPTrustFolder17840208789421\PPTImport17840209059609\data\asimages\{DAA22F81-650B-4CD9-A6AD-7D95D49F4F95}_25.png&quot;/&gt;&lt;left val=&quot;24&quot;/&gt;&lt;top val=&quot;35&quot;/&gt;&lt;width val=&quot;743&quot;/&gt;&lt;height val=&quot;160&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58&quot;/&gt;&lt;lineCharCount val=&quot;53&quot;/&gt;&lt;lineCharCount val=&quot;16&quot;/&gt;&lt;lineCharCount val=&quot;38&quot;/&gt;&lt;lineCharCount val=&quot;57&quot;/&gt;&lt;lineCharCount val=&quot;41&quot;/&gt;&lt;/TableIndex&gt;&lt;/ShapeTextInfo&gt;"/>
  <p:tag name="HTML_SHAPEINFO" val="&lt;ThreeDShapeInfo&gt;&lt;uuid val=&quot;{E217861D-590F-47A7-9BF0-A4B4DEEEF951}&quot;/&gt;&lt;isInvalidForFieldText val=&quot;0&quot;/&gt;&lt;Image&gt;&lt;filename val=&quot;C:\Users\rscald\AppData\Local\Temp\CP17840208789421Session\CPTrustFolder17840208789421\PPTImport17840209059609\data\asimages\{E217861D-590F-47A7-9BF0-A4B4DEEEF951}_25.png&quot;/&gt;&lt;left val=&quot;36&quot;/&gt;&lt;top val=&quot;192&quot;/&gt;&lt;width val=&quot;890&quot;/&gt;&lt;height val=&quot;444&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846F977-4D80-4017-A010-8D069597D224}&quot;/&gt;&lt;isInvalidForFieldText val=&quot;0&quot;/&gt;&lt;Image&gt;&lt;filename val=&quot;C:\Users\rscald\AppData\Local\Temp\CP17840208789421Session\CPTrustFolder17840208789421\PPTImport17840209059609\data\asimages\{0846F977-4D80-4017-A010-8D069597D224}_25.png&quot;/&gt;&lt;left val=&quot;864&quot;/&gt;&lt;top val=&quot;674&quot;/&gt;&lt;width val=&quot;47&quot;/&gt;&lt;height val=&quot;3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6A7C0887-D65D-4216-89D6-AA520FF6E705}&quot;/&gt;&lt;isInvalidForFieldText val=&quot;0&quot;/&gt;&lt;Image&gt;&lt;filename val=&quot;C:\Users\rscald\AppData\Local\Temp\CP17840208789421Session\CPTrustFolder17840208789421\PPTImport17840209059609\data\asimages\{6A7C0887-D65D-4216-89D6-AA520FF6E705}_23.png&quot;/&gt;&lt;left val=&quot;24&quot;/&gt;&lt;top val=&quot;35&quot;/&gt;&lt;width val=&quot;743&quot;/&gt;&lt;height val=&quot;16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55&quot;/&gt;&lt;lineCharCount val=&quot;50&quot;/&gt;&lt;lineCharCount val=&quot;55&quot;/&gt;&lt;lineCharCount val=&quot;56&quot;/&gt;&lt;lineCharCount val=&quot;52&quot;/&gt;&lt;lineCharCount val=&quot;14&quot;/&gt;&lt;/TableIndex&gt;&lt;/ShapeTextInfo&gt;"/>
  <p:tag name="HTML_SHAPEINFO" val="&lt;ThreeDShapeInfo&gt;&lt;uuid val=&quot;{F6F99E53-1F04-426D-96BD-CD8026AB026E}&quot;/&gt;&lt;isInvalidForFieldText val=&quot;0&quot;/&gt;&lt;Image&gt;&lt;filename val=&quot;C:\Users\rscald\AppData\Local\Temp\CP17840208789421Session\CPTrustFolder17840208789421\PPTImport17840209059609\data\asimages\{F6F99E53-1F04-426D-96BD-CD8026AB026E}_2.png&quot;/&gt;&lt;left val=&quot;34&quot;/&gt;&lt;top val=&quot;192&quot;/&gt;&lt;width val=&quot;893&quot;/&gt;&lt;height val=&quot;444&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19&quot;/&gt;&lt;lineCharCount val=&quot;22&quot;/&gt;&lt;lineCharCount val=&quot;52&quot;/&gt;&lt;lineCharCount val=&quot;32&quot;/&gt;&lt;lineCharCount val=&quot;52&quot;/&gt;&lt;lineCharCount val=&quot;15&quot;/&gt;&lt;/TableIndex&gt;&lt;/ShapeTextInfo&gt;"/>
  <p:tag name="HTML_SHAPEINFO" val="&lt;ThreeDShapeInfo&gt;&lt;uuid val=&quot;{C254A389-B764-4536-AA39-638B43244DCD}&quot;/&gt;&lt;isInvalidForFieldText val=&quot;0&quot;/&gt;&lt;Image&gt;&lt;filename val=&quot;C:\Users\rscald\AppData\Local\Temp\CP17840208789421Session\CPTrustFolder17840208789421\PPTImport17840209059609\data\asimages\{C254A389-B764-4536-AA39-638B43244DCD}_23.png&quot;/&gt;&lt;left val=&quot;36&quot;/&gt;&lt;top val=&quot;192&quot;/&gt;&lt;width val=&quot;876&quot;/&gt;&lt;height val=&quot;444&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4D9C8C75-0A21-4713-8198-B72CF6EDE052}&quot;/&gt;&lt;isInvalidForFieldText val=&quot;0&quot;/&gt;&lt;Image&gt;&lt;filename val=&quot;C:\Users\rscald\AppData\Local\Temp\CP17840208789421Session\CPTrustFolder17840208789421\PPTImport17840209059609\data\asimages\{4D9C8C75-0A21-4713-8198-B72CF6EDE052}_23.png&quot;/&gt;&lt;left val=&quot;864&quot;/&gt;&lt;top val=&quot;674&quot;/&gt;&lt;width val=&quot;47&quot;/&gt;&lt;height val=&quot;39&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5&quot;/&gt;&lt;/TableIndex&gt;&lt;/ShapeTextInfo&gt;"/>
  <p:tag name="HTML_SHAPEINFO" val="&lt;ThreeDShapeInfo&gt;&lt;uuid val=&quot;{0CAEE63F-E22D-4B44-9FD2-1B7E199FB88A}&quot;/&gt;&lt;isInvalidForFieldText val=&quot;0&quot;/&gt;&lt;Image&gt;&lt;filename val=&quot;C:\Users\rscald\AppData\Local\Temp\CP17840208789421Session\CPTrustFolder17840208789421\PPTImport17840209059609\data\asimages\{0CAEE63F-E22D-4B44-9FD2-1B7E199FB88A}_26.png&quot;/&gt;&lt;left val=&quot;24&quot;/&gt;&lt;top val=&quot;24&quot;/&gt;&lt;width val=&quot;743&quot;/&gt;&lt;height val=&quot;170&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50&quot;/&gt;&lt;lineCharCount val=&quot;6&quot;/&gt;&lt;lineCharCount val=&quot;51&quot;/&gt;&lt;lineCharCount val=&quot;4&quot;/&gt;&lt;lineCharCount val=&quot;21&quot;/&gt;&lt;lineCharCount val=&quot;40&quot;/&gt;&lt;/TableIndex&gt;&lt;/ShapeTextInfo&gt;"/>
  <p:tag name="HTML_SHAPEINFO" val="&lt;ThreeDShapeInfo&gt;&lt;uuid val=&quot;{2821FC86-4DC2-4226-BB4A-8EB63CB16714}&quot;/&gt;&lt;isInvalidForFieldText val=&quot;0&quot;/&gt;&lt;Image&gt;&lt;filename val=&quot;C:\Users\rscald\AppData\Local\Temp\CP17840208789421Session\CPTrustFolder17840208789421\PPTImport17840209059609\data\asimages\{2821FC86-4DC2-4226-BB4A-8EB63CB16714}_26.png&quot;/&gt;&lt;left val=&quot;36&quot;/&gt;&lt;top val=&quot;192&quot;/&gt;&lt;width val=&quot;877&quot;/&gt;&lt;height val=&quot;444&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B6CA9E10-08E6-4E85-8259-CEAF8B404A5D}&quot;/&gt;&lt;isInvalidForFieldText val=&quot;0&quot;/&gt;&lt;Image&gt;&lt;filename val=&quot;C:\Users\rscald\AppData\Local\Temp\CP17840208789421Session\CPTrustFolder17840208789421\PPTImport17840209059609\data\asimages\{B6CA9E10-08E6-4E85-8259-CEAF8B404A5D}_26.png&quot;/&gt;&lt;left val=&quot;864&quot;/&gt;&lt;top val=&quot;674&quot;/&gt;&lt;width val=&quot;47&quot;/&gt;&lt;height val=&quot;39&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5&quot;/&gt;&lt;/TableIndex&gt;&lt;/ShapeTextInfo&gt;"/>
  <p:tag name="HTML_SHAPEINFO" val="&lt;ThreeDShapeInfo&gt;&lt;uuid val=&quot;{5C8D3594-0D3A-4934-A5B1-307489B0A591}&quot;/&gt;&lt;isInvalidForFieldText val=&quot;0&quot;/&gt;&lt;Image&gt;&lt;filename val=&quot;C:\Users\rscald\AppData\Local\Temp\CP17840208789421Session\CPTrustFolder17840208789421\PPTImport17840209059609\data\asimages\{5C8D3594-0D3A-4934-A5B1-307489B0A591}_27.png&quot;/&gt;&lt;left val=&quot;24&quot;/&gt;&lt;top val=&quot;24&quot;/&gt;&lt;width val=&quot;743&quot;/&gt;&lt;height val=&quot;170&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8&quot;/&gt;&lt;lineCharCount val=&quot;51&quot;/&gt;&lt;lineCharCount val=&quot;4&quot;/&gt;&lt;lineCharCount val=&quot;21&quot;/&gt;&lt;lineCharCount val=&quot;39&quot;/&gt;&lt;/TableIndex&gt;&lt;/ShapeTextInfo&gt;"/>
  <p:tag name="HTML_SHAPEINFO" val="&lt;ThreeDShapeInfo&gt;&lt;uuid val=&quot;{E049E39C-85B0-4AE7-94EE-CA8A73603953}&quot;/&gt;&lt;isInvalidForFieldText val=&quot;0&quot;/&gt;&lt;Image&gt;&lt;filename val=&quot;C:\Users\rscald\AppData\Local\Temp\CP17840208789421Session\CPTrustFolder17840208789421\PPTImport17840209059609\data\asimages\{E049E39C-85B0-4AE7-94EE-CA8A73603953}_27.png&quot;/&gt;&lt;left val=&quot;36&quot;/&gt;&lt;top val=&quot;192&quot;/&gt;&lt;width val=&quot;877&quot;/&gt;&lt;height val=&quot;444&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80C01196-AC7A-4B5E-B654-9F7163D43E49}&quot;/&gt;&lt;isInvalidForFieldText val=&quot;0&quot;/&gt;&lt;Image&gt;&lt;filename val=&quot;C:\Users\rscald\AppData\Local\Temp\CP17840208789421Session\CPTrustFolder17840208789421\PPTImport17840209059609\data\asimages\{80C01196-AC7A-4B5E-B654-9F7163D43E49}_27.png&quot;/&gt;&lt;left val=&quot;864&quot;/&gt;&lt;top val=&quot;674&quot;/&gt;&lt;width val=&quot;47&quot;/&gt;&lt;height val=&quot;39&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84E244FB-0B9D-40C9-8F1F-CBB0D1237925}&quot;/&gt;&lt;isInvalidForFieldText val=&quot;0&quot;/&gt;&lt;Image&gt;&lt;filename val=&quot;C:\Users\rscald\AppData\Local\Temp\CP17840208789421Session\CPTrustFolder17840208789421\PPTImport17840209059609\data\asimages\{84E244FB-0B9D-40C9-8F1F-CBB0D1237925}_28.png&quot;/&gt;&lt;left val=&quot;24&quot;/&gt;&lt;top val=&quot;35&quot;/&gt;&lt;width val=&quot;743&quot;/&gt;&lt;height val=&quot;160&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6&quot;/&gt;&lt;lineCharCount val=&quot;57&quot;/&gt;&lt;lineCharCount val=&quot;36&quot;/&gt;&lt;lineCharCount val=&quot;13&quot;/&gt;&lt;/TableIndex&gt;&lt;/ShapeTextInfo&gt;"/>
  <p:tag name="HTML_SHAPEINFO" val="&lt;ThreeDShapeInfo&gt;&lt;uuid val=&quot;{D6669263-058F-4C18-9E4E-675E6AEA14AE}&quot;/&gt;&lt;isInvalidForFieldText val=&quot;0&quot;/&gt;&lt;Image&gt;&lt;filename val=&quot;C:\Users\rscald\AppData\Local\Temp\CP17840208789421Session\CPTrustFolder17840208789421\PPTImport17840209059609\data\asimages\{D6669263-058F-4C18-9E4E-675E6AEA14AE}_28.png&quot;/&gt;&lt;left val=&quot;36&quot;/&gt;&lt;top val=&quot;192&quot;/&gt;&lt;width val=&quot;876&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F51B50C-43FB-4184-830C-8E0A6C82764F}&quot;/&gt;&lt;isInvalidForFieldText val=&quot;0&quot;/&gt;&lt;Image&gt;&lt;filename val=&quot;C:\Users\rscald\AppData\Local\Temp\CP17840208789421Session\CPTrustFolder17840208789421\PPTImport17840209059609\data\asimages\{3F51B50C-43FB-4184-830C-8E0A6C82764F}_2.png&quot;/&gt;&lt;left val=&quot;864&quot;/&gt;&lt;top val=&quot;674&quot;/&gt;&lt;width val=&quot;47&quot;/&gt;&lt;height val=&quot;39&quot;/&gt;&lt;hasText val=&quot;1&quot;/&gt;&lt;/Image&gt;&lt;/ThreeDShape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8690BFC-4D03-4CE4-A4FF-9E516121A585}&quot;/&gt;&lt;isInvalidForFieldText val=&quot;0&quot;/&gt;&lt;Image&gt;&lt;filename val=&quot;C:\Users\rscald\AppData\Local\Temp\CP17840208789421Session\CPTrustFolder17840208789421\PPTImport17840209059609\data\asimages\{D8690BFC-4D03-4CE4-A4FF-9E516121A585}_28.png&quot;/&gt;&lt;left val=&quot;864&quot;/&gt;&lt;top val=&quot;674&quot;/&gt;&lt;width val=&quot;47&quot;/&gt;&lt;height val=&quot;39&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13&quot;/&gt;&lt;/TableIndex&gt;&lt;/ShapeTextInfo&gt;"/>
  <p:tag name="HTML_SHAPEINFO" val="&lt;ThreeDShapeInfo&gt;&lt;uuid val=&quot;{C2A89854-86B8-448A-B4A6-1757A0BF4F77}&quot;/&gt;&lt;isInvalidForFieldText val=&quot;0&quot;/&gt;&lt;Image&gt;&lt;filename val=&quot;C:\Users\rscald\AppData\Local\Temp\CP17840208789421Session\CPTrustFolder17840208789421\PPTImport17840209059609\data\asimages\{C2A89854-86B8-448A-B4A6-1757A0BF4F77}_29.png&quot;/&gt;&lt;left val=&quot;24&quot;/&gt;&lt;top val=&quot;24&quot;/&gt;&lt;width val=&quot;743&quot;/&gt;&lt;height val=&quot;170&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8&quot;/&gt;&lt;lineCharCount val=&quot;10&quot;/&gt;&lt;lineCharCount val=&quot;43&quot;/&gt;&lt;lineCharCount val=&quot;47&quot;/&gt;&lt;lineCharCount val=&quot;6&quot;/&gt;&lt;lineCharCount val=&quot;51&quot;/&gt;&lt;lineCharCount val=&quot;7&quot;/&gt;&lt;lineCharCount val=&quot;48&quot;/&gt;&lt;lineCharCount val=&quot;20&quot;/&gt;&lt;/TableIndex&gt;&lt;/ShapeTextInfo&gt;"/>
  <p:tag name="HTML_SHAPEINFO" val="&lt;ThreeDShapeInfo&gt;&lt;uuid val=&quot;{6692B443-40CF-4C84-ABC8-5BE2E89FE43B}&quot;/&gt;&lt;isInvalidForFieldText val=&quot;0&quot;/&gt;&lt;Image&gt;&lt;filename val=&quot;C:\Users\rscald\AppData\Local\Temp\CP17840208789421Session\CPTrustFolder17840208789421\PPTImport17840209059609\data\asimages\{6692B443-40CF-4C84-ABC8-5BE2E89FE43B}_29.png&quot;/&gt;&lt;left val=&quot;36&quot;/&gt;&lt;top val=&quot;189&quot;/&gt;&lt;width val=&quot;876&quot;/&gt;&lt;height val=&quot;448&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306852F-DCDC-4F61-A6EC-4857E384D82E}&quot;/&gt;&lt;isInvalidForFieldText val=&quot;0&quot;/&gt;&lt;Image&gt;&lt;filename val=&quot;C:\Users\rscald\AppData\Local\Temp\CP17840208789421Session\CPTrustFolder17840208789421\PPTImport17840209059609\data\asimages\{5306852F-DCDC-4F61-A6EC-4857E384D82E}_29.png&quot;/&gt;&lt;left val=&quot;864&quot;/&gt;&lt;top val=&quot;674&quot;/&gt;&lt;width val=&quot;47&quot;/&gt;&lt;height val=&quot;39&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 name="HTML_SHAPEINFO" val="&lt;ThreeDShapeInfo&gt;&lt;uuid val=&quot;{45071526-96E4-45D8-8A23-F4FE84B1388E}&quot;/&gt;&lt;isInvalidForFieldText val=&quot;0&quot;/&gt;&lt;Image&gt;&lt;filename val=&quot;C:\Users\rscald\AppData\Local\Temp\CP17840208789421Session\CPTrustFolder17840208789421\PPTImport17840209059609\data\asimages\{45071526-96E4-45D8-8A23-F4FE84B1388E}_30.png&quot;/&gt;&lt;left val=&quot;24&quot;/&gt;&lt;top val=&quot;35&quot;/&gt;&lt;width val=&quot;743&quot;/&gt;&lt;height val=&quot;160&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37&quot;/&gt;&lt;lineCharCount val=&quot;56&quot;/&gt;&lt;lineCharCount val=&quot;41&quot;/&gt;&lt;lineCharCount val=&quot;24&quot;/&gt;&lt;lineCharCount val=&quot;36&quot;/&gt;&lt;lineCharCount val=&quot;14&quot;/&gt;&lt;lineCharCount val=&quot;48&quot;/&gt;&lt;lineCharCount val=&quot;36&quot;/&gt;&lt;lineCharCount val=&quot;27&quot;/&gt;&lt;lineCharCount val=&quot;1&quot;/&gt;&lt;/TableIndex&gt;&lt;/ShapeTextInfo&gt;"/>
  <p:tag name="HTML_SHAPEINFO" val="&lt;ThreeDShapeInfo&gt;&lt;uuid val=&quot;{5F7CCA07-59D9-4AF4-9D2A-CAF445525D37}&quot;/&gt;&lt;isInvalidForFieldText val=&quot;0&quot;/&gt;&lt;Image&gt;&lt;filename val=&quot;C:\Users\rscald\AppData\Local\Temp\CP17840208789421Session\CPTrustFolder17840208789421\PPTImport17840209059609\data\asimages\{5F7CCA07-59D9-4AF4-9D2A-CAF445525D37}_30.png&quot;/&gt;&lt;left val=&quot;36&quot;/&gt;&lt;top val=&quot;192&quot;/&gt;&lt;width val=&quot;881&quot;/&gt;&lt;height val=&quot;444&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147DC22-A80F-4F4C-AEDA-103CD101D0E6}&quot;/&gt;&lt;isInvalidForFieldText val=&quot;0&quot;/&gt;&lt;Image&gt;&lt;filename val=&quot;C:\Users\rscald\AppData\Local\Temp\CP17840208789421Session\CPTrustFolder17840208789421\PPTImport17840209059609\data\asimages\{6147DC22-A80F-4F4C-AEDA-103CD101D0E6}_30.png&quot;/&gt;&lt;left val=&quot;864&quot;/&gt;&lt;top val=&quot;674&quot;/&gt;&lt;width val=&quot;47&quot;/&gt;&lt;height val=&quot;3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EDDC6F3-C15A-4073-82D1-085419F38130}&quot;/&gt;&lt;isInvalidForFieldText val=&quot;0&quot;/&gt;&lt;Image&gt;&lt;filename val=&quot;C:\Users\rscald\AppData\Local\Temp\CP17840208789421Session\CPTrustFolder17840208789421\PPTImport17840209059609\data\asimages\{EEDDC6F3-C15A-4073-82D1-085419F38130}_54.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A89EB5C1-7C1B-47C4-80C2-65B2E8CE6E8A}&quot;/&gt;&lt;isInvalidForFieldText val=&quot;0&quot;/&gt;&lt;Image&gt;&lt;filename val=&quot;C:\Users\rscald\AppData\Local\Temp\CP17840208789421Session\CPTrustFolder17840208789421\PPTImport17840209059609\data\asimages\{A89EB5C1-7C1B-47C4-80C2-65B2E8CE6E8A}_19.png&quot;/&gt;&lt;left val=&quot;24&quot;/&gt;&lt;top val=&quot;35&quot;/&gt;&lt;width val=&quot;743&quot;/&gt;&lt;height val=&quot;16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57&quot;/&gt;&lt;lineCharCount val=&quot;22&quot;/&gt;&lt;lineCharCount val=&quot;43&quot;/&gt;&lt;lineCharCount val=&quot;39&quot;/&gt;&lt;lineCharCount val=&quot;39&quot;/&gt;&lt;/TableIndex&gt;&lt;/ShapeTextInfo&gt;"/>
  <p:tag name="HTML_SHAPEINFO" val="&lt;ThreeDShapeInfo&gt;&lt;uuid val=&quot;{250BB9D7-0D4B-4C9A-AF49-A72240F0BDF4}&quot;/&gt;&lt;isInvalidForFieldText val=&quot;0&quot;/&gt;&lt;Image&gt;&lt;filename val=&quot;C:\Users\rscald\AppData\Local\Temp\CP17840208789421Session\CPTrustFolder17840208789421\PPTImport17840209059609\data\asimages\{250BB9D7-0D4B-4C9A-AF49-A72240F0BDF4}_19.png&quot;/&gt;&lt;left val=&quot;36&quot;/&gt;&lt;top val=&quot;192&quot;/&gt;&lt;width val=&quot;877&quot;/&gt;&lt;height val=&quot;44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C7C3FA01-C72C-441F-B47D-5416E85EB9D3}&quot;/&gt;&lt;isInvalidForFieldText val=&quot;0&quot;/&gt;&lt;Image&gt;&lt;filename val=&quot;C:\Users\rscald\AppData\Local\Temp\CP17840208789421Session\CPTrustFolder17840208789421\PPTImport17840209059609\data\asimages\{C7C3FA01-C72C-441F-B47D-5416E85EB9D3}_19.png&quot;/&gt;&lt;left val=&quot;864&quot;/&gt;&lt;top val=&quot;674&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25F2E358-2300-48EC-818F-BBD4485D6A6C}&quot;/&gt;&lt;isInvalidForFieldText val=&quot;0&quot;/&gt;&lt;Image&gt;&lt;filename val=&quot;C:\Users\rscald\AppData\Local\Temp\CP17840208789421Session\CPTrustFolder17840208789421\PPTImport17840209059609\data\asimages\{25F2E358-2300-48EC-818F-BBD4485D6A6C}_20.png&quot;/&gt;&lt;left val=&quot;24&quot;/&gt;&lt;top val=&quot;35&quot;/&gt;&lt;width val=&quot;765&quot;/&gt;&lt;height val=&quot;16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7&quot;/&gt;&lt;lineCharCount val=&quot;53&quot;/&gt;&lt;lineCharCount val=&quot;10&quot;/&gt;&lt;lineCharCount val=&quot;12&quot;/&gt;&lt;lineCharCount val=&quot;52&quot;/&gt;&lt;lineCharCount val=&quot;54&quot;/&gt;&lt;lineCharCount val=&quot;19&quot;/&gt;&lt;lineCharCount val=&quot;51&quot;/&gt;&lt;lineCharCount val=&quot;45&quot;/&gt;&lt;/TableIndex&gt;&lt;/ShapeTextInfo&gt;"/>
  <p:tag name="HTML_SHAPEINFO" val="&lt;ThreeDShapeInfo&gt;&lt;uuid val=&quot;{8586EEC2-1B91-45BC-A496-1E9E19E50F6D}&quot;/&gt;&lt;isInvalidForFieldText val=&quot;0&quot;/&gt;&lt;Image&gt;&lt;filename val=&quot;C:\Users\rscald\AppData\Local\Temp\CP17840208789421Session\CPTrustFolder17840208789421\PPTImport17840209059609\data\asimages\{8586EEC2-1B91-45BC-A496-1E9E19E50F6D}_20.png&quot;/&gt;&lt;left val=&quot;36&quot;/&gt;&lt;top val=&quot;189&quot;/&gt;&lt;width val=&quot;890&quot;/&gt;&lt;height val=&quot;448&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98ECD65-F904-4FB7-8A60-8B2005B2434E}&quot;/&gt;&lt;isInvalidForFieldText val=&quot;0&quot;/&gt;&lt;Image&gt;&lt;filename val=&quot;C:\Users\rscald\AppData\Local\Temp\CP17840208789421Session\CPTrustFolder17840208789421\PPTImport17840209059609\data\asimages\{698ECD65-F904-4FB7-8A60-8B2005B2434E}_20.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3682</TotalTime>
  <Words>830</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Tw Cen MT Condensed</vt:lpstr>
      <vt:lpstr>Office Theme</vt:lpstr>
      <vt:lpstr>Second COBRA notice</vt:lpstr>
      <vt:lpstr>Important information</vt:lpstr>
      <vt:lpstr>Second COBRA notice</vt:lpstr>
      <vt:lpstr>18-month qualifying events</vt:lpstr>
      <vt:lpstr>Unpaid leave or reduction of hours</vt:lpstr>
      <vt:lpstr>36-month qualifying events</vt:lpstr>
      <vt:lpstr>60-day notification rule</vt:lpstr>
      <vt:lpstr>Military leave</vt:lpstr>
      <vt:lpstr>When to send COBRA 18-month notice</vt:lpstr>
      <vt:lpstr>When to send COBRA 36-month notice</vt:lpstr>
      <vt:lpstr> COBRA ineligibility  </vt:lpstr>
      <vt:lpstr>Example of COBRA ineligibility</vt:lpstr>
      <vt:lpstr>Tips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105</cp:revision>
  <cp:lastPrinted>2019-12-11T18:59:44Z</cp:lastPrinted>
  <dcterms:created xsi:type="dcterms:W3CDTF">2020-07-07T16:41:29Z</dcterms:created>
  <dcterms:modified xsi:type="dcterms:W3CDTF">2023-11-30T20:05:07Z</dcterms:modified>
</cp:coreProperties>
</file>