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68" r:id="rId3"/>
    <p:sldId id="303" r:id="rId4"/>
    <p:sldId id="310" r:id="rId5"/>
    <p:sldId id="311" r:id="rId6"/>
    <p:sldId id="321" r:id="rId7"/>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F75E83-95F7-2007-FD8B-4BAEB334E0EB}" name="Brittany Terry" initials="BT" userId="S::rterrb@peba.sc.gov::15e29356-83d4-4e0d-ac9e-5fd40c3f683d" providerId="AD"/>
  <p188:author id="{B85D3BAF-904D-F4A8-18EC-580452BEDF80}" name="Amber Carter" initials="AC" userId="S::rcarta@peba.sc.gov::eb8527e1-b802-446a-ae79-84550f6beab2"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 lastIdx="3" clrIdx="0"/>
  <p:cmAuthor id="2" name="Michele Johnson" initials="" lastIdx="4" clrIdx="1"/>
  <p:cmAuthor id="3" name="Jessica Moak" initials="" lastIdx="9" clrIdx="2"/>
  <p:cmAuthor id="4" name="Jennifer S. Dolder" initials="JSD" lastIdx="4" clrIdx="3">
    <p:extLst>
      <p:ext uri="{19B8F6BF-5375-455C-9EA6-DF929625EA0E}">
        <p15:presenceInfo xmlns:p15="http://schemas.microsoft.com/office/powerpoint/2012/main" userId="S::rdoldj@peba.sc.gov::adc8f237-6518-4fda-a594-f6aaccffabfd" providerId="AD"/>
      </p:ext>
    </p:extLst>
  </p:cmAuthor>
  <p:cmAuthor id="5" name="Jessica Moak" initials="JM" lastIdx="3" clrIdx="4">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5652" autoAdjust="0"/>
  </p:normalViewPr>
  <p:slideViewPr>
    <p:cSldViewPr snapToGrid="0">
      <p:cViewPr varScale="1">
        <p:scale>
          <a:sx n="114" d="100"/>
          <a:sy n="114" d="100"/>
        </p:scale>
        <p:origin x="112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F9F677-DB34-4D83-B84D-12F753372492}"/>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D00A1A-449F-4ECA-8878-2871B2BC13D9}"/>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238AB438-238C-446F-8F13-B90EEBD359EF}" type="datetimeFigureOut">
              <a:rPr lang="en-US"/>
              <a:pPr>
                <a:defRPr/>
              </a:pPr>
              <a:t>11/30/2023</a:t>
            </a:fld>
            <a:endParaRPr lang="en-US"/>
          </a:p>
        </p:txBody>
      </p:sp>
      <p:sp>
        <p:nvSpPr>
          <p:cNvPr id="4" name="Footer Placeholder 3">
            <a:extLst>
              <a:ext uri="{FF2B5EF4-FFF2-40B4-BE49-F238E27FC236}">
                <a16:creationId xmlns:a16="http://schemas.microsoft.com/office/drawing/2014/main" id="{245A1D7B-C171-4FDA-BE9B-D7F0F080457A}"/>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6BEDB7-42D3-4812-9D2F-43C8FF0C731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BF05C6FA-2A1D-45CA-BBE5-0197F5C836F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373A28-37A7-4216-8903-D64F2DDCCEBB}"/>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6488914-48D7-4EB9-AAA7-9A1F0066E890}"/>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35CAB0CE-8F24-438E-AE64-C370A1778A91}" type="datetimeFigureOut">
              <a:rPr lang="en-US"/>
              <a:pPr>
                <a:defRPr/>
              </a:pPr>
              <a:t>11/30/2023</a:t>
            </a:fld>
            <a:endParaRPr lang="en-US"/>
          </a:p>
        </p:txBody>
      </p:sp>
      <p:sp>
        <p:nvSpPr>
          <p:cNvPr id="4" name="Slide Image Placeholder 3">
            <a:extLst>
              <a:ext uri="{FF2B5EF4-FFF2-40B4-BE49-F238E27FC236}">
                <a16:creationId xmlns:a16="http://schemas.microsoft.com/office/drawing/2014/main" id="{A4528486-0D2B-43E1-9442-8EA2CF09ECA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04C4AC7F-E772-44E4-AEAE-7102DCFC050A}"/>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F104B-E52A-419C-AF10-9A94A3DE1517}"/>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681E463-EFCE-4CD5-91E6-CFBACA75CD4E}"/>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612D38E6-7067-476E-9727-0D2611581B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44286C-813C-43A4-9F66-6588654F2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7558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6EC1EC0-93B5-4FC7-86D9-3987B896D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67BB5F3B-2C7C-47D5-8EDC-8DA9FCF2BA80}"/>
              </a:ext>
            </a:extLst>
          </p:cNvPr>
          <p:cNvSpPr>
            <a:spLocks noGrp="1"/>
          </p:cNvSpPr>
          <p:nvPr>
            <p:ph type="sldNum" sz="quarter" idx="14"/>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474A796F-B81D-4C3E-976B-37C5067D3ED9}" type="slidenum">
              <a:rPr lang="en-US"/>
              <a:pPr>
                <a:defRPr/>
              </a:pPr>
              <a:t>‹#›</a:t>
            </a:fld>
            <a:endParaRPr lang="en-US" dirty="0"/>
          </a:p>
        </p:txBody>
      </p:sp>
    </p:spTree>
    <p:extLst>
      <p:ext uri="{BB962C8B-B14F-4D97-AF65-F5344CB8AC3E}">
        <p14:creationId xmlns:p14="http://schemas.microsoft.com/office/powerpoint/2010/main" val="283112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22D2B1B-1D44-4F45-9723-70E94B0727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9A7743E-F127-4543-B2F3-5B298867A98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C5477369-EDAE-4F71-BAA7-E9618375882C}" type="slidenum">
              <a:rPr lang="en-US"/>
              <a:pPr>
                <a:defRPr/>
              </a:pPr>
              <a:t>‹#›</a:t>
            </a:fld>
            <a:endParaRPr lang="en-US" dirty="0"/>
          </a:p>
        </p:txBody>
      </p:sp>
    </p:spTree>
    <p:extLst>
      <p:ext uri="{BB962C8B-B14F-4D97-AF65-F5344CB8AC3E}">
        <p14:creationId xmlns:p14="http://schemas.microsoft.com/office/powerpoint/2010/main" val="10078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F5C47865-F3D6-4155-B65E-76D2F7B680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0E909EA-66CC-45E1-837D-E50A42A253E4}"/>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71B5C42F-86BF-4820-AFC1-D6C4E0BB3518}" type="slidenum">
              <a:rPr lang="en-US"/>
              <a:pPr>
                <a:defRPr/>
              </a:pPr>
              <a:t>‹#›</a:t>
            </a:fld>
            <a:endParaRPr lang="en-US" dirty="0"/>
          </a:p>
        </p:txBody>
      </p:sp>
    </p:spTree>
    <p:extLst>
      <p:ext uri="{BB962C8B-B14F-4D97-AF65-F5344CB8AC3E}">
        <p14:creationId xmlns:p14="http://schemas.microsoft.com/office/powerpoint/2010/main" val="284000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CA9646D-AA77-4F75-A7AD-1B34B1FCF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D36670-FA57-4D8B-B84F-79F4F96B115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E9B14E6-3FEE-425C-AD24-340B02433B04}" type="slidenum">
              <a:rPr lang="en-US"/>
              <a:pPr>
                <a:defRPr/>
              </a:pPr>
              <a:t>‹#›</a:t>
            </a:fld>
            <a:endParaRPr lang="en-US" dirty="0"/>
          </a:p>
        </p:txBody>
      </p:sp>
    </p:spTree>
    <p:extLst>
      <p:ext uri="{BB962C8B-B14F-4D97-AF65-F5344CB8AC3E}">
        <p14:creationId xmlns:p14="http://schemas.microsoft.com/office/powerpoint/2010/main" val="30134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14630-5B2B-46E8-8B8A-E9331902E52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27B8929A-BE9A-4465-BDF8-A69B3A04C5A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BC4E40C-AF75-46BB-8C51-05BA61AE9280}" type="slidenum">
              <a:rPr lang="en-US"/>
              <a:pPr>
                <a:defRPr/>
              </a:pPr>
              <a:t>‹#›</a:t>
            </a:fld>
            <a:endParaRPr lang="en-US" dirty="0"/>
          </a:p>
        </p:txBody>
      </p:sp>
    </p:spTree>
    <p:extLst>
      <p:ext uri="{BB962C8B-B14F-4D97-AF65-F5344CB8AC3E}">
        <p14:creationId xmlns:p14="http://schemas.microsoft.com/office/powerpoint/2010/main" val="280102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B94A55-93A1-4102-8310-20A82D2A5A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7">
            <a:extLst>
              <a:ext uri="{FF2B5EF4-FFF2-40B4-BE49-F238E27FC236}">
                <a16:creationId xmlns:a16="http://schemas.microsoft.com/office/drawing/2014/main" id="{3000F7C3-40A8-430F-AEEC-48B57C882A68}"/>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pPr>
            <a:r>
              <a:rPr lang="en-US" altLang="en-US" sz="2400">
                <a:solidFill>
                  <a:schemeClr val="tx2"/>
                </a:solidFill>
              </a:rPr>
              <a:t>Contact us:</a:t>
            </a:r>
          </a:p>
          <a:p>
            <a:pPr lvl="1" eaLnBrk="1" hangingPunct="1">
              <a:lnSpc>
                <a:spcPct val="90000"/>
              </a:lnSpc>
              <a:spcBef>
                <a:spcPts val="500"/>
              </a:spcBef>
              <a:buFont typeface="Arial" panose="020B0604020202020204" pitchFamily="34" charset="0"/>
              <a:buChar char="•"/>
            </a:pPr>
            <a:r>
              <a:rPr lang="en-US" altLang="en-US" sz="2000">
                <a:solidFill>
                  <a:schemeClr val="tx2"/>
                </a:solidFill>
                <a:hlinkClick r:id="rId3"/>
              </a:rPr>
              <a:t>peba.sc.gov/contact</a:t>
            </a:r>
            <a:r>
              <a:rPr lang="en-US" altLang="en-US" sz="2000">
                <a:solidFill>
                  <a:schemeClr val="tx2"/>
                </a:solidFill>
              </a:rPr>
              <a:t>. </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803.737.6800 or 888.260.9430.</a:t>
            </a:r>
          </a:p>
          <a:p>
            <a:pPr eaLnBrk="1" hangingPunct="1">
              <a:lnSpc>
                <a:spcPct val="90000"/>
              </a:lnSpc>
              <a:spcBef>
                <a:spcPts val="1000"/>
              </a:spcBef>
              <a:buFont typeface="Arial" panose="020B0604020202020204" pitchFamily="34" charset="0"/>
              <a:buChar char="•"/>
            </a:pPr>
            <a:r>
              <a:rPr lang="en-US" altLang="en-US" sz="2400">
                <a:solidFill>
                  <a:schemeClr val="tx2"/>
                </a:solidFill>
              </a:rPr>
              <a:t>Visit us:</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202 Arbor Lake Drive</a:t>
            </a:r>
            <a:br>
              <a:rPr lang="en-US" altLang="en-US" sz="2000">
                <a:solidFill>
                  <a:schemeClr val="tx2"/>
                </a:solidFill>
              </a:rPr>
            </a:br>
            <a:r>
              <a:rPr lang="en-US" altLang="en-US" sz="2000">
                <a:solidFill>
                  <a:schemeClr val="tx2"/>
                </a:solidFill>
              </a:rPr>
              <a:t>Columbia, SC 29223</a:t>
            </a:r>
          </a:p>
        </p:txBody>
      </p:sp>
      <p:sp>
        <p:nvSpPr>
          <p:cNvPr id="4" name="TextBox 8">
            <a:extLst>
              <a:ext uri="{FF2B5EF4-FFF2-40B4-BE49-F238E27FC236}">
                <a16:creationId xmlns:a16="http://schemas.microsoft.com/office/drawing/2014/main" id="{B34E1250-45F3-44CB-B9B1-A81C5BC09A1A}"/>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24864467-FD1F-4DDE-AE57-0E5AF1905E1D}"/>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538EEE8-0D8A-455D-8933-13D3031A5653}" type="slidenum">
              <a:rPr lang="en-US"/>
              <a:pPr>
                <a:defRPr/>
              </a:pPr>
              <a:t>‹#›</a:t>
            </a:fld>
            <a:endParaRPr lang="en-US" dirty="0"/>
          </a:p>
        </p:txBody>
      </p:sp>
    </p:spTree>
    <p:extLst>
      <p:ext uri="{BB962C8B-B14F-4D97-AF65-F5344CB8AC3E}">
        <p14:creationId xmlns:p14="http://schemas.microsoft.com/office/powerpoint/2010/main" val="32836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E31A8CA-295C-4E67-B7E2-19B316BC5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F5CB24B9-6981-4F4F-AFE7-CC068E47CC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E928607-FE84-43F9-983D-E24D148EF1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7465AC0-5767-49B8-A0FB-2B5FB91E40C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91EBBDE5-265B-4C3C-8E29-C20A8E21DA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1585B803-9C72-40D2-B655-0F8E21F4056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3DBFAD33-51B4-47E5-B63F-504039CD9061}"/>
              </a:ext>
            </a:extLst>
          </p:cNvPr>
          <p:cNvGrpSpPr>
            <a:grpSpLocks/>
          </p:cNvGrpSpPr>
          <p:nvPr userDrawn="1"/>
        </p:nvGrpSpPr>
        <p:grpSpPr bwMode="auto">
          <a:xfrm>
            <a:off x="1085850" y="1304925"/>
            <a:ext cx="7253288" cy="2312988"/>
            <a:chOff x="1085421" y="957888"/>
            <a:chExt cx="7253907" cy="2312807"/>
          </a:xfrm>
        </p:grpSpPr>
        <p:sp>
          <p:nvSpPr>
            <p:cNvPr id="9" name="TextBox 13">
              <a:extLst>
                <a:ext uri="{FF2B5EF4-FFF2-40B4-BE49-F238E27FC236}">
                  <a16:creationId xmlns:a16="http://schemas.microsoft.com/office/drawing/2014/main" id="{D9CB5E32-1575-48A3-A324-F2C015866E01}"/>
                </a:ext>
              </a:extLst>
            </p:cNvPr>
            <p:cNvSpPr txBox="1">
              <a:spLocks noChangeArrowheads="1"/>
            </p:cNvSpPr>
            <p:nvPr userDrawn="1"/>
          </p:nvSpPr>
          <p:spPr bwMode="auto">
            <a:xfrm>
              <a:off x="1085421" y="1883460"/>
              <a:ext cx="1354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8"/>
                </a:rPr>
                <a:t>SCPEBA</a:t>
              </a:r>
              <a:endParaRPr lang="en-US" altLang="en-US" sz="2400"/>
            </a:p>
          </p:txBody>
        </p:sp>
        <p:sp>
          <p:nvSpPr>
            <p:cNvPr id="10" name="TextBox 14">
              <a:extLst>
                <a:ext uri="{FF2B5EF4-FFF2-40B4-BE49-F238E27FC236}">
                  <a16:creationId xmlns:a16="http://schemas.microsoft.com/office/drawing/2014/main" id="{FBE2F2A8-F40C-472C-B259-F5E7A7B0AA51}"/>
                </a:ext>
              </a:extLst>
            </p:cNvPr>
            <p:cNvSpPr txBox="1">
              <a:spLocks noChangeArrowheads="1"/>
            </p:cNvSpPr>
            <p:nvPr userDrawn="1"/>
          </p:nvSpPr>
          <p:spPr bwMode="auto">
            <a:xfrm>
              <a:off x="1085421" y="957888"/>
              <a:ext cx="2082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9"/>
                </a:rPr>
                <a:t>SCPEBA</a:t>
              </a:r>
              <a:endParaRPr lang="en-US" altLang="en-US" sz="2400"/>
            </a:p>
          </p:txBody>
        </p:sp>
        <p:sp>
          <p:nvSpPr>
            <p:cNvPr id="11" name="TextBox 15">
              <a:extLst>
                <a:ext uri="{FF2B5EF4-FFF2-40B4-BE49-F238E27FC236}">
                  <a16:creationId xmlns:a16="http://schemas.microsoft.com/office/drawing/2014/main" id="{CDCAEBE5-4D69-4E53-AEA9-431A5256AA65}"/>
                </a:ext>
              </a:extLst>
            </p:cNvPr>
            <p:cNvSpPr txBox="1">
              <a:spLocks noChangeArrowheads="1"/>
            </p:cNvSpPr>
            <p:nvPr userDrawn="1"/>
          </p:nvSpPr>
          <p:spPr bwMode="auto">
            <a:xfrm>
              <a:off x="3875393" y="1870070"/>
              <a:ext cx="157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0"/>
                </a:rPr>
                <a:t>PEBA TV</a:t>
              </a:r>
              <a:endParaRPr lang="en-US" altLang="en-US" sz="2400"/>
            </a:p>
          </p:txBody>
        </p:sp>
        <p:sp>
          <p:nvSpPr>
            <p:cNvPr id="12" name="TextBox 16">
              <a:extLst>
                <a:ext uri="{FF2B5EF4-FFF2-40B4-BE49-F238E27FC236}">
                  <a16:creationId xmlns:a16="http://schemas.microsoft.com/office/drawing/2014/main" id="{589FA593-CF12-4355-A58C-E7C05B54CE2E}"/>
                </a:ext>
              </a:extLst>
            </p:cNvPr>
            <p:cNvSpPr txBox="1">
              <a:spLocks noChangeArrowheads="1"/>
            </p:cNvSpPr>
            <p:nvPr userDrawn="1"/>
          </p:nvSpPr>
          <p:spPr bwMode="auto">
            <a:xfrm>
              <a:off x="1085421" y="2809030"/>
              <a:ext cx="7253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1"/>
                </a:rPr>
                <a:t>South Carolina Public Employee Benefit Authority</a:t>
              </a:r>
              <a:endParaRPr lang="en-US" altLang="en-US" sz="3600"/>
            </a:p>
          </p:txBody>
        </p:sp>
      </p:grpSp>
      <p:sp>
        <p:nvSpPr>
          <p:cNvPr id="13" name="TextBox 17">
            <a:extLst>
              <a:ext uri="{FF2B5EF4-FFF2-40B4-BE49-F238E27FC236}">
                <a16:creationId xmlns:a16="http://schemas.microsoft.com/office/drawing/2014/main" id="{A04E5682-543D-4489-94BF-32B282DC2935}"/>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8">
            <a:extLst>
              <a:ext uri="{FF2B5EF4-FFF2-40B4-BE49-F238E27FC236}">
                <a16:creationId xmlns:a16="http://schemas.microsoft.com/office/drawing/2014/main" id="{F1C2CA33-AB97-449E-9FC7-CFF4E29BDEA3}"/>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2E63266-0AB0-4CCF-9DB4-1EF25C87F7BC}"/>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8273F69-AF1E-458F-9EA1-2559C9C6D211}" type="slidenum">
              <a:rPr lang="en-US"/>
              <a:pPr>
                <a:defRPr/>
              </a:pPr>
              <a:t>‹#›</a:t>
            </a:fld>
            <a:endParaRPr lang="en-US" dirty="0"/>
          </a:p>
        </p:txBody>
      </p:sp>
    </p:spTree>
    <p:extLst>
      <p:ext uri="{BB962C8B-B14F-4D97-AF65-F5344CB8AC3E}">
        <p14:creationId xmlns:p14="http://schemas.microsoft.com/office/powerpoint/2010/main" val="20688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44E541A-31C9-4178-B340-F309D66479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2C063012-4147-4AE9-B190-2B7941EE236A}"/>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8">
            <a:extLst>
              <a:ext uri="{FF2B5EF4-FFF2-40B4-BE49-F238E27FC236}">
                <a16:creationId xmlns:a16="http://schemas.microsoft.com/office/drawing/2014/main" id="{26752C23-3B87-4354-91C3-17509CD716D9}"/>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90B1F275-DCBA-4A11-9AC2-3EA53DEA3AB0}"/>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9762E084-A752-483D-99BF-B27D5BFBECEA}" type="slidenum">
              <a:rPr lang="en-US"/>
              <a:pPr>
                <a:defRPr/>
              </a:pPr>
              <a:t>‹#›</a:t>
            </a:fld>
            <a:endParaRPr lang="en-US" dirty="0"/>
          </a:p>
        </p:txBody>
      </p:sp>
    </p:spTree>
    <p:extLst>
      <p:ext uri="{BB962C8B-B14F-4D97-AF65-F5344CB8AC3E}">
        <p14:creationId xmlns:p14="http://schemas.microsoft.com/office/powerpoint/2010/main" val="26119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CA1797-60AA-4D6E-A483-02E65F8A1BD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755A4A-0820-4A6B-A51A-0E8C9FC87430}"/>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F33B3D-64E8-4F22-9C6D-22CDFAA6CD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FB42905-A19D-4790-89A4-2DA362BB8A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57D9C31-FF32-4788-8C6D-BDFA2AE5643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chemeClr val="bg2">
                    <a:lumMod val="75000"/>
                  </a:schemeClr>
                </a:solidFill>
                <a:latin typeface="Tw Cen MT Condensed" panose="020B0606020104020203" pitchFamily="34" charset="0"/>
              </a:defRPr>
            </a:lvl1pPr>
          </a:lstStyle>
          <a:p>
            <a:pPr>
              <a:defRPr/>
            </a:pPr>
            <a:fld id="{76CF5B07-A557-4BEF-9193-B19E473605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Calibri Light" panose="020F0302020204030204" pitchFamily="34" charset="0"/>
        </a:defRPr>
      </a:lvl2pPr>
      <a:lvl3pPr algn="l" rtl="0" fontAlgn="base">
        <a:lnSpc>
          <a:spcPct val="90000"/>
        </a:lnSpc>
        <a:spcBef>
          <a:spcPct val="0"/>
        </a:spcBef>
        <a:spcAft>
          <a:spcPct val="0"/>
        </a:spcAft>
        <a:defRPr sz="4400" b="1">
          <a:solidFill>
            <a:schemeClr val="tx1"/>
          </a:solidFill>
          <a:latin typeface="Calibri Light" panose="020F0302020204030204" pitchFamily="34" charset="0"/>
        </a:defRPr>
      </a:lvl3pPr>
      <a:lvl4pPr algn="l" rtl="0" fontAlgn="base">
        <a:lnSpc>
          <a:spcPct val="90000"/>
        </a:lnSpc>
        <a:spcBef>
          <a:spcPct val="0"/>
        </a:spcBef>
        <a:spcAft>
          <a:spcPct val="0"/>
        </a:spcAft>
        <a:defRPr sz="4400" b="1">
          <a:solidFill>
            <a:schemeClr val="tx1"/>
          </a:solidFill>
          <a:latin typeface="Calibri Light" panose="020F0302020204030204" pitchFamily="34" charset="0"/>
        </a:defRPr>
      </a:lvl4pPr>
      <a:lvl5pPr algn="l" rtl="0" fontAlgn="base">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hyperlink" Target="https://peba.sc.gov/sites/default/files/cobra_notice_to_terminate.pdf" TargetMode="Externa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hyperlink" Target="https://peba.sc.gov/sites/default/files/cobra_noe.pdf" TargetMode="Externa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D3287DD-F04C-445F-85A0-2CCB83EFA8FD}"/>
              </a:ext>
            </a:extLst>
          </p:cNvPr>
          <p:cNvSpPr>
            <a:spLocks noGrp="1" noChangeArrowheads="1"/>
          </p:cNvSpPr>
          <p:nvPr>
            <p:ph type="ctrTitle"/>
          </p:nvPr>
        </p:nvSpPr>
        <p:spPr/>
        <p:txBody>
          <a:bodyPr/>
          <a:lstStyle/>
          <a:p>
            <a:r>
              <a:rPr lang="en-US" altLang="en-US" dirty="0"/>
              <a:t>Termination of COBRA</a:t>
            </a:r>
          </a:p>
        </p:txBody>
      </p:sp>
      <p:sp>
        <p:nvSpPr>
          <p:cNvPr id="3" name="Subtitle 2">
            <a:extLst>
              <a:ext uri="{FF2B5EF4-FFF2-40B4-BE49-F238E27FC236}">
                <a16:creationId xmlns:a16="http://schemas.microsoft.com/office/drawing/2014/main" id="{4A44337E-F8C5-4120-96C4-9E92A0581F7C}"/>
              </a:ext>
            </a:extLst>
          </p:cNvPr>
          <p:cNvSpPr>
            <a:spLocks noGrp="1"/>
          </p:cNvSpPr>
          <p:nvPr>
            <p:ph type="subTitle" idx="1"/>
          </p:nvPr>
        </p:nvSpPr>
        <p:spPr/>
        <p:txBody>
          <a:bodyPr/>
          <a:lstStyle/>
          <a:p>
            <a:r>
              <a:rPr lang="en-US" dirty="0"/>
              <a:t>COBRA</a:t>
            </a:r>
          </a:p>
          <a:p>
            <a:r>
              <a:rPr lang="en-US" dirty="0"/>
              <a:t>2024</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1951"/>
    </mc:Choice>
    <mc:Fallback xmlns="">
      <p:transition spd="slow" advTm="2195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38A714C-59C7-4030-8AFF-E48A877083F5}"/>
              </a:ext>
            </a:extLst>
          </p:cNvPr>
          <p:cNvSpPr>
            <a:spLocks noGrp="1" noChangeArrowheads="1"/>
          </p:cNvSpPr>
          <p:nvPr>
            <p:ph type="title"/>
            <p:custDataLst>
              <p:tags r:id="rId1"/>
            </p:custDataLst>
          </p:nvPr>
        </p:nvSpPr>
        <p:spPr>
          <a:xfrm>
            <a:off x="457200" y="228600"/>
            <a:ext cx="8229600" cy="804863"/>
          </a:xfrm>
        </p:spPr>
        <p:txBody>
          <a:bodyPr/>
          <a:lstStyle/>
          <a:p>
            <a:r>
              <a:rPr lang="en-US" altLang="en-US"/>
              <a:t>Important information</a:t>
            </a:r>
          </a:p>
        </p:txBody>
      </p:sp>
      <p:sp>
        <p:nvSpPr>
          <p:cNvPr id="14339" name="Content Placeholder 2">
            <a:extLst>
              <a:ext uri="{FF2B5EF4-FFF2-40B4-BE49-F238E27FC236}">
                <a16:creationId xmlns:a16="http://schemas.microsoft.com/office/drawing/2014/main" id="{041D0912-036B-4CD7-A1C9-079D55D9C3E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endParaRPr lang="en-US" altLang="en-US" dirty="0"/>
          </a:p>
          <a:p>
            <a:endParaRPr lang="en-US" altLang="en-US" dirty="0"/>
          </a:p>
        </p:txBody>
      </p:sp>
      <p:sp>
        <p:nvSpPr>
          <p:cNvPr id="14340" name="Slide Number Placeholder 3">
            <a:extLst>
              <a:ext uri="{FF2B5EF4-FFF2-40B4-BE49-F238E27FC236}">
                <a16:creationId xmlns:a16="http://schemas.microsoft.com/office/drawing/2014/main" id="{5F26D6D1-4A41-4A50-8FD3-67E429060D6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AF189D-7898-464F-9D5E-7B1E77989453}" type="slidenum">
              <a:rPr lang="en-US" altLang="en-US">
                <a:solidFill>
                  <a:schemeClr val="bg1"/>
                </a:solidFill>
                <a:latin typeface="Times New Roman" panose="02020603050405020304" pitchFamily="18" charset="0"/>
              </a:rPr>
              <a:pPr fontAlgn="base">
                <a:spcBef>
                  <a:spcPct val="0"/>
                </a:spcBef>
                <a:spcAft>
                  <a:spcPct val="0"/>
                </a:spcAft>
              </a:pPr>
              <a:t>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3627"/>
    </mc:Choice>
    <mc:Fallback xmlns="">
      <p:transition spd="slow" advTm="3362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6ADC72EB-2B97-4CD7-9D27-41987094805F}"/>
              </a:ext>
            </a:extLst>
          </p:cNvPr>
          <p:cNvSpPr>
            <a:spLocks noGrp="1" noChangeArrowheads="1"/>
          </p:cNvSpPr>
          <p:nvPr>
            <p:ph type="title"/>
            <p:custDataLst>
              <p:tags r:id="rId1"/>
            </p:custDataLst>
          </p:nvPr>
        </p:nvSpPr>
        <p:spPr>
          <a:xfrm>
            <a:off x="457200" y="228600"/>
            <a:ext cx="8229600" cy="804863"/>
          </a:xfrm>
        </p:spPr>
        <p:txBody>
          <a:bodyPr/>
          <a:lstStyle/>
          <a:p>
            <a:r>
              <a:rPr lang="en-US" altLang="en-US"/>
              <a:t>Third COBRA notice</a:t>
            </a:r>
          </a:p>
        </p:txBody>
      </p:sp>
      <p:sp>
        <p:nvSpPr>
          <p:cNvPr id="59395" name="Content Placeholder 2">
            <a:extLst>
              <a:ext uri="{FF2B5EF4-FFF2-40B4-BE49-F238E27FC236}">
                <a16:creationId xmlns:a16="http://schemas.microsoft.com/office/drawing/2014/main" id="{947CB0C1-02E5-4C22-BE85-59E8BDC489DB}"/>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PEBA mails via first-class mail to the last known address.</a:t>
            </a:r>
          </a:p>
          <a:p>
            <a:r>
              <a:rPr lang="en-US" altLang="en-US" dirty="0"/>
              <a:t>Informs qualified beneficiaries when coverage will end.</a:t>
            </a:r>
          </a:p>
          <a:p>
            <a:r>
              <a:rPr lang="en-US" altLang="en-US" dirty="0"/>
              <a:t>Qualified beneficiaries may contact Customer Service for a copy of the </a:t>
            </a:r>
            <a:r>
              <a:rPr lang="en-US" altLang="en-US" i="1" dirty="0"/>
              <a:t>Certificate of Creditable Coverage</a:t>
            </a:r>
            <a:r>
              <a:rPr lang="en-US" altLang="en-US" dirty="0"/>
              <a:t>.</a:t>
            </a:r>
          </a:p>
        </p:txBody>
      </p:sp>
      <p:sp>
        <p:nvSpPr>
          <p:cNvPr id="59396" name="Slide Number Placeholder 3">
            <a:extLst>
              <a:ext uri="{FF2B5EF4-FFF2-40B4-BE49-F238E27FC236}">
                <a16:creationId xmlns:a16="http://schemas.microsoft.com/office/drawing/2014/main" id="{615B1543-A05C-4629-B4A6-49097F9F8A47}"/>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EAEFB899-EADE-4FBD-851D-EDF6C186427B}" type="slidenum">
              <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7510"/>
    </mc:Choice>
    <mc:Fallback xmlns="">
      <p:transition spd="slow" advTm="5751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563A7A1B-5B43-4F1A-9F42-42A6DFD92C08}"/>
              </a:ext>
            </a:extLst>
          </p:cNvPr>
          <p:cNvSpPr>
            <a:spLocks noGrp="1" noChangeArrowheads="1"/>
          </p:cNvSpPr>
          <p:nvPr>
            <p:ph type="title"/>
            <p:custDataLst>
              <p:tags r:id="rId1"/>
            </p:custDataLst>
          </p:nvPr>
        </p:nvSpPr>
        <p:spPr>
          <a:xfrm>
            <a:off x="457200" y="228600"/>
            <a:ext cx="8229600" cy="804863"/>
          </a:xfrm>
        </p:spPr>
        <p:txBody>
          <a:bodyPr/>
          <a:lstStyle/>
          <a:p>
            <a:r>
              <a:rPr lang="en-US" altLang="en-US"/>
              <a:t>Reasons to end coverage</a:t>
            </a:r>
          </a:p>
        </p:txBody>
      </p:sp>
      <p:sp>
        <p:nvSpPr>
          <p:cNvPr id="3" name="Content Placeholder 2">
            <a:extLst>
              <a:ext uri="{FF2B5EF4-FFF2-40B4-BE49-F238E27FC236}">
                <a16:creationId xmlns:a16="http://schemas.microsoft.com/office/drawing/2014/main" id="{CA8C479A-21A1-4173-8C40-7632100984C0}"/>
              </a:ext>
            </a:extLst>
          </p:cNvPr>
          <p:cNvSpPr>
            <a:spLocks noGrp="1"/>
          </p:cNvSpPr>
          <p:nvPr>
            <p:ph idx="1"/>
            <p:custDataLst>
              <p:tags r:id="rId2"/>
            </p:custDataLst>
          </p:nvPr>
        </p:nvSpPr>
        <p:spPr/>
        <p:txBody>
          <a:bodyPr rtlCol="0">
            <a:normAutofit/>
          </a:bodyPr>
          <a:lstStyle/>
          <a:p>
            <a:pPr fontAlgn="auto">
              <a:spcAft>
                <a:spcPts val="0"/>
              </a:spcAft>
              <a:defRPr/>
            </a:pPr>
            <a:r>
              <a:rPr lang="en-US" dirty="0"/>
              <a:t>Gain of other group health coverage, including Medicare. </a:t>
            </a:r>
          </a:p>
          <a:p>
            <a:pPr fontAlgn="auto">
              <a:spcAft>
                <a:spcPts val="0"/>
              </a:spcAft>
              <a:defRPr/>
            </a:pPr>
            <a:r>
              <a:rPr lang="en-US" dirty="0"/>
              <a:t>Loss of eligibility for Social Security disability benefits.</a:t>
            </a:r>
          </a:p>
          <a:p>
            <a:pPr fontAlgn="auto">
              <a:spcAft>
                <a:spcPts val="0"/>
              </a:spcAft>
              <a:defRPr/>
            </a:pPr>
            <a:r>
              <a:rPr lang="en-US" dirty="0"/>
              <a:t>Voluntary termination of COBRA.</a:t>
            </a:r>
          </a:p>
          <a:p>
            <a:pPr lvl="1" fontAlgn="auto">
              <a:spcAft>
                <a:spcPts val="0"/>
              </a:spcAft>
              <a:defRPr/>
            </a:pPr>
            <a:r>
              <a:rPr lang="en-US" dirty="0"/>
              <a:t>Will not be able to get a Marketplace plan except during open enrollment.</a:t>
            </a:r>
          </a:p>
          <a:p>
            <a:pPr lvl="1" fontAlgn="auto">
              <a:spcAft>
                <a:spcPts val="0"/>
              </a:spcAft>
              <a:defRPr/>
            </a:pPr>
            <a:r>
              <a:rPr lang="en-US" dirty="0"/>
              <a:t>If, after the end of the election period, decides to terminate COBRA coverage early, will not be able to change mind and get COBRA coverage later.</a:t>
            </a:r>
            <a:endParaRPr lang="en-US" dirty="0">
              <a:solidFill>
                <a:srgbClr val="FF0000"/>
              </a:solidFill>
              <a:highlight>
                <a:srgbClr val="FFFF00"/>
              </a:highlight>
            </a:endParaRPr>
          </a:p>
          <a:p>
            <a:pPr fontAlgn="auto">
              <a:spcAft>
                <a:spcPts val="0"/>
              </a:spcAft>
              <a:defRPr/>
            </a:pPr>
            <a:r>
              <a:rPr lang="en-US" dirty="0"/>
              <a:t>Qualified beneficiary must submit </a:t>
            </a:r>
            <a:r>
              <a:rPr lang="en-US" i="1" dirty="0">
                <a:hlinkClick r:id="rId5"/>
              </a:rPr>
              <a:t>Notice to Terminate COBRA Continuation Coverage</a:t>
            </a:r>
            <a:r>
              <a:rPr lang="en-US" dirty="0"/>
              <a:t> to COBRA administrator.</a:t>
            </a:r>
          </a:p>
        </p:txBody>
      </p:sp>
      <p:sp>
        <p:nvSpPr>
          <p:cNvPr id="61444" name="Slide Number Placeholder 3">
            <a:extLst>
              <a:ext uri="{FF2B5EF4-FFF2-40B4-BE49-F238E27FC236}">
                <a16:creationId xmlns:a16="http://schemas.microsoft.com/office/drawing/2014/main" id="{7CFC8CD4-3CE0-49E3-B634-A3BACF77FCA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705543A-1492-4D48-B7B5-DA3213DF1C16}" type="slidenum">
              <a:rPr lang="en-US" altLang="en-US">
                <a:solidFill>
                  <a:schemeClr val="bg1"/>
                </a:solidFill>
                <a:latin typeface="Times New Roman" panose="02020603050405020304" pitchFamily="18" charset="0"/>
              </a:rPr>
              <a:pPr fontAlgn="base">
                <a:spcBef>
                  <a:spcPct val="0"/>
                </a:spcBef>
                <a:spcAft>
                  <a:spcPct val="0"/>
                </a:spcAft>
              </a:pPr>
              <a:t>4</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126"/>
    </mc:Choice>
    <mc:Fallback xmlns="">
      <p:transition spd="slow" advTm="2412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EFEB19F2-EAB1-4BE7-8E3B-942B04E24D24}"/>
              </a:ext>
            </a:extLst>
          </p:cNvPr>
          <p:cNvSpPr>
            <a:spLocks noGrp="1" noChangeArrowheads="1"/>
          </p:cNvSpPr>
          <p:nvPr>
            <p:ph type="title"/>
            <p:custDataLst>
              <p:tags r:id="rId1"/>
            </p:custDataLst>
          </p:nvPr>
        </p:nvSpPr>
        <p:spPr>
          <a:xfrm>
            <a:off x="457200" y="228600"/>
            <a:ext cx="8229600" cy="804863"/>
          </a:xfrm>
        </p:spPr>
        <p:txBody>
          <a:bodyPr/>
          <a:lstStyle/>
          <a:p>
            <a:r>
              <a:rPr lang="en-US" altLang="en-US"/>
              <a:t>Non-payment of premiums</a:t>
            </a:r>
          </a:p>
        </p:txBody>
      </p:sp>
      <p:sp>
        <p:nvSpPr>
          <p:cNvPr id="62467" name="Content Placeholder 2">
            <a:extLst>
              <a:ext uri="{FF2B5EF4-FFF2-40B4-BE49-F238E27FC236}">
                <a16:creationId xmlns:a16="http://schemas.microsoft.com/office/drawing/2014/main" id="{9FAFC8B5-0673-4F45-BEB4-028D8B468E16}"/>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Submit </a:t>
            </a:r>
            <a:r>
              <a:rPr lang="en-US" altLang="en-US" i="1" dirty="0">
                <a:hlinkClick r:id="rId5"/>
              </a:rPr>
              <a:t>COBRA Notice of Election</a:t>
            </a:r>
            <a:r>
              <a:rPr lang="en-US" altLang="en-US" i="1" dirty="0"/>
              <a:t> </a:t>
            </a:r>
            <a:r>
              <a:rPr lang="en-US" altLang="en-US" dirty="0"/>
              <a:t>form.</a:t>
            </a:r>
          </a:p>
          <a:p>
            <a:pPr lvl="1"/>
            <a:r>
              <a:rPr lang="en-US" altLang="en-US" dirty="0"/>
              <a:t>Mark action as </a:t>
            </a:r>
            <a:r>
              <a:rPr lang="en-US" altLang="en-US" i="1" dirty="0"/>
              <a:t>Termination Due to Non-Payment of Premiums</a:t>
            </a:r>
            <a:r>
              <a:rPr lang="en-US" altLang="en-US" dirty="0"/>
              <a:t>.</a:t>
            </a:r>
          </a:p>
          <a:p>
            <a:pPr lvl="1"/>
            <a:r>
              <a:rPr lang="en-US" altLang="en-US" dirty="0"/>
              <a:t>Does not require subscriber’s signature.</a:t>
            </a:r>
          </a:p>
          <a:p>
            <a:pPr lvl="1"/>
            <a:r>
              <a:rPr lang="en-US" altLang="en-US" dirty="0"/>
              <a:t>When subscriber has not made a full payment, submit as soon as 60-day grace period ends to avoid being billed by PEBA.</a:t>
            </a:r>
          </a:p>
        </p:txBody>
      </p:sp>
      <p:sp>
        <p:nvSpPr>
          <p:cNvPr id="62468" name="Slide Number Placeholder 3">
            <a:extLst>
              <a:ext uri="{FF2B5EF4-FFF2-40B4-BE49-F238E27FC236}">
                <a16:creationId xmlns:a16="http://schemas.microsoft.com/office/drawing/2014/main" id="{4EB259B4-FE71-4071-94A9-F42DE43AD40A}"/>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AE7FD99-D561-4D3B-9864-86413B908F46}" type="slidenum">
              <a:rPr lang="en-US" altLang="en-US">
                <a:solidFill>
                  <a:schemeClr val="bg1"/>
                </a:solidFill>
                <a:latin typeface="Times New Roman" panose="02020603050405020304" pitchFamily="18" charset="0"/>
              </a:rPr>
              <a:pPr fontAlgn="base">
                <a:spcBef>
                  <a:spcPct val="0"/>
                </a:spcBef>
                <a:spcAft>
                  <a:spcPct val="0"/>
                </a:spcAft>
              </a:pPr>
              <a:t>5</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1393"/>
    </mc:Choice>
    <mc:Fallback xmlns="">
      <p:transition spd="slow" advTm="3139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a:extLst>
              <a:ext uri="{FF2B5EF4-FFF2-40B4-BE49-F238E27FC236}">
                <a16:creationId xmlns:a16="http://schemas.microsoft.com/office/drawing/2014/main" id="{E2977896-B4CE-4DFB-95D9-D530C876EFA5}"/>
              </a:ext>
            </a:extLst>
          </p:cNvPr>
          <p:cNvSpPr>
            <a:spLocks noGrp="1" noChangeArrowheads="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834ED5-AF84-4203-90FC-DA24AEEFA08C}" type="slidenum">
              <a:rPr lang="en-US" altLang="en-US">
                <a:solidFill>
                  <a:schemeClr val="bg1"/>
                </a:solidFill>
                <a:latin typeface="Times New Roman" panose="02020603050405020304" pitchFamily="18" charset="0"/>
              </a:rPr>
              <a:pPr fontAlgn="base">
                <a:spcBef>
                  <a:spcPct val="0"/>
                </a:spcBef>
                <a:spcAft>
                  <a:spcPct val="0"/>
                </a:spcAft>
              </a:pPr>
              <a:t>6</a:t>
            </a:fld>
            <a:endParaRPr lang="en-US" altLang="en-US">
              <a:solidFill>
                <a:schemeClr val="bg1"/>
              </a:solidFill>
              <a:latin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5EE3614-07D8-4AAE-B917-14B191468C84}&quot;/&gt;&lt;isInvalidForFieldText val=&quot;0&quot;/&gt;&lt;Image&gt;&lt;filename val=&quot;C:\Users\rscald\AppData\Local\Temp\CP17840208789421Session\CPTrustFolder17840208789421\PPTImport17840209059609\data\asimages\{75EE3614-07D8-4AAE-B917-14B191468C84}_2.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450B04D9-2B67-4A34-A428-2CE3E04B5A71}&quot;/&gt;&lt;isInvalidForFieldText val=&quot;0&quot;/&gt;&lt;Image&gt;&lt;filename val=&quot;C:\Users\rscald\AppData\Local\Temp\CP17840208789421Session\CPTrustFolder17840208789421\PPTImport17840209059609\data\asimages\{450B04D9-2B67-4A34-A428-2CE3E04B5A71}_50.png&quot;/&gt;&lt;left val=&quot;24&quot;/&gt;&lt;top val=&quot;35&quot;/&gt;&lt;width val=&quot;761&quot;/&gt;&lt;height val=&quot;16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7&quot;/&gt;&lt;lineCharCount val=&quot;15&quot;/&gt;&lt;lineCharCount val=&quot;49&quot;/&gt;&lt;lineCharCount val=&quot;41&quot;/&gt;&lt;lineCharCount val=&quot;55&quot;/&gt;&lt;lineCharCount val=&quot;58&quot;/&gt;&lt;lineCharCount val=&quot;5&quot;/&gt;&lt;/TableIndex&gt;&lt;/ShapeTextInfo&gt;"/>
  <p:tag name="HTML_SHAPEINFO" val="&lt;ThreeDShapeInfo&gt;&lt;uuid val=&quot;{130384A2-E533-45E8-9799-64BC3EACA8E0}&quot;/&gt;&lt;isInvalidForFieldText val=&quot;0&quot;/&gt;&lt;Image&gt;&lt;filename val=&quot;C:\Users\rscald\AppData\Local\Temp\CP17840208789421Session\CPTrustFolder17840208789421\PPTImport17840209059609\data\asimages\{130384A2-E533-45E8-9799-64BC3EACA8E0}_50.png&quot;/&gt;&lt;left val=&quot;36&quot;/&gt;&lt;top val=&quot;192&quot;/&gt;&lt;width val=&quot;876&quot;/&gt;&lt;height val=&quot;444&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0EB796A-7733-4EE0-B157-1F6C07B6EE1A}&quot;/&gt;&lt;isInvalidForFieldText val=&quot;0&quot;/&gt;&lt;Image&gt;&lt;filename val=&quot;C:\Users\rscald\AppData\Local\Temp\CP17840208789421Session\CPTrustFolder17840208789421\PPTImport17840209059609\data\asimages\{F0EB796A-7733-4EE0-B157-1F6C07B6EE1A}_50.png&quot;/&gt;&lt;left val=&quot;864&quot;/&gt;&lt;top val=&quot;674&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EDDC6F3-C15A-4073-82D1-085419F38130}&quot;/&gt;&lt;isInvalidForFieldText val=&quot;0&quot;/&gt;&lt;Image&gt;&lt;filename val=&quot;C:\Users\rscald\AppData\Local\Temp\CP17840208789421Session\CPTrustFolder17840208789421\PPTImport17840209059609\data\asimages\{EEDDC6F3-C15A-4073-82D1-085419F38130}_54.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5&quot;/&gt;&lt;lineCharCount val=&quot;50&quot;/&gt;&lt;lineCharCount val=&quot;55&quot;/&gt;&lt;lineCharCount val=&quot;56&quot;/&gt;&lt;lineCharCount val=&quot;52&quot;/&gt;&lt;lineCharCount val=&quot;14&quot;/&gt;&lt;/TableIndex&gt;&lt;/ShapeTextInfo&gt;"/>
  <p:tag name="HTML_SHAPEINFO" val="&lt;ThreeDShapeInfo&gt;&lt;uuid val=&quot;{F6F99E53-1F04-426D-96BD-CD8026AB026E}&quot;/&gt;&lt;isInvalidForFieldText val=&quot;0&quot;/&gt;&lt;Image&gt;&lt;filename val=&quot;C:\Users\rscald\AppData\Local\Temp\CP17840208789421Session\CPTrustFolder17840208789421\PPTImport17840209059609\data\asimages\{F6F99E53-1F04-426D-96BD-CD8026AB026E}_2.png&quot;/&gt;&lt;left val=&quot;34&quot;/&gt;&lt;top val=&quot;192&quot;/&gt;&lt;width val=&quot;893&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F51B50C-43FB-4184-830C-8E0A6C82764F}&quot;/&gt;&lt;isInvalidForFieldText val=&quot;0&quot;/&gt;&lt;Image&gt;&lt;filename val=&quot;C:\Users\rscald\AppData\Local\Temp\CP17840208789421Session\CPTrustFolder17840208789421\PPTImport17840209059609\data\asimages\{3F51B50C-43FB-4184-830C-8E0A6C82764F}_2.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8A6D6BD3-B337-490F-A8F8-2BF93812E818}&quot;/&gt;&lt;isInvalidForFieldText val=&quot;0&quot;/&gt;&lt;Image&gt;&lt;filename val=&quot;C:\Users\rscald\AppData\Local\Temp\CP17840208789421Session\CPTrustFolder17840208789421\PPTImport17840209059609\data\asimages\{8A6D6BD3-B337-490F-A8F8-2BF93812E818}_42.png&quot;/&gt;&lt;left val=&quot;24&quot;/&gt;&lt;top val=&quot;35&quot;/&gt;&lt;width val=&quot;743&quot;/&gt;&lt;height val=&quot;16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0&quot;/&gt;&lt;lineCharCount val=&quot;9&quot;/&gt;&lt;lineCharCount val=&quot;51&quot;/&gt;&lt;lineCharCount val=&quot;5&quot;/&gt;&lt;lineCharCount val=&quot;44&quot;/&gt;&lt;/TableIndex&gt;&lt;/ShapeTextInfo&gt;"/>
  <p:tag name="HTML_SHAPEINFO" val="&lt;ThreeDShapeInfo&gt;&lt;uuid val=&quot;{D0182B2B-C3A4-4602-9D8C-3EAFEB30B7DF}&quot;/&gt;&lt;isInvalidForFieldText val=&quot;0&quot;/&gt;&lt;Image&gt;&lt;filename val=&quot;C:\Users\rscald\AppData\Local\Temp\CP17840208789421Session\CPTrustFolder17840208789421\PPTImport17840209059609\data\asimages\{D0182B2B-C3A4-4602-9D8C-3EAFEB30B7DF}_42.png&quot;/&gt;&lt;left val=&quot;36&quot;/&gt;&lt;top val=&quot;192&quot;/&gt;&lt;width val=&quot;876&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5896919-48CA-499D-A901-7E911BAC8931}&quot;/&gt;&lt;isInvalidForFieldText val=&quot;0&quot;/&gt;&lt;Image&gt;&lt;filename val=&quot;C:\Users\rscald\AppData\Local\Temp\CP17840208789421Session\CPTrustFolder17840208789421\PPTImport17840209059609\data\asimages\{A5896919-48CA-499D-A901-7E911BAC8931}_42.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CC26DA40-BC78-4437-A217-7CAA0CB3CC57}&quot;/&gt;&lt;isInvalidForFieldText val=&quot;0&quot;/&gt;&lt;Image&gt;&lt;filename val=&quot;C:\Users\rscald\AppData\Local\Temp\CP17840208789421Session\CPTrustFolder17840208789421\PPTImport17840209059609\data\asimages\{CC26DA40-BC78-4437-A217-7CAA0CB3CC57}_49.png&quot;/&gt;&lt;left val=&quot;24&quot;/&gt;&lt;top val=&quot;35&quot;/&gt;&lt;width val=&quot;743&quot;/&gt;&lt;height val=&quot;16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47&quot;/&gt;&lt;lineCharCount val=&quot;11&quot;/&gt;&lt;lineCharCount val=&quot;61&quot;/&gt;&lt;lineCharCount val=&quot;32&quot;/&gt;&lt;lineCharCount val=&quot;57&quot;/&gt;&lt;lineCharCount val=&quot;17&quot;/&gt;&lt;lineCharCount val=&quot;53&quot;/&gt;&lt;lineCharCount val=&quot;59&quot;/&gt;&lt;lineCharCount val=&quot;35&quot;/&gt;&lt;lineCharCount val=&quot;39&quot;/&gt;&lt;lineCharCount val=&quot;8&quot;/&gt;&lt;/TableIndex&gt;&lt;/ShapeTextInfo&gt;"/>
  <p:tag name="HTML_SHAPEINFO" val="&lt;ThreeDShapeInfo&gt;&lt;uuid val=&quot;{B3D3C25D-70FE-4DF6-8F79-3EC1F5370A4A}&quot;/&gt;&lt;isInvalidForFieldText val=&quot;0&quot;/&gt;&lt;Image&gt;&lt;filename val=&quot;C:\Users\rscald\AppData\Local\Temp\CP17840208789421Session\CPTrustFolder17840208789421\PPTImport17840209059609\data\asimages\{B3D3C25D-70FE-4DF6-8F79-3EC1F5370A4A}_49.png&quot;/&gt;&lt;left val=&quot;36&quot;/&gt;&lt;top val=&quot;189&quot;/&gt;&lt;width val=&quot;889&quot;/&gt;&lt;height val=&quot;465&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258FA3D-5F37-4761-A514-B4ED4608B166}&quot;/&gt;&lt;isInvalidForFieldText val=&quot;0&quot;/&gt;&lt;Image&gt;&lt;filename val=&quot;C:\Users\rscald\AppData\Local\Temp\CP17840208789421Session\CPTrustFolder17840208789421\PPTImport17840209059609\data\asimages\{7258FA3D-5F37-4761-A514-B4ED4608B166}_49.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2232</TotalTime>
  <Words>258</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Office Theme</vt:lpstr>
      <vt:lpstr>Termination of COBRA</vt:lpstr>
      <vt:lpstr>Important information</vt:lpstr>
      <vt:lpstr>Third COBRA notice</vt:lpstr>
      <vt:lpstr>Reasons to end coverage</vt:lpstr>
      <vt:lpstr>Non-payment of premiums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82</cp:revision>
  <cp:lastPrinted>2019-12-11T18:59:44Z</cp:lastPrinted>
  <dcterms:created xsi:type="dcterms:W3CDTF">2020-07-07T16:41:29Z</dcterms:created>
  <dcterms:modified xsi:type="dcterms:W3CDTF">2023-11-30T20:13:44Z</dcterms:modified>
</cp:coreProperties>
</file>