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9" r:id="rId2"/>
    <p:sldId id="417" r:id="rId3"/>
    <p:sldId id="418" r:id="rId4"/>
    <p:sldId id="457" r:id="rId5"/>
    <p:sldId id="419" r:id="rId6"/>
    <p:sldId id="459" r:id="rId7"/>
    <p:sldId id="263" r:id="rId8"/>
    <p:sldId id="268" r:id="rId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nnifer S. Dolder" initials="JSD" lastIdx="6" clrIdx="1">
    <p:extLst>
      <p:ext uri="{19B8F6BF-5375-455C-9EA6-DF929625EA0E}">
        <p15:presenceInfo xmlns:p15="http://schemas.microsoft.com/office/powerpoint/2012/main" userId="S::rdoldj@peba.sc.gov::adc8f237-6518-4fda-a594-f6aaccffa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86" d="100"/>
          <a:sy n="86" d="100"/>
        </p:scale>
        <p:origin x="16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5/23/2023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peba.sc.gov/sites/default/files/ee_checklist_service_retirement.pdf" TargetMode="External"/><Relationship Id="rId5" Type="http://schemas.openxmlformats.org/officeDocument/2006/relationships/hyperlink" Target="https://youtu.be/vt7By5m-o50" TargetMode="External"/><Relationship Id="rId4" Type="http://schemas.openxmlformats.org/officeDocument/2006/relationships/hyperlink" Target="https://online.retirement.sc.gov/MemberAccess/welcome"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hyperlink" Target="https://youtu.be/IP5qJqcXx-k"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hyperlink" Target="https://youtu.be/IP5qJqcXx-k" TargetMode="External"/><Relationship Id="rId4" Type="http://schemas.openxmlformats.org/officeDocument/2006/relationships/hyperlink" Target="https://online.retirement.sc.gov/MemberAccess/welcome"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Applying for service retirement</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10" name="Audio 9">
            <a:hlinkClick r:id="" action="ppaction://media"/>
            <a:extLst>
              <a:ext uri="{FF2B5EF4-FFF2-40B4-BE49-F238E27FC236}">
                <a16:creationId xmlns:a16="http://schemas.microsoft.com/office/drawing/2014/main" id="{F61B6840-BDD4-4ED7-A8A1-369CE95A84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1717"/>
    </mc:Choice>
    <mc:Fallback xmlns="">
      <p:transition spd="slow" advTm="117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F8A9-7569-4812-9C7B-B5C1D7D9EA79}"/>
              </a:ext>
            </a:extLst>
          </p:cNvPr>
          <p:cNvSpPr>
            <a:spLocks noGrp="1"/>
          </p:cNvSpPr>
          <p:nvPr>
            <p:ph type="title"/>
          </p:nvPr>
        </p:nvSpPr>
        <p:spPr/>
        <p:txBody>
          <a:bodyPr/>
          <a:lstStyle/>
          <a:p>
            <a:r>
              <a:rPr lang="en-US" dirty="0"/>
              <a:t>When to apply</a:t>
            </a:r>
          </a:p>
        </p:txBody>
      </p:sp>
      <p:sp>
        <p:nvSpPr>
          <p:cNvPr id="3" name="Content Placeholder 2">
            <a:extLst>
              <a:ext uri="{FF2B5EF4-FFF2-40B4-BE49-F238E27FC236}">
                <a16:creationId xmlns:a16="http://schemas.microsoft.com/office/drawing/2014/main" id="{209C1EC4-403B-4AAD-A3BC-9D2AAFAED71D}"/>
              </a:ext>
            </a:extLst>
          </p:cNvPr>
          <p:cNvSpPr>
            <a:spLocks noGrp="1"/>
          </p:cNvSpPr>
          <p:nvPr>
            <p:ph idx="1"/>
          </p:nvPr>
        </p:nvSpPr>
        <p:spPr/>
        <p:txBody>
          <a:bodyPr/>
          <a:lstStyle/>
          <a:p>
            <a:pPr fontAlgn="auto">
              <a:spcAft>
                <a:spcPts val="0"/>
              </a:spcAft>
              <a:defRPr/>
            </a:pPr>
            <a:r>
              <a:rPr lang="en-US" dirty="0"/>
              <a:t>Application is required; process is not automatic.</a:t>
            </a:r>
          </a:p>
          <a:p>
            <a:pPr fontAlgn="auto">
              <a:spcAft>
                <a:spcPts val="0"/>
              </a:spcAft>
              <a:defRPr/>
            </a:pPr>
            <a:r>
              <a:rPr lang="en-US" dirty="0"/>
              <a:t>May apply up to six months prior to retirement date.</a:t>
            </a:r>
          </a:p>
          <a:p>
            <a:pPr fontAlgn="auto">
              <a:spcAft>
                <a:spcPts val="0"/>
              </a:spcAft>
              <a:defRPr/>
            </a:pPr>
            <a:r>
              <a:rPr lang="en-US" dirty="0"/>
              <a:t>Must apply no later than 90 days after retirement date.</a:t>
            </a:r>
          </a:p>
        </p:txBody>
      </p:sp>
      <p:sp>
        <p:nvSpPr>
          <p:cNvPr id="4" name="Slide Number Placeholder 3">
            <a:extLst>
              <a:ext uri="{FF2B5EF4-FFF2-40B4-BE49-F238E27FC236}">
                <a16:creationId xmlns:a16="http://schemas.microsoft.com/office/drawing/2014/main" id="{E441B4D6-223B-47B1-BBC0-D08C8B1B6474}"/>
              </a:ext>
            </a:extLst>
          </p:cNvPr>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7" name="Audio 6">
            <a:hlinkClick r:id="" action="ppaction://media"/>
            <a:extLst>
              <a:ext uri="{FF2B5EF4-FFF2-40B4-BE49-F238E27FC236}">
                <a16:creationId xmlns:a16="http://schemas.microsoft.com/office/drawing/2014/main" id="{126ABA5F-38B7-44DD-978F-4A6BCAD6DD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151123540"/>
      </p:ext>
    </p:extLst>
  </p:cSld>
  <p:clrMapOvr>
    <a:masterClrMapping/>
  </p:clrMapOvr>
  <mc:AlternateContent xmlns:mc="http://schemas.openxmlformats.org/markup-compatibility/2006" xmlns:p14="http://schemas.microsoft.com/office/powerpoint/2010/main">
    <mc:Choice Requires="p14">
      <p:transition spd="slow" p14:dur="2000" advTm="23087"/>
    </mc:Choice>
    <mc:Fallback xmlns="">
      <p:transition spd="slow" advTm="23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9F41-EEEA-4DDC-9A29-AD18388AD581}"/>
              </a:ext>
            </a:extLst>
          </p:cNvPr>
          <p:cNvSpPr>
            <a:spLocks noGrp="1"/>
          </p:cNvSpPr>
          <p:nvPr>
            <p:ph type="title"/>
          </p:nvPr>
        </p:nvSpPr>
        <p:spPr/>
        <p:txBody>
          <a:bodyPr/>
          <a:lstStyle/>
          <a:p>
            <a:r>
              <a:rPr lang="en-US" dirty="0"/>
              <a:t>How to apply</a:t>
            </a:r>
          </a:p>
        </p:txBody>
      </p:sp>
      <p:sp>
        <p:nvSpPr>
          <p:cNvPr id="3" name="Content Placeholder 2">
            <a:extLst>
              <a:ext uri="{FF2B5EF4-FFF2-40B4-BE49-F238E27FC236}">
                <a16:creationId xmlns:a16="http://schemas.microsoft.com/office/drawing/2014/main" id="{25BF1399-690D-4DE1-A5C5-D898F1670330}"/>
              </a:ext>
            </a:extLst>
          </p:cNvPr>
          <p:cNvSpPr>
            <a:spLocks noGrp="1"/>
          </p:cNvSpPr>
          <p:nvPr>
            <p:ph idx="1"/>
          </p:nvPr>
        </p:nvSpPr>
        <p:spPr/>
        <p:txBody>
          <a:bodyPr/>
          <a:lstStyle/>
          <a:p>
            <a:pPr fontAlgn="auto">
              <a:spcAft>
                <a:spcPts val="0"/>
              </a:spcAft>
              <a:defRPr/>
            </a:pPr>
            <a:r>
              <a:rPr lang="en-US" dirty="0"/>
              <a:t>Apply online and upload required documents through </a:t>
            </a:r>
            <a:r>
              <a:rPr lang="en-US" dirty="0">
                <a:hlinkClick r:id="rId4"/>
              </a:rPr>
              <a:t>Member Access</a:t>
            </a:r>
            <a:r>
              <a:rPr lang="en-US" dirty="0"/>
              <a:t>.</a:t>
            </a:r>
          </a:p>
          <a:p>
            <a:pPr lvl="1" fontAlgn="auto">
              <a:spcAft>
                <a:spcPts val="0"/>
              </a:spcAft>
              <a:defRPr/>
            </a:pPr>
            <a:r>
              <a:rPr lang="en-US" dirty="0"/>
              <a:t>Paper forms are available, if needed.</a:t>
            </a:r>
          </a:p>
          <a:p>
            <a:pPr lvl="1" fontAlgn="auto">
              <a:spcAft>
                <a:spcPts val="0"/>
              </a:spcAft>
              <a:defRPr/>
            </a:pPr>
            <a:r>
              <a:rPr lang="en-US" dirty="0"/>
              <a:t>Allow additional time for receipt of and processing paper forms. </a:t>
            </a:r>
          </a:p>
          <a:p>
            <a:pPr fontAlgn="auto">
              <a:spcAft>
                <a:spcPts val="0"/>
              </a:spcAft>
              <a:defRPr/>
            </a:pPr>
            <a:r>
              <a:rPr lang="en-US" dirty="0"/>
              <a:t>Watch </a:t>
            </a:r>
            <a:r>
              <a:rPr lang="en-US" dirty="0">
                <a:hlinkClick r:id="rId5"/>
              </a:rPr>
              <a:t>“How to Apply for Retirement” video</a:t>
            </a:r>
            <a:r>
              <a:rPr lang="en-US" dirty="0"/>
              <a:t>.</a:t>
            </a:r>
          </a:p>
          <a:p>
            <a:pPr fontAlgn="auto">
              <a:spcAft>
                <a:spcPts val="0"/>
              </a:spcAft>
              <a:defRPr/>
            </a:pPr>
            <a:r>
              <a:rPr lang="en-US" dirty="0"/>
              <a:t>Refer to </a:t>
            </a:r>
            <a:r>
              <a:rPr lang="en-US" dirty="0">
                <a:solidFill>
                  <a:schemeClr val="accent1"/>
                </a:solidFill>
                <a:hlinkClick r:id="rId6">
                  <a:extLst>
                    <a:ext uri="{A12FA001-AC4F-418D-AE19-62706E023703}">
                      <ahyp:hlinkClr xmlns:ahyp="http://schemas.microsoft.com/office/drawing/2018/hyperlinkcolor" val="tx"/>
                    </a:ext>
                  </a:extLst>
                </a:hlinkClick>
              </a:rPr>
              <a:t>Applying for service retirement member checklist</a:t>
            </a:r>
            <a:r>
              <a:rPr lang="en-US" dirty="0"/>
              <a:t>.</a:t>
            </a:r>
          </a:p>
          <a:p>
            <a:pPr fontAlgn="auto">
              <a:spcAft>
                <a:spcPts val="0"/>
              </a:spcAft>
              <a:defRPr/>
            </a:pPr>
            <a:r>
              <a:rPr lang="en-US" dirty="0"/>
              <a:t>Do not terminate employment until PEBA provides official notice of your retirement eligibility.</a:t>
            </a:r>
          </a:p>
        </p:txBody>
      </p:sp>
      <p:sp>
        <p:nvSpPr>
          <p:cNvPr id="4" name="Slide Number Placeholder 3">
            <a:extLst>
              <a:ext uri="{FF2B5EF4-FFF2-40B4-BE49-F238E27FC236}">
                <a16:creationId xmlns:a16="http://schemas.microsoft.com/office/drawing/2014/main" id="{6ABC0C58-DC3D-4E20-BDE9-644825027E6C}"/>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9" name="Audio 8">
            <a:hlinkClick r:id="" action="ppaction://media"/>
            <a:extLst>
              <a:ext uri="{FF2B5EF4-FFF2-40B4-BE49-F238E27FC236}">
                <a16:creationId xmlns:a16="http://schemas.microsoft.com/office/drawing/2014/main" id="{86E56504-E242-3510-6DB9-ACA1F75E977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69308868"/>
      </p:ext>
    </p:extLst>
  </p:cSld>
  <p:clrMapOvr>
    <a:masterClrMapping/>
  </p:clrMapOvr>
  <mc:AlternateContent xmlns:mc="http://schemas.openxmlformats.org/markup-compatibility/2006">
    <mc:Choice xmlns:p14="http://schemas.microsoft.com/office/powerpoint/2010/main" Requires="p14">
      <p:transition spd="slow" p14:dur="2000" advTm="38921"/>
    </mc:Choice>
    <mc:Fallback>
      <p:transition spd="slow" advTm="389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1F3C-E7B4-415E-889C-20BBB50DADA3}"/>
              </a:ext>
            </a:extLst>
          </p:cNvPr>
          <p:cNvSpPr>
            <a:spLocks noGrp="1"/>
          </p:cNvSpPr>
          <p:nvPr>
            <p:ph type="title"/>
          </p:nvPr>
        </p:nvSpPr>
        <p:spPr/>
        <p:txBody>
          <a:bodyPr/>
          <a:lstStyle/>
          <a:p>
            <a:r>
              <a:rPr lang="en-US" dirty="0"/>
              <a:t>Required information</a:t>
            </a:r>
          </a:p>
        </p:txBody>
      </p:sp>
      <p:sp>
        <p:nvSpPr>
          <p:cNvPr id="3" name="Content Placeholder 2">
            <a:extLst>
              <a:ext uri="{FF2B5EF4-FFF2-40B4-BE49-F238E27FC236}">
                <a16:creationId xmlns:a16="http://schemas.microsoft.com/office/drawing/2014/main" id="{06E20632-1F13-4011-9CA8-AC6E4D0DECF7}"/>
              </a:ext>
            </a:extLst>
          </p:cNvPr>
          <p:cNvSpPr>
            <a:spLocks noGrp="1"/>
          </p:cNvSpPr>
          <p:nvPr>
            <p:ph idx="1"/>
          </p:nvPr>
        </p:nvSpPr>
        <p:spPr/>
        <p:txBody>
          <a:bodyPr/>
          <a:lstStyle/>
          <a:p>
            <a:r>
              <a:rPr lang="en-US" dirty="0"/>
              <a:t>Estimated date of retirement.</a:t>
            </a:r>
          </a:p>
          <a:p>
            <a:r>
              <a:rPr lang="en-US" dirty="0"/>
              <a:t>All beneficiary information. </a:t>
            </a:r>
          </a:p>
          <a:p>
            <a:pPr lvl="1"/>
            <a:r>
              <a:rPr lang="en-US" dirty="0"/>
              <a:t>Full name, date of birth and Social Security number.</a:t>
            </a:r>
          </a:p>
          <a:p>
            <a:pPr lvl="1"/>
            <a:r>
              <a:rPr lang="en-US" dirty="0"/>
              <a:t>For entities, the entity name and tax identification number. </a:t>
            </a:r>
          </a:p>
          <a:p>
            <a:r>
              <a:rPr lang="en-US" dirty="0"/>
              <a:t>Federal and state tax withholding designations.</a:t>
            </a:r>
          </a:p>
          <a:p>
            <a:r>
              <a:rPr lang="en-US" dirty="0"/>
              <a:t>Bank routing and account numbers for direct deposit.</a:t>
            </a:r>
          </a:p>
          <a:p>
            <a:r>
              <a:rPr lang="en-US" dirty="0"/>
              <a:t>Watch the </a:t>
            </a:r>
            <a:r>
              <a:rPr lang="en-US" dirty="0">
                <a:hlinkClick r:id="rId4"/>
              </a:rPr>
              <a:t>“What You Need to Apply for Retirement” video</a:t>
            </a:r>
            <a:r>
              <a:rPr lang="en-US" dirty="0"/>
              <a:t>.</a:t>
            </a:r>
          </a:p>
        </p:txBody>
      </p:sp>
      <p:sp>
        <p:nvSpPr>
          <p:cNvPr id="4" name="Slide Number Placeholder 3">
            <a:extLst>
              <a:ext uri="{FF2B5EF4-FFF2-40B4-BE49-F238E27FC236}">
                <a16:creationId xmlns:a16="http://schemas.microsoft.com/office/drawing/2014/main" id="{AF76A11E-85AF-4662-8384-536190E9114B}"/>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13" name="Audio 12">
            <a:hlinkClick r:id="" action="ppaction://media"/>
            <a:extLst>
              <a:ext uri="{FF2B5EF4-FFF2-40B4-BE49-F238E27FC236}">
                <a16:creationId xmlns:a16="http://schemas.microsoft.com/office/drawing/2014/main" id="{6189B381-28D4-A01F-BF10-7BA9D39F45C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84840412"/>
      </p:ext>
    </p:extLst>
  </p:cSld>
  <p:clrMapOvr>
    <a:masterClrMapping/>
  </p:clrMapOvr>
  <mc:AlternateContent xmlns:mc="http://schemas.openxmlformats.org/markup-compatibility/2006">
    <mc:Choice xmlns:p14="http://schemas.microsoft.com/office/powerpoint/2010/main" Requires="p14">
      <p:transition spd="slow" p14:dur="2000" advTm="38314"/>
    </mc:Choice>
    <mc:Fallback>
      <p:transition spd="slow" advTm="383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CA6C-20C8-4D85-B0AF-4EB65B50CFA9}"/>
              </a:ext>
            </a:extLst>
          </p:cNvPr>
          <p:cNvSpPr>
            <a:spLocks noGrp="1"/>
          </p:cNvSpPr>
          <p:nvPr>
            <p:ph type="title"/>
          </p:nvPr>
        </p:nvSpPr>
        <p:spPr/>
        <p:txBody>
          <a:bodyPr/>
          <a:lstStyle/>
          <a:p>
            <a:r>
              <a:rPr lang="en-US" dirty="0"/>
              <a:t>Required documentation</a:t>
            </a:r>
          </a:p>
        </p:txBody>
      </p:sp>
      <p:sp>
        <p:nvSpPr>
          <p:cNvPr id="3" name="Content Placeholder 2">
            <a:extLst>
              <a:ext uri="{FF2B5EF4-FFF2-40B4-BE49-F238E27FC236}">
                <a16:creationId xmlns:a16="http://schemas.microsoft.com/office/drawing/2014/main" id="{153B3ECE-C479-439A-B9AE-F70E9E9EB61C}"/>
              </a:ext>
            </a:extLst>
          </p:cNvPr>
          <p:cNvSpPr>
            <a:spLocks noGrp="1"/>
          </p:cNvSpPr>
          <p:nvPr>
            <p:ph idx="1"/>
          </p:nvPr>
        </p:nvSpPr>
        <p:spPr/>
        <p:txBody>
          <a:bodyPr/>
          <a:lstStyle/>
          <a:p>
            <a:pPr fontAlgn="auto">
              <a:spcAft>
                <a:spcPts val="0"/>
              </a:spcAft>
              <a:defRPr/>
            </a:pPr>
            <a:r>
              <a:rPr lang="en-US" dirty="0"/>
              <a:t>Required documentation:</a:t>
            </a:r>
          </a:p>
          <a:p>
            <a:pPr lvl="1" fontAlgn="auto">
              <a:spcAft>
                <a:spcPts val="0"/>
              </a:spcAft>
              <a:defRPr/>
            </a:pPr>
            <a:r>
              <a:rPr lang="en-US" dirty="0"/>
              <a:t>Copy of your birth certificate;</a:t>
            </a:r>
          </a:p>
          <a:p>
            <a:pPr lvl="1" fontAlgn="auto">
              <a:spcAft>
                <a:spcPts val="0"/>
              </a:spcAft>
              <a:defRPr/>
            </a:pPr>
            <a:r>
              <a:rPr lang="en-US" dirty="0"/>
              <a:t>Copy of your driver’s license or state-issued ID card; and</a:t>
            </a:r>
          </a:p>
          <a:p>
            <a:pPr lvl="1" fontAlgn="auto">
              <a:spcAft>
                <a:spcPts val="0"/>
              </a:spcAft>
              <a:defRPr/>
            </a:pPr>
            <a:r>
              <a:rPr lang="en-US" dirty="0"/>
              <a:t>Copy of your beneficiaries’ birth certificates, if choosing survivor option.</a:t>
            </a:r>
          </a:p>
          <a:p>
            <a:pPr fontAlgn="auto">
              <a:spcAft>
                <a:spcPts val="0"/>
              </a:spcAft>
              <a:defRPr/>
            </a:pPr>
            <a:r>
              <a:rPr lang="en-US" dirty="0"/>
              <a:t>Upload documents in </a:t>
            </a:r>
            <a:r>
              <a:rPr lang="en-US" dirty="0">
                <a:hlinkClick r:id="rId4"/>
              </a:rPr>
              <a:t>Member Access</a:t>
            </a:r>
            <a:r>
              <a:rPr lang="en-US" dirty="0"/>
              <a:t>.</a:t>
            </a:r>
          </a:p>
          <a:p>
            <a:pPr fontAlgn="auto">
              <a:spcAft>
                <a:spcPts val="0"/>
              </a:spcAft>
              <a:defRPr/>
            </a:pPr>
            <a:r>
              <a:rPr lang="en-US" dirty="0"/>
              <a:t>Watch the </a:t>
            </a:r>
            <a:r>
              <a:rPr lang="en-US" dirty="0">
                <a:hlinkClick r:id="rId5"/>
              </a:rPr>
              <a:t>“What You Need to Apply for Retirement” video</a:t>
            </a:r>
            <a:r>
              <a:rPr lang="en-US" dirty="0"/>
              <a:t>.</a:t>
            </a:r>
          </a:p>
          <a:p>
            <a:endParaRPr lang="en-US" dirty="0"/>
          </a:p>
        </p:txBody>
      </p:sp>
      <p:sp>
        <p:nvSpPr>
          <p:cNvPr id="4" name="Slide Number Placeholder 3">
            <a:extLst>
              <a:ext uri="{FF2B5EF4-FFF2-40B4-BE49-F238E27FC236}">
                <a16:creationId xmlns:a16="http://schemas.microsoft.com/office/drawing/2014/main" id="{7331D9CC-D117-476D-9A98-AD130397FD27}"/>
              </a:ext>
            </a:extLst>
          </p:cNvPr>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8" name="Audio 7">
            <a:hlinkClick r:id="" action="ppaction://media"/>
            <a:extLst>
              <a:ext uri="{FF2B5EF4-FFF2-40B4-BE49-F238E27FC236}">
                <a16:creationId xmlns:a16="http://schemas.microsoft.com/office/drawing/2014/main" id="{89B7F2F9-E272-5FF8-4DEE-BB2CDD19DF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5930859"/>
      </p:ext>
    </p:extLst>
  </p:cSld>
  <p:clrMapOvr>
    <a:masterClrMapping/>
  </p:clrMapOvr>
  <mc:AlternateContent xmlns:mc="http://schemas.openxmlformats.org/markup-compatibility/2006">
    <mc:Choice xmlns:p14="http://schemas.microsoft.com/office/powerpoint/2010/main" Requires="p14">
      <p:transition spd="slow" p14:dur="2000" advTm="37468"/>
    </mc:Choice>
    <mc:Fallback>
      <p:transition spd="slow" advTm="374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06D7-064C-4B82-AFAB-6D1221EC3298}"/>
              </a:ext>
            </a:extLst>
          </p:cNvPr>
          <p:cNvSpPr>
            <a:spLocks noGrp="1"/>
          </p:cNvSpPr>
          <p:nvPr>
            <p:ph type="title"/>
          </p:nvPr>
        </p:nvSpPr>
        <p:spPr/>
        <p:txBody>
          <a:bodyPr/>
          <a:lstStyle/>
          <a:p>
            <a:r>
              <a:rPr lang="en-US" dirty="0"/>
              <a:t>Important things to consider</a:t>
            </a:r>
          </a:p>
        </p:txBody>
      </p:sp>
      <p:sp>
        <p:nvSpPr>
          <p:cNvPr id="3" name="Content Placeholder 2">
            <a:extLst>
              <a:ext uri="{FF2B5EF4-FFF2-40B4-BE49-F238E27FC236}">
                <a16:creationId xmlns:a16="http://schemas.microsoft.com/office/drawing/2014/main" id="{CAE4FCE6-39E5-4EAA-8A67-5D68451141A2}"/>
              </a:ext>
            </a:extLst>
          </p:cNvPr>
          <p:cNvSpPr>
            <a:spLocks noGrp="1"/>
          </p:cNvSpPr>
          <p:nvPr>
            <p:ph idx="1"/>
          </p:nvPr>
        </p:nvSpPr>
        <p:spPr/>
        <p:txBody>
          <a:bodyPr>
            <a:normAutofit/>
          </a:bodyPr>
          <a:lstStyle/>
          <a:p>
            <a:r>
              <a:rPr lang="en-US" dirty="0"/>
              <a:t>Calculate a benefit estimate in Member Access.</a:t>
            </a:r>
            <a:r>
              <a:rPr lang="en-US" baseline="30000" dirty="0"/>
              <a:t>1</a:t>
            </a:r>
            <a:endParaRPr lang="en-US" dirty="0"/>
          </a:p>
          <a:p>
            <a:r>
              <a:rPr lang="en-US" dirty="0"/>
              <a:t>Service credit may not be audited and does not guarantee retirement eligibility. Do not leave employment until PEBA notifies you of your retirement eligibility.</a:t>
            </a:r>
          </a:p>
          <a:p>
            <a:r>
              <a:rPr lang="en-US" dirty="0"/>
              <a:t>Eligibility for retiree insurance is different than eligibility for a retirement benefit. Must meet certain eligibility requirements to continue insurance coverage in retirement. Refer to the </a:t>
            </a:r>
            <a:r>
              <a:rPr lang="en-US" i="1" dirty="0">
                <a:solidFill>
                  <a:schemeClr val="accent1"/>
                </a:solidFill>
                <a:hlinkClick r:id="rId4">
                  <a:extLst>
                    <a:ext uri="{A12FA001-AC4F-418D-AE19-62706E023703}">
                      <ahyp:hlinkClr xmlns:ahyp="http://schemas.microsoft.com/office/drawing/2018/hyperlinkcolor" val="tx"/>
                    </a:ext>
                  </a:extLst>
                </a:hlinkClick>
              </a:rPr>
              <a:t>Insurance Benefits Guide</a:t>
            </a:r>
            <a:r>
              <a:rPr lang="en-US" i="1" dirty="0">
                <a:solidFill>
                  <a:schemeClr val="accent1"/>
                </a:solidFill>
              </a:rPr>
              <a:t> </a:t>
            </a:r>
            <a:r>
              <a:rPr lang="en-US" dirty="0"/>
              <a:t>for more information.</a:t>
            </a:r>
          </a:p>
          <a:p>
            <a:r>
              <a:rPr lang="en-US" dirty="0"/>
              <a:t>If retired for more than 30 consecutive days, you may be hired by a participating employer and return to covered employment.</a:t>
            </a:r>
          </a:p>
          <a:p>
            <a:pPr lvl="1"/>
            <a:r>
              <a:rPr lang="en-US" dirty="0"/>
              <a:t>You may be subject to an earnings limitation.</a:t>
            </a:r>
          </a:p>
          <a:p>
            <a:endParaRPr lang="en-US" dirty="0"/>
          </a:p>
        </p:txBody>
      </p:sp>
      <p:sp>
        <p:nvSpPr>
          <p:cNvPr id="4" name="Slide Number Placeholder 3">
            <a:extLst>
              <a:ext uri="{FF2B5EF4-FFF2-40B4-BE49-F238E27FC236}">
                <a16:creationId xmlns:a16="http://schemas.microsoft.com/office/drawing/2014/main" id="{D7D58915-C3E7-461A-9CCF-900E0C60D9AD}"/>
              </a:ext>
            </a:extLst>
          </p:cNvPr>
          <p:cNvSpPr>
            <a:spLocks noGrp="1"/>
          </p:cNvSpPr>
          <p:nvPr>
            <p:ph type="sldNum" sz="quarter" idx="12"/>
          </p:nvPr>
        </p:nvSpPr>
        <p:spPr/>
        <p:txBody>
          <a:bodyPr/>
          <a:lstStyle/>
          <a:p>
            <a:fld id="{28024367-D536-4F59-B2ED-0E7825EDA9AF}" type="slidenum">
              <a:rPr lang="en-US" smtClean="0"/>
              <a:pPr/>
              <a:t>6</a:t>
            </a:fld>
            <a:endParaRPr lang="en-US" dirty="0"/>
          </a:p>
        </p:txBody>
      </p:sp>
      <p:sp>
        <p:nvSpPr>
          <p:cNvPr id="7" name="TextBox 6">
            <a:extLst>
              <a:ext uri="{FF2B5EF4-FFF2-40B4-BE49-F238E27FC236}">
                <a16:creationId xmlns:a16="http://schemas.microsoft.com/office/drawing/2014/main" id="{5E294CF9-DB04-14AF-5E24-74C6CAB37C70}"/>
              </a:ext>
            </a:extLst>
          </p:cNvPr>
          <p:cNvSpPr txBox="1"/>
          <p:nvPr/>
        </p:nvSpPr>
        <p:spPr>
          <a:xfrm>
            <a:off x="457198" y="5972017"/>
            <a:ext cx="8229599" cy="246221"/>
          </a:xfrm>
          <a:prstGeom prst="rect">
            <a:avLst/>
          </a:prstGeom>
          <a:noFill/>
        </p:spPr>
        <p:txBody>
          <a:bodyPr wrap="square">
            <a:spAutoFit/>
          </a:bodyPr>
          <a:lstStyle/>
          <a:p>
            <a:r>
              <a:rPr lang="en-US" sz="1000" baseline="30000" dirty="0">
                <a:solidFill>
                  <a:schemeClr val="tx2"/>
                </a:solidFill>
              </a:rPr>
              <a:t>1</a:t>
            </a:r>
            <a:r>
              <a:rPr lang="en-US" sz="1000" dirty="0">
                <a:solidFill>
                  <a:schemeClr val="tx2"/>
                </a:solidFill>
              </a:rPr>
              <a:t>Estimates are not a guarantee of monthly benefits.</a:t>
            </a:r>
          </a:p>
        </p:txBody>
      </p:sp>
      <p:pic>
        <p:nvPicPr>
          <p:cNvPr id="15" name="Audio 14">
            <a:hlinkClick r:id="" action="ppaction://media"/>
            <a:extLst>
              <a:ext uri="{FF2B5EF4-FFF2-40B4-BE49-F238E27FC236}">
                <a16:creationId xmlns:a16="http://schemas.microsoft.com/office/drawing/2014/main" id="{3B0FC8B9-F299-060C-5E13-44105F99D1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325850859"/>
      </p:ext>
    </p:extLst>
  </p:cSld>
  <p:clrMapOvr>
    <a:masterClrMapping/>
  </p:clrMapOvr>
  <mc:AlternateContent xmlns:mc="http://schemas.openxmlformats.org/markup-compatibility/2006">
    <mc:Choice xmlns:p14="http://schemas.microsoft.com/office/powerpoint/2010/main" Requires="p14">
      <p:transition spd="slow" p14:dur="2000" advTm="49052"/>
    </mc:Choice>
    <mc:Fallback>
      <p:transition spd="slow" advTm="490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8</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6683</TotalTime>
  <Words>350</Words>
  <Application>Microsoft Office PowerPoint</Application>
  <PresentationFormat>On-screen Show (4:3)</PresentationFormat>
  <Paragraphs>43</Paragraphs>
  <Slides>8</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 Condensed</vt:lpstr>
      <vt:lpstr>Office Theme</vt:lpstr>
      <vt:lpstr>Applying for service retirement</vt:lpstr>
      <vt:lpstr>When to apply</vt:lpstr>
      <vt:lpstr>How to apply</vt:lpstr>
      <vt:lpstr>Required information</vt:lpstr>
      <vt:lpstr>Required documentation</vt:lpstr>
      <vt:lpstr>Important things to consider</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Karen Rawl</cp:lastModifiedBy>
  <cp:revision>83</cp:revision>
  <cp:lastPrinted>2019-12-11T18:59:44Z</cp:lastPrinted>
  <dcterms:created xsi:type="dcterms:W3CDTF">2020-02-04T21:24:40Z</dcterms:created>
  <dcterms:modified xsi:type="dcterms:W3CDTF">2023-05-23T14:56:53Z</dcterms:modified>
</cp:coreProperties>
</file>