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273" r:id="rId3"/>
    <p:sldId id="275" r:id="rId4"/>
    <p:sldId id="277" r:id="rId5"/>
    <p:sldId id="278" r:id="rId6"/>
    <p:sldId id="263" r:id="rId7"/>
    <p:sldId id="268"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96122E-C0EC-34AB-9BC8-FB79A34CB29A}" name="Anna Godes" initials="AG" userId="S::rgodea@peba.sc.gov::2741df7d-3ae5-43cd-93ce-7f517d09c2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50528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423007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341370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5</a:t>
            </a:fld>
            <a:endParaRPr lang="en-US" dirty="0"/>
          </a:p>
        </p:txBody>
      </p:sp>
    </p:spTree>
    <p:extLst>
      <p:ext uri="{BB962C8B-B14F-4D97-AF65-F5344CB8AC3E}">
        <p14:creationId xmlns:p14="http://schemas.microsoft.com/office/powerpoint/2010/main" val="15689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In-service death benefits</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E81EACFC-D956-4788-9895-7D9697EB22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3437"/>
    </mc:Choice>
    <mc:Fallback xmlns="">
      <p:transition spd="slow" advTm="13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SCRS and PORS | Refund of contributions or monthly benefit</a:t>
            </a:r>
          </a:p>
        </p:txBody>
      </p:sp>
      <p:sp>
        <p:nvSpPr>
          <p:cNvPr id="3" name="Content Placeholder 2"/>
          <p:cNvSpPr>
            <a:spLocks noGrp="1"/>
          </p:cNvSpPr>
          <p:nvPr>
            <p:ph idx="1"/>
          </p:nvPr>
        </p:nvSpPr>
        <p:spPr/>
        <p:txBody>
          <a:bodyPr/>
          <a:lstStyle/>
          <a:p>
            <a:pPr lvl="0"/>
            <a:r>
              <a:rPr lang="en-US" dirty="0"/>
              <a:t>If you die while actively employed, your beneficiary may be entitled to receive:</a:t>
            </a:r>
          </a:p>
          <a:p>
            <a:pPr lvl="1"/>
            <a:r>
              <a:rPr lang="en-US" dirty="0"/>
              <a:t>A refund of your contributions plus the interest earned on your account; or</a:t>
            </a:r>
          </a:p>
          <a:p>
            <a:pPr lvl="1"/>
            <a:r>
              <a:rPr lang="en-US" dirty="0"/>
              <a:t>A monthly benefit if:</a:t>
            </a:r>
          </a:p>
          <a:p>
            <a:pPr lvl="2"/>
            <a:r>
              <a:rPr lang="en-US" dirty="0"/>
              <a:t>You are a Class Two member with at least five years of earned service credit or a Class Three member with at least eight years of earned service credit; and </a:t>
            </a:r>
          </a:p>
          <a:p>
            <a:pPr lvl="2"/>
            <a:r>
              <a:rPr lang="en-US" dirty="0"/>
              <a:t>You have 15 years of total service credit or are at least age 60 (SCRS) or age 55 (PORS) at time of death.</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7" name="Audio 6">
            <a:hlinkClick r:id="" action="ppaction://media"/>
            <a:extLst>
              <a:ext uri="{FF2B5EF4-FFF2-40B4-BE49-F238E27FC236}">
                <a16:creationId xmlns:a16="http://schemas.microsoft.com/office/drawing/2014/main" id="{C9AA2940-BCE4-7301-1BBF-DA461CC30D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981053681"/>
      </p:ext>
    </p:extLst>
  </p:cSld>
  <p:clrMapOvr>
    <a:masterClrMapping/>
  </p:clrMapOvr>
  <mc:AlternateContent xmlns:mc="http://schemas.openxmlformats.org/markup-compatibility/2006">
    <mc:Choice xmlns:p14="http://schemas.microsoft.com/office/powerpoint/2010/main" Requires="p14">
      <p:transition spd="slow" p14:dur="2000" advTm="38908"/>
    </mc:Choice>
    <mc:Fallback>
      <p:transition spd="slow" advTm="38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member incidental death benefit</a:t>
            </a:r>
            <a:endParaRPr lang="en-US" dirty="0"/>
          </a:p>
        </p:txBody>
      </p:sp>
      <p:sp>
        <p:nvSpPr>
          <p:cNvPr id="3" name="Content Placeholder 2"/>
          <p:cNvSpPr>
            <a:spLocks noGrp="1"/>
          </p:cNvSpPr>
          <p:nvPr>
            <p:ph idx="1"/>
          </p:nvPr>
        </p:nvSpPr>
        <p:spPr/>
        <p:txBody>
          <a:bodyPr/>
          <a:lstStyle/>
          <a:p>
            <a:pPr lvl="0"/>
            <a:r>
              <a:rPr lang="en-US" dirty="0"/>
              <a:t>For SCRS, PORS and State ORP:</a:t>
            </a:r>
          </a:p>
          <a:p>
            <a:pPr lvl="1"/>
            <a:r>
              <a:rPr lang="en-US" dirty="0"/>
              <a:t>Incidental death benefit coverage is not automatic for all participating employers.</a:t>
            </a:r>
          </a:p>
          <a:p>
            <a:pPr lvl="2"/>
            <a:r>
              <a:rPr lang="en-US" dirty="0"/>
              <a:t>Check with your employer to see if it offers this coverage.</a:t>
            </a:r>
          </a:p>
          <a:p>
            <a:pPr lvl="1"/>
            <a:r>
              <a:rPr lang="en-US" dirty="0"/>
              <a:t>A payment equal to your current annual earnable compensation will be paid to your beneficiary if you die in service.</a:t>
            </a:r>
          </a:p>
          <a:p>
            <a:pPr lvl="1"/>
            <a:r>
              <a:rPr lang="en-US" dirty="0"/>
              <a:t>Also applies to return-to-work retirees.</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FF393860-5D77-4C03-A1C2-A4AAC33412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673424933"/>
      </p:ext>
    </p:extLst>
  </p:cSld>
  <p:clrMapOvr>
    <a:masterClrMapping/>
  </p:clrMapOvr>
  <mc:AlternateContent xmlns:mc="http://schemas.openxmlformats.org/markup-compatibility/2006" xmlns:p14="http://schemas.microsoft.com/office/powerpoint/2010/main">
    <mc:Choice Requires="p14">
      <p:transition spd="slow" p14:dur="2000" advTm="27808"/>
    </mc:Choice>
    <mc:Fallback xmlns="">
      <p:transition spd="slow" advTm="27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PORS Accidental Death Program</a:t>
            </a:r>
            <a:endParaRPr lang="en-US" dirty="0"/>
          </a:p>
        </p:txBody>
      </p:sp>
      <p:sp>
        <p:nvSpPr>
          <p:cNvPr id="3" name="Content Placeholder 2"/>
          <p:cNvSpPr>
            <a:spLocks noGrp="1"/>
          </p:cNvSpPr>
          <p:nvPr>
            <p:ph idx="1"/>
          </p:nvPr>
        </p:nvSpPr>
        <p:spPr/>
        <p:txBody>
          <a:bodyPr/>
          <a:lstStyle/>
          <a:p>
            <a:r>
              <a:rPr lang="en-US" dirty="0"/>
              <a:t>Coverage is not automatic for all participating employers.</a:t>
            </a:r>
          </a:p>
          <a:p>
            <a:pPr lvl="1"/>
            <a:r>
              <a:rPr lang="en-US" dirty="0"/>
              <a:t>Check with your employer to see if it offers this coverage.</a:t>
            </a:r>
          </a:p>
          <a:p>
            <a:pPr lvl="0"/>
            <a:r>
              <a:rPr lang="en-US" dirty="0"/>
              <a:t>Provides a separate survivor benefit if you die in the line of duty.</a:t>
            </a:r>
          </a:p>
          <a:p>
            <a:pPr lvl="0"/>
            <a:r>
              <a:rPr lang="en-US" dirty="0"/>
              <a:t>Paid monthly to surviving spouse if you are married, or to children younger than age 18 if not married or to parents.</a:t>
            </a:r>
          </a:p>
          <a:p>
            <a:pPr lvl="0"/>
            <a:endParaRPr lang="en-US" dirty="0"/>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6" name="Audio 5">
            <a:hlinkClick r:id="" action="ppaction://media"/>
            <a:extLst>
              <a:ext uri="{FF2B5EF4-FFF2-40B4-BE49-F238E27FC236}">
                <a16:creationId xmlns:a16="http://schemas.microsoft.com/office/drawing/2014/main" id="{29E4F853-1C39-B11A-1D4F-9A85E15CAF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940565374"/>
      </p:ext>
    </p:extLst>
  </p:cSld>
  <p:clrMapOvr>
    <a:masterClrMapping/>
  </p:clrMapOvr>
  <mc:AlternateContent xmlns:mc="http://schemas.openxmlformats.org/markup-compatibility/2006">
    <mc:Choice xmlns:p14="http://schemas.microsoft.com/office/powerpoint/2010/main" Requires="p14">
      <p:transition spd="slow" p14:dur="2000" advTm="29948"/>
    </mc:Choice>
    <mc:Fallback>
      <p:transition spd="slow" advTm="29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ORP death benefit</a:t>
            </a:r>
          </a:p>
        </p:txBody>
      </p:sp>
      <p:sp>
        <p:nvSpPr>
          <p:cNvPr id="3" name="Content Placeholder 2"/>
          <p:cNvSpPr>
            <a:spLocks noGrp="1"/>
          </p:cNvSpPr>
          <p:nvPr>
            <p:ph idx="1"/>
          </p:nvPr>
        </p:nvSpPr>
        <p:spPr/>
        <p:txBody>
          <a:bodyPr/>
          <a:lstStyle/>
          <a:p>
            <a:r>
              <a:rPr lang="en-US" dirty="0"/>
              <a:t>As a State ORP participant, if you die, the beneficiary you designated with your selected service provider may be entitled to receive the cash value of your account from your service provider through:</a:t>
            </a:r>
          </a:p>
          <a:p>
            <a:pPr lvl="1"/>
            <a:r>
              <a:rPr lang="en-US" dirty="0"/>
              <a:t>Periodic withdrawals;</a:t>
            </a:r>
          </a:p>
          <a:p>
            <a:pPr lvl="1"/>
            <a:r>
              <a:rPr lang="en-US" dirty="0"/>
              <a:t>Lump-sum distributions; or </a:t>
            </a:r>
          </a:p>
          <a:p>
            <a:pPr lvl="1"/>
            <a:r>
              <a:rPr lang="en-US" dirty="0"/>
              <a:t>Purchase of an annuity with the account balance.</a:t>
            </a:r>
          </a:p>
          <a:p>
            <a:r>
              <a:rPr lang="en-US" dirty="0"/>
              <a:t>Your beneficiary must file a claim with your service provider.</a:t>
            </a:r>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03598149-2725-4170-95AF-DA09D985CC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37734183"/>
      </p:ext>
    </p:extLst>
  </p:cSld>
  <p:clrMapOvr>
    <a:masterClrMapping/>
  </p:clrMapOvr>
  <mc:AlternateContent xmlns:mc="http://schemas.openxmlformats.org/markup-compatibility/2006" xmlns:p14="http://schemas.microsoft.com/office/powerpoint/2010/main">
    <mc:Choice Requires="p14">
      <p:transition spd="slow" p14:dur="2000" advTm="27675"/>
    </mc:Choice>
    <mc:Fallback xmlns="">
      <p:transition spd="slow" advTm="27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6164</TotalTime>
  <Words>319</Words>
  <Application>Microsoft Office PowerPoint</Application>
  <PresentationFormat>On-screen Show (4:3)</PresentationFormat>
  <Paragraphs>36</Paragraphs>
  <Slides>7</Slides>
  <Notes>4</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In-service death benefits</vt:lpstr>
      <vt:lpstr>SCRS and PORS | Refund of contributions or monthly benefit</vt:lpstr>
      <vt:lpstr>Active member incidental death benefit</vt:lpstr>
      <vt:lpstr>PORS Accidental Death Program</vt:lpstr>
      <vt:lpstr>State ORP death benefit</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Karen Rawl</cp:lastModifiedBy>
  <cp:revision>81</cp:revision>
  <cp:lastPrinted>2021-04-21T12:53:54Z</cp:lastPrinted>
  <dcterms:created xsi:type="dcterms:W3CDTF">2020-02-04T21:24:40Z</dcterms:created>
  <dcterms:modified xsi:type="dcterms:W3CDTF">2023-05-24T12:31:23Z</dcterms:modified>
</cp:coreProperties>
</file>