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9" r:id="rId2"/>
    <p:sldId id="307" r:id="rId3"/>
    <p:sldId id="308" r:id="rId4"/>
    <p:sldId id="263" r:id="rId5"/>
    <p:sldId id="268" r:id="rId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114" d="100"/>
          <a:sy n="114" d="100"/>
        </p:scale>
        <p:origin x="150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5/18/2023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220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82957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online.retirement.sc.gov/MemberAccess/welcome"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Purchasing service</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43E2F2CF-0C95-4D75-A0B7-0DB8A4FD9E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2108"/>
    </mc:Choice>
    <mc:Fallback xmlns="">
      <p:transition spd="slow" advTm="12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Purchasing service credit</a:t>
            </a:r>
            <a:endParaRPr lang="en-US" dirty="0"/>
          </a:p>
        </p:txBody>
      </p:sp>
      <p:sp>
        <p:nvSpPr>
          <p:cNvPr id="3" name="Content Placeholder 2"/>
          <p:cNvSpPr>
            <a:spLocks noGrp="1"/>
          </p:cNvSpPr>
          <p:nvPr>
            <p:ph idx="1"/>
          </p:nvPr>
        </p:nvSpPr>
        <p:spPr/>
        <p:txBody>
          <a:bodyPr>
            <a:normAutofit fontScale="92500"/>
          </a:bodyPr>
          <a:lstStyle/>
          <a:p>
            <a:pPr lvl="0"/>
            <a:r>
              <a:rPr lang="en-US" dirty="0"/>
              <a:t>Active members may establish additional service credit by:</a:t>
            </a:r>
          </a:p>
          <a:p>
            <a:pPr lvl="1"/>
            <a:r>
              <a:rPr lang="en-US" dirty="0"/>
              <a:t>Purchasing qualified service; </a:t>
            </a:r>
          </a:p>
          <a:p>
            <a:pPr lvl="1"/>
            <a:r>
              <a:rPr lang="en-US" dirty="0"/>
              <a:t>Restoring previously withdrawn service or transferring eligible SCRS service to PORS service; and</a:t>
            </a:r>
          </a:p>
          <a:p>
            <a:pPr lvl="1"/>
            <a:r>
              <a:rPr lang="en-US" dirty="0"/>
              <a:t>Buying up to five years of non-qualified service. </a:t>
            </a:r>
          </a:p>
          <a:p>
            <a:pPr lvl="0"/>
            <a:r>
              <a:rPr lang="en-US" dirty="0"/>
              <a:t>May establish each type of service credit once within a fiscal year.</a:t>
            </a:r>
          </a:p>
          <a:p>
            <a:pPr lvl="0"/>
            <a:r>
              <a:rPr lang="en-US" dirty="0"/>
              <a:t>Must meet eligibility requirements for each type.</a:t>
            </a:r>
          </a:p>
          <a:p>
            <a:pPr lvl="0"/>
            <a:r>
              <a:rPr lang="en-US" dirty="0"/>
              <a:t>Cost is actuarially neutral, based on your age, service credit, and current or career highest fiscal year salary.</a:t>
            </a:r>
          </a:p>
          <a:p>
            <a:pPr lvl="1"/>
            <a:r>
              <a:rPr lang="en-US" dirty="0"/>
              <a:t>Three payment options available.</a:t>
            </a:r>
          </a:p>
          <a:p>
            <a:pPr lvl="1"/>
            <a:r>
              <a:rPr lang="en-US" dirty="0"/>
              <a:t>Cost is different for withdrawn service and transfers.</a:t>
            </a:r>
          </a:p>
          <a:p>
            <a:r>
              <a:rPr lang="en-US" dirty="0"/>
              <a:t>All service purchases must be completed before leaving employment.</a:t>
            </a:r>
          </a:p>
          <a:p>
            <a:r>
              <a:rPr lang="en-US" dirty="0"/>
              <a:t>Apply for and manage service credit purchases in </a:t>
            </a:r>
            <a:r>
              <a:rPr lang="en-US" dirty="0">
                <a:hlinkClick r:id="rId5"/>
              </a:rPr>
              <a:t>Member Access</a:t>
            </a:r>
            <a:r>
              <a:rPr lang="en-US" dirty="0"/>
              <a:t>.</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6" name="Audio 5">
            <a:hlinkClick r:id="" action="ppaction://media"/>
            <a:extLst>
              <a:ext uri="{FF2B5EF4-FFF2-40B4-BE49-F238E27FC236}">
                <a16:creationId xmlns:a16="http://schemas.microsoft.com/office/drawing/2014/main" id="{C8966C9D-2B32-4C6A-8CCE-04506BEA08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696403898"/>
      </p:ext>
    </p:extLst>
  </p:cSld>
  <p:clrMapOvr>
    <a:masterClrMapping/>
  </p:clrMapOvr>
  <mc:AlternateContent xmlns:mc="http://schemas.openxmlformats.org/markup-compatibility/2006" xmlns:p14="http://schemas.microsoft.com/office/powerpoint/2010/main">
    <mc:Choice Requires="p14">
      <p:transition spd="slow" p14:dur="2000" advTm="52036"/>
    </mc:Choice>
    <mc:Fallback xmlns="">
      <p:transition spd="slow" advTm="52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Service types</a:t>
            </a:r>
            <a:endParaRPr lang="en-US" dirty="0"/>
          </a:p>
        </p:txBody>
      </p:sp>
      <p:sp>
        <p:nvSpPr>
          <p:cNvPr id="3" name="Content Placeholder 2"/>
          <p:cNvSpPr>
            <a:spLocks noGrp="1"/>
          </p:cNvSpPr>
          <p:nvPr>
            <p:ph idx="1"/>
          </p:nvPr>
        </p:nvSpPr>
        <p:spPr/>
        <p:txBody>
          <a:bodyPr/>
          <a:lstStyle/>
          <a:p>
            <a:pPr lvl="0"/>
            <a:r>
              <a:rPr lang="en-US" dirty="0"/>
              <a:t>Public service.</a:t>
            </a:r>
          </a:p>
          <a:p>
            <a:pPr lvl="0"/>
            <a:r>
              <a:rPr lang="en-US" dirty="0"/>
              <a:t>Educational service (K-12).</a:t>
            </a:r>
          </a:p>
          <a:p>
            <a:pPr lvl="0"/>
            <a:r>
              <a:rPr lang="en-US" dirty="0"/>
              <a:t>Military service.</a:t>
            </a:r>
          </a:p>
          <a:p>
            <a:pPr lvl="0"/>
            <a:r>
              <a:rPr lang="en-US" dirty="0"/>
              <a:t>Employer-approved leave of absence.</a:t>
            </a:r>
          </a:p>
          <a:p>
            <a:pPr lvl="0"/>
            <a:r>
              <a:rPr lang="en-US" dirty="0"/>
              <a:t>State ORP service.</a:t>
            </a:r>
          </a:p>
          <a:p>
            <a:pPr lvl="0"/>
            <a:r>
              <a:rPr lang="en-US" dirty="0"/>
              <a:t>Previously withdrawn service.</a:t>
            </a:r>
          </a:p>
          <a:p>
            <a:pPr lvl="0"/>
            <a:r>
              <a:rPr lang="en-US" dirty="0"/>
              <a:t>Transfer from SCRS to PORS.</a:t>
            </a:r>
          </a:p>
          <a:p>
            <a:pPr lvl="0"/>
            <a:r>
              <a:rPr lang="en-US" dirty="0"/>
              <a:t>Workers’ compensation.</a:t>
            </a:r>
          </a:p>
          <a:p>
            <a:pPr lvl="0"/>
            <a:r>
              <a:rPr lang="en-US" dirty="0"/>
              <a:t>Non-qualified service (up to five years).</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6" name="Audio 5">
            <a:hlinkClick r:id="" action="ppaction://media"/>
            <a:extLst>
              <a:ext uri="{FF2B5EF4-FFF2-40B4-BE49-F238E27FC236}">
                <a16:creationId xmlns:a16="http://schemas.microsoft.com/office/drawing/2014/main" id="{2F54B611-8D7A-4861-ADEC-0B20CD4122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07239494"/>
      </p:ext>
    </p:extLst>
  </p:cSld>
  <p:clrMapOvr>
    <a:masterClrMapping/>
  </p:clrMapOvr>
  <mc:AlternateContent xmlns:mc="http://schemas.openxmlformats.org/markup-compatibility/2006" xmlns:p14="http://schemas.microsoft.com/office/powerpoint/2010/main">
    <mc:Choice Requires="p14">
      <p:transition spd="slow" p14:dur="2000" advTm="26382"/>
    </mc:Choice>
    <mc:Fallback xmlns="">
      <p:transition spd="slow" advTm="263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4</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6303</TotalTime>
  <Words>178</Words>
  <Application>Microsoft Office PowerPoint</Application>
  <PresentationFormat>On-screen Show (4:3)</PresentationFormat>
  <Paragraphs>31</Paragraphs>
  <Slides>5</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Purchasing service</vt:lpstr>
      <vt:lpstr>Purchasing service credit</vt:lpstr>
      <vt:lpstr>Service types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76</cp:revision>
  <cp:lastPrinted>2019-12-11T18:59:44Z</cp:lastPrinted>
  <dcterms:created xsi:type="dcterms:W3CDTF">2020-02-04T21:24:40Z</dcterms:created>
  <dcterms:modified xsi:type="dcterms:W3CDTF">2023-05-18T17:43:38Z</dcterms:modified>
</cp:coreProperties>
</file>