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69" r:id="rId2"/>
    <p:sldId id="326" r:id="rId3"/>
    <p:sldId id="327" r:id="rId4"/>
    <p:sldId id="328" r:id="rId5"/>
    <p:sldId id="329" r:id="rId6"/>
    <p:sldId id="330" r:id="rId7"/>
    <p:sldId id="263" r:id="rId8"/>
    <p:sldId id="268" r:id="rId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96122E-C0EC-34AB-9BC8-FB79A34CB29A}" name="Anna Godes" initials="AG" userId="S::rgodea@peba.sc.gov::2741df7d-3ae5-43cd-93ce-7f517d09c26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1" clrIdx="0">
    <p:extLst>
      <p:ext uri="{19B8F6BF-5375-455C-9EA6-DF929625EA0E}">
        <p15:presenceInfo xmlns:p15="http://schemas.microsoft.com/office/powerpoint/2012/main" userId="S::ryounh@peba.sc.gov::9a85b619-8fd1-4dec-b439-2514df7fe89a" providerId="AD"/>
      </p:ext>
    </p:extLst>
  </p:cmAuthor>
  <p:cmAuthor id="2" name="Jennifer S. Dolder" initials="JSD" lastIdx="3" clrIdx="1">
    <p:extLst>
      <p:ext uri="{19B8F6BF-5375-455C-9EA6-DF929625EA0E}">
        <p15:presenceInfo xmlns:p15="http://schemas.microsoft.com/office/powerpoint/2012/main" userId="S::rdoldj@peba.sc.gov::adc8f237-6518-4fda-a594-f6aaccffabfd" providerId="AD"/>
      </p:ext>
    </p:extLst>
  </p:cmAuthor>
  <p:cmAuthor id="3" name="Jessica Moak" initials="JM" lastIdx="2" clrIdx="2">
    <p:extLst>
      <p:ext uri="{19B8F6BF-5375-455C-9EA6-DF929625EA0E}">
        <p15:presenceInfo xmlns:p15="http://schemas.microsoft.com/office/powerpoint/2012/main" userId="S::rmoakj@peba.sc.gov::aefcb452-2607-4fbc-8c60-dfa075c160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FCCCF"/>
    <a:srgbClr val="D6B579"/>
    <a:srgbClr val="CBD9E4"/>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652" autoAdjust="0"/>
  </p:normalViewPr>
  <p:slideViewPr>
    <p:cSldViewPr snapToGrid="0">
      <p:cViewPr varScale="1">
        <p:scale>
          <a:sx n="86" d="100"/>
          <a:sy n="86" d="100"/>
        </p:scale>
        <p:origin x="1339" y="5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193DC886-A8FF-4ABE-9C42-E1F14DBEB2B0}" type="slidenum">
              <a:rPr lang="en-US" sz="1100" smtClean="0">
                <a:solidFill>
                  <a:schemeClr val="accent2"/>
                </a:solidFill>
              </a:rPr>
              <a:t>‹#›</a:t>
            </a:fld>
            <a:endParaRPr lang="en-US" sz="1100" dirty="0">
              <a:solidFill>
                <a:schemeClr val="accent2"/>
              </a:solidFill>
            </a:endParaRPr>
          </a:p>
        </p:txBody>
      </p:sp>
    </p:spTree>
    <p:extLst>
      <p:ext uri="{BB962C8B-B14F-4D97-AF65-F5344CB8AC3E}">
        <p14:creationId xmlns:p14="http://schemas.microsoft.com/office/powerpoint/2010/main" val="3603837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B005CDC-F66A-4EA3-93A4-41602AB21081}" type="datetimeFigureOut">
              <a:rPr lang="en-US" smtClean="0"/>
              <a:t>5/25/2023</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36C5A97-FE1B-4EFC-9C73-B1258035E011}" type="slidenum">
              <a:rPr lang="en-US" smtClean="0"/>
              <a:t>‹#›</a:t>
            </a:fld>
            <a:endParaRPr lang="en-US"/>
          </a:p>
        </p:txBody>
      </p:sp>
    </p:spTree>
    <p:extLst>
      <p:ext uri="{BB962C8B-B14F-4D97-AF65-F5344CB8AC3E}">
        <p14:creationId xmlns:p14="http://schemas.microsoft.com/office/powerpoint/2010/main" val="3717717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t>2</a:t>
            </a:fld>
            <a:endParaRPr lang="en-US" dirty="0"/>
          </a:p>
        </p:txBody>
      </p:sp>
    </p:spTree>
    <p:extLst>
      <p:ext uri="{BB962C8B-B14F-4D97-AF65-F5344CB8AC3E}">
        <p14:creationId xmlns:p14="http://schemas.microsoft.com/office/powerpoint/2010/main" val="3225584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t>3</a:t>
            </a:fld>
            <a:endParaRPr lang="en-US" dirty="0"/>
          </a:p>
        </p:txBody>
      </p:sp>
    </p:spTree>
    <p:extLst>
      <p:ext uri="{BB962C8B-B14F-4D97-AF65-F5344CB8AC3E}">
        <p14:creationId xmlns:p14="http://schemas.microsoft.com/office/powerpoint/2010/main" val="13712408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053CD0-4157-422F-B7CE-6EF7B499C1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7" cy="6857998"/>
          </a:xfrm>
          <a:prstGeom prst="rect">
            <a:avLst/>
          </a:prstGeom>
        </p:spPr>
      </p:pic>
      <p:sp>
        <p:nvSpPr>
          <p:cNvPr id="2" name="Title 1"/>
          <p:cNvSpPr>
            <a:spLocks noGrp="1"/>
          </p:cNvSpPr>
          <p:nvPr>
            <p:ph type="ctrTitle" hasCustomPrompt="1"/>
          </p:nvPr>
        </p:nvSpPr>
        <p:spPr>
          <a:xfrm>
            <a:off x="1645920" y="2286000"/>
            <a:ext cx="6641869" cy="2286000"/>
          </a:xfrm>
        </p:spPr>
        <p:txBody>
          <a:bodyPr anchor="ctr" anchorCtr="0">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dirty="0"/>
              <a:t>Click to edit title</a:t>
            </a:r>
          </a:p>
        </p:txBody>
      </p:sp>
      <p:sp>
        <p:nvSpPr>
          <p:cNvPr id="3" name="Subtitle 2"/>
          <p:cNvSpPr>
            <a:spLocks noGrp="1"/>
          </p:cNvSpPr>
          <p:nvPr>
            <p:ph type="subTitle" idx="1" hasCustomPrompt="1"/>
          </p:nvPr>
        </p:nvSpPr>
        <p:spPr>
          <a:xfrm>
            <a:off x="1645920" y="4754880"/>
            <a:ext cx="6641869" cy="1463040"/>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1215254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5029200"/>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317947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E83DF9-E00E-4BB3-A617-E96FA563FA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1645920" y="1828800"/>
            <a:ext cx="6693408" cy="2286000"/>
          </a:xfrm>
        </p:spPr>
        <p:txBody>
          <a:bodyPr anchor="ct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dirty="0"/>
              <a:t>Click to section title</a:t>
            </a:r>
          </a:p>
        </p:txBody>
      </p:sp>
      <p:sp>
        <p:nvSpPr>
          <p:cNvPr id="10" name="Slide Number Placeholder 5"/>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Subtitle 2"/>
          <p:cNvSpPr>
            <a:spLocks noGrp="1"/>
          </p:cNvSpPr>
          <p:nvPr>
            <p:ph type="subTitle" idx="13" hasCustomPrompt="1"/>
          </p:nvPr>
        </p:nvSpPr>
        <p:spPr>
          <a:xfrm>
            <a:off x="1645920" y="4297680"/>
            <a:ext cx="6693408" cy="1368398"/>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Tree>
    <p:extLst>
      <p:ext uri="{BB962C8B-B14F-4D97-AF65-F5344CB8AC3E}">
        <p14:creationId xmlns:p14="http://schemas.microsoft.com/office/powerpoint/2010/main" val="8953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5D3039-9B0D-4456-A1DB-A81F3165A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
        <p:nvSpPr>
          <p:cNvPr id="3" name="Content Placeholder 2"/>
          <p:cNvSpPr>
            <a:spLocks noGrp="1"/>
          </p:cNvSpPr>
          <p:nvPr>
            <p:ph idx="1" hasCustomPrompt="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681053-E020-4BA7-96D6-1E07BEE664E2}"/>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38819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440424-D210-4D0E-B3A0-673BF781CD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3" name="Content Placeholder 2"/>
          <p:cNvSpPr>
            <a:spLocks noGrp="1"/>
          </p:cNvSpPr>
          <p:nvPr>
            <p:ph sz="half" idx="1" hasCustomPrompt="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40A2396F-3FAF-4628-96FD-7ED599577BCD}"/>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Title 1">
            <a:extLst>
              <a:ext uri="{FF2B5EF4-FFF2-40B4-BE49-F238E27FC236}">
                <a16:creationId xmlns:a16="http://schemas.microsoft.com/office/drawing/2014/main" id="{5BDE5EEF-D87C-4062-B64E-D346A0C26839}"/>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85541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5D8F1E-466F-49AA-81A5-A2C1CA2EA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5" name="Slide Number Placeholder 5">
            <a:extLst>
              <a:ext uri="{FF2B5EF4-FFF2-40B4-BE49-F238E27FC236}">
                <a16:creationId xmlns:a16="http://schemas.microsoft.com/office/drawing/2014/main" id="{960478C3-43ED-4BF0-AFF0-4AB2FD7EA703}"/>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6" name="Title 1">
            <a:extLst>
              <a:ext uri="{FF2B5EF4-FFF2-40B4-BE49-F238E27FC236}">
                <a16:creationId xmlns:a16="http://schemas.microsoft.com/office/drawing/2014/main" id="{D708F6D9-0E1E-4E48-8553-B6D1AE6B5DC4}"/>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79290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F8A359-9373-4FC2-92EF-41E6DE378A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4" name="Slide Number Placeholder 5">
            <a:extLst>
              <a:ext uri="{FF2B5EF4-FFF2-40B4-BE49-F238E27FC236}">
                <a16:creationId xmlns:a16="http://schemas.microsoft.com/office/drawing/2014/main" id="{24A80341-3CF6-4ECA-8F57-62F112F7AB8F}"/>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81115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72C92-C186-4D7A-9A08-38B1239B37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7" name="TextBox 6"/>
          <p:cNvSpPr txBox="1"/>
          <p:nvPr userDrawn="1"/>
        </p:nvSpPr>
        <p:spPr>
          <a:xfrm>
            <a:off x="457198" y="1261872"/>
            <a:ext cx="8229600" cy="226882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Contact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hlinkClick r:id="rId3"/>
              </a:rPr>
              <a:t>peba.sc.gov/contact</a:t>
            </a:r>
            <a:r>
              <a:rPr kumimoji="0" lang="en-US" sz="2000" b="0" i="0" u="none" strike="noStrike" kern="1200" cap="none" spc="0" normalizeH="0" baseline="0" noProof="0" dirty="0">
                <a:ln>
                  <a:noFill/>
                </a:ln>
                <a:solidFill>
                  <a:schemeClr val="tx2"/>
                </a:solidFill>
                <a:effectLst/>
                <a:uLnTx/>
                <a:uFillTx/>
                <a:latin typeface="+mn-lt"/>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803.737.6800 or 888.260.9430.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Visit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202 Arbor Lake Drive</a:t>
            </a:r>
            <a:br>
              <a:rPr kumimoji="0" lang="en-US" sz="2000" b="0" i="0" u="none" strike="noStrike" kern="1200" cap="none" spc="0" normalizeH="0" baseline="0" noProof="0" dirty="0">
                <a:ln>
                  <a:noFill/>
                </a:ln>
                <a:solidFill>
                  <a:schemeClr val="tx2"/>
                </a:solidFill>
                <a:effectLst/>
                <a:uLnTx/>
                <a:uFillTx/>
                <a:latin typeface="+mn-lt"/>
                <a:ea typeface="+mn-ea"/>
                <a:cs typeface="+mn-cs"/>
              </a:rPr>
            </a:br>
            <a:r>
              <a:rPr kumimoji="0" lang="en-US" sz="2000" b="0" i="0" u="none" strike="noStrike" kern="1200" cap="none" spc="0" normalizeH="0" baseline="0" noProof="0" dirty="0">
                <a:ln>
                  <a:noFill/>
                </a:ln>
                <a:solidFill>
                  <a:schemeClr val="tx2"/>
                </a:solidFill>
                <a:effectLst/>
                <a:uLnTx/>
                <a:uFillTx/>
                <a:latin typeface="+mn-lt"/>
                <a:ea typeface="+mn-ea"/>
                <a:cs typeface="+mn-cs"/>
              </a:rPr>
              <a:t>Columbia, SC 29223</a:t>
            </a:r>
          </a:p>
        </p:txBody>
      </p:sp>
      <p:sp>
        <p:nvSpPr>
          <p:cNvPr id="6" name="TextBox 5">
            <a:extLst>
              <a:ext uri="{FF2B5EF4-FFF2-40B4-BE49-F238E27FC236}">
                <a16:creationId xmlns:a16="http://schemas.microsoft.com/office/drawing/2014/main" id="{D47F7788-45C2-4D4E-A228-2E4396CB023D}"/>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in touch with PEBA</a:t>
            </a:r>
          </a:p>
        </p:txBody>
      </p:sp>
      <p:sp>
        <p:nvSpPr>
          <p:cNvPr id="10" name="Slide Number Placeholder 5">
            <a:extLst>
              <a:ext uri="{FF2B5EF4-FFF2-40B4-BE49-F238E27FC236}">
                <a16:creationId xmlns:a16="http://schemas.microsoft.com/office/drawing/2014/main" id="{AE028D9D-C7FB-4D10-A446-0FF2D89D867E}"/>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151316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E64BB3D-0633-454E-AE94-E7592A06CC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7172" y="1261870"/>
            <a:ext cx="548640" cy="548640"/>
          </a:xfrm>
          <a:prstGeom prst="rect">
            <a:avLst/>
          </a:prstGeom>
        </p:spPr>
      </p:pic>
      <p:pic>
        <p:nvPicPr>
          <p:cNvPr id="23" name="Picture 22">
            <a:extLst>
              <a:ext uri="{FF2B5EF4-FFF2-40B4-BE49-F238E27FC236}">
                <a16:creationId xmlns:a16="http://schemas.microsoft.com/office/drawing/2014/main" id="{79B78537-09EC-4D54-939C-22B9CE8CF1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7796" y="2179838"/>
            <a:ext cx="548640" cy="548640"/>
          </a:xfrm>
          <a:prstGeom prst="rect">
            <a:avLst/>
          </a:prstGeom>
        </p:spPr>
      </p:pic>
      <p:pic>
        <p:nvPicPr>
          <p:cNvPr id="21" name="Picture 20">
            <a:extLst>
              <a:ext uri="{FF2B5EF4-FFF2-40B4-BE49-F238E27FC236}">
                <a16:creationId xmlns:a16="http://schemas.microsoft.com/office/drawing/2014/main" id="{A56D338D-10BB-47FE-BB41-B27D672C19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199" y="2187441"/>
            <a:ext cx="548640" cy="548640"/>
          </a:xfrm>
          <a:prstGeom prst="rect">
            <a:avLst/>
          </a:prstGeom>
        </p:spPr>
      </p:pic>
      <p:pic>
        <p:nvPicPr>
          <p:cNvPr id="13" name="Picture 12">
            <a:extLst>
              <a:ext uri="{FF2B5EF4-FFF2-40B4-BE49-F238E27FC236}">
                <a16:creationId xmlns:a16="http://schemas.microsoft.com/office/drawing/2014/main" id="{B9216F0E-1C07-4004-BB8F-759178270C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199" y="1261870"/>
            <a:ext cx="548640" cy="548640"/>
          </a:xfrm>
          <a:prstGeom prst="rect">
            <a:avLst/>
          </a:prstGeom>
        </p:spPr>
      </p:pic>
      <p:pic>
        <p:nvPicPr>
          <p:cNvPr id="18" name="Picture 17">
            <a:extLst>
              <a:ext uri="{FF2B5EF4-FFF2-40B4-BE49-F238E27FC236}">
                <a16:creationId xmlns:a16="http://schemas.microsoft.com/office/drawing/2014/main" id="{D692D7C3-28D1-4C6E-830C-427DE7E2935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199" y="3113015"/>
            <a:ext cx="548640" cy="548640"/>
          </a:xfrm>
          <a:prstGeom prst="rect">
            <a:avLst/>
          </a:prstGeom>
        </p:spPr>
      </p:pic>
      <p:pic>
        <p:nvPicPr>
          <p:cNvPr id="6" name="Picture 5">
            <a:extLst>
              <a:ext uri="{FF2B5EF4-FFF2-40B4-BE49-F238E27FC236}">
                <a16:creationId xmlns:a16="http://schemas.microsoft.com/office/drawing/2014/main" id="{7C381571-1525-4007-B97A-5E39E293ED4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grpSp>
        <p:nvGrpSpPr>
          <p:cNvPr id="12" name="Group 11">
            <a:extLst>
              <a:ext uri="{FF2B5EF4-FFF2-40B4-BE49-F238E27FC236}">
                <a16:creationId xmlns:a16="http://schemas.microsoft.com/office/drawing/2014/main" id="{49E69B81-F380-4DCC-A842-84DC1C0AD457}"/>
              </a:ext>
            </a:extLst>
          </p:cNvPr>
          <p:cNvGrpSpPr/>
          <p:nvPr userDrawn="1"/>
        </p:nvGrpSpPr>
        <p:grpSpPr>
          <a:xfrm>
            <a:off x="1085421" y="1305360"/>
            <a:ext cx="7253907" cy="2312807"/>
            <a:chOff x="1085421" y="957888"/>
            <a:chExt cx="7253907" cy="2312807"/>
          </a:xfrm>
        </p:grpSpPr>
        <p:sp>
          <p:nvSpPr>
            <p:cNvPr id="55" name="TextBox 54"/>
            <p:cNvSpPr txBox="1"/>
            <p:nvPr userDrawn="1"/>
          </p:nvSpPr>
          <p:spPr>
            <a:xfrm>
              <a:off x="1085421" y="1883460"/>
              <a:ext cx="1354661" cy="461665"/>
            </a:xfrm>
            <a:prstGeom prst="rect">
              <a:avLst/>
            </a:prstGeom>
            <a:noFill/>
          </p:spPr>
          <p:txBody>
            <a:bodyPr wrap="square" rtlCol="0">
              <a:spAutoFit/>
            </a:bodyPr>
            <a:lstStyle/>
            <a:p>
              <a:r>
                <a:rPr lang="en-US" sz="2400" dirty="0">
                  <a:hlinkClick r:id="rId8"/>
                </a:rPr>
                <a:t>SCPEBA</a:t>
              </a:r>
              <a:endParaRPr lang="en-US" sz="2400" dirty="0"/>
            </a:p>
          </p:txBody>
        </p:sp>
        <p:sp>
          <p:nvSpPr>
            <p:cNvPr id="59" name="TextBox 58"/>
            <p:cNvSpPr txBox="1"/>
            <p:nvPr userDrawn="1"/>
          </p:nvSpPr>
          <p:spPr>
            <a:xfrm>
              <a:off x="1085421" y="957888"/>
              <a:ext cx="2082794" cy="461665"/>
            </a:xfrm>
            <a:prstGeom prst="rect">
              <a:avLst/>
            </a:prstGeom>
            <a:noFill/>
          </p:spPr>
          <p:txBody>
            <a:bodyPr wrap="square" rtlCol="0">
              <a:spAutoFit/>
            </a:bodyPr>
            <a:lstStyle/>
            <a:p>
              <a:r>
                <a:rPr lang="en-US" sz="2400" dirty="0">
                  <a:hlinkClick r:id="rId9"/>
                </a:rPr>
                <a:t>SCPEBA</a:t>
              </a:r>
              <a:endParaRPr lang="en-US" sz="2400" dirty="0"/>
            </a:p>
          </p:txBody>
        </p:sp>
        <p:sp>
          <p:nvSpPr>
            <p:cNvPr id="61" name="TextBox 60"/>
            <p:cNvSpPr txBox="1"/>
            <p:nvPr userDrawn="1"/>
          </p:nvSpPr>
          <p:spPr>
            <a:xfrm>
              <a:off x="3875393" y="1870070"/>
              <a:ext cx="1574794" cy="461665"/>
            </a:xfrm>
            <a:prstGeom prst="rect">
              <a:avLst/>
            </a:prstGeom>
            <a:noFill/>
          </p:spPr>
          <p:txBody>
            <a:bodyPr wrap="square" rtlCol="0">
              <a:spAutoFit/>
            </a:bodyPr>
            <a:lstStyle/>
            <a:p>
              <a:r>
                <a:rPr lang="en-US" sz="2400" u="sng" dirty="0">
                  <a:hlinkClick r:id="rId10"/>
                </a:rPr>
                <a:t>PEBA TV</a:t>
              </a:r>
              <a:endParaRPr lang="en-US" sz="2400" dirty="0"/>
            </a:p>
          </p:txBody>
        </p:sp>
        <p:sp>
          <p:nvSpPr>
            <p:cNvPr id="63" name="TextBox 62"/>
            <p:cNvSpPr txBox="1"/>
            <p:nvPr userDrawn="1"/>
          </p:nvSpPr>
          <p:spPr>
            <a:xfrm>
              <a:off x="1085421" y="2809030"/>
              <a:ext cx="7253907" cy="461665"/>
            </a:xfrm>
            <a:prstGeom prst="rect">
              <a:avLst/>
            </a:prstGeom>
            <a:noFill/>
          </p:spPr>
          <p:txBody>
            <a:bodyPr wrap="square" rtlCol="0">
              <a:spAutoFit/>
            </a:bodyPr>
            <a:lstStyle/>
            <a:p>
              <a:r>
                <a:rPr lang="en-US" sz="2400" u="sng" kern="1200" dirty="0">
                  <a:solidFill>
                    <a:schemeClr val="tx1"/>
                  </a:solidFill>
                  <a:effectLst/>
                  <a:latin typeface="+mn-lt"/>
                  <a:ea typeface="+mn-ea"/>
                  <a:cs typeface="+mn-cs"/>
                  <a:hlinkClick r:id="rId11"/>
                </a:rPr>
                <a:t>South Carolina Public Employee Benefit Authority</a:t>
              </a:r>
              <a:endParaRPr lang="en-US" sz="3600" dirty="0"/>
            </a:p>
          </p:txBody>
        </p:sp>
      </p:grpSp>
      <p:sp>
        <p:nvSpPr>
          <p:cNvPr id="16" name="TextBox 15">
            <a:extLst>
              <a:ext uri="{FF2B5EF4-FFF2-40B4-BE49-F238E27FC236}">
                <a16:creationId xmlns:a16="http://schemas.microsoft.com/office/drawing/2014/main" id="{054746A6-CB1C-498D-A553-5CC55DC319AF}"/>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social with PEBA</a:t>
            </a:r>
          </a:p>
        </p:txBody>
      </p:sp>
      <p:sp>
        <p:nvSpPr>
          <p:cNvPr id="24" name="Slide Number Placeholder 5">
            <a:extLst>
              <a:ext uri="{FF2B5EF4-FFF2-40B4-BE49-F238E27FC236}">
                <a16:creationId xmlns:a16="http://schemas.microsoft.com/office/drawing/2014/main" id="{A69210C4-1B2A-43A7-8BB3-748962BE955C}"/>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33" name="TextBox 32">
            <a:extLst>
              <a:ext uri="{FF2B5EF4-FFF2-40B4-BE49-F238E27FC236}">
                <a16:creationId xmlns:a16="http://schemas.microsoft.com/office/drawing/2014/main" id="{66857D2E-B04A-4DDB-B1CA-FBBA1CE5BA85}"/>
              </a:ext>
            </a:extLst>
          </p:cNvPr>
          <p:cNvSpPr txBox="1"/>
          <p:nvPr userDrawn="1"/>
        </p:nvSpPr>
        <p:spPr>
          <a:xfrm>
            <a:off x="3874769" y="1305337"/>
            <a:ext cx="1354661" cy="461665"/>
          </a:xfrm>
          <a:prstGeom prst="rect">
            <a:avLst/>
          </a:prstGeom>
          <a:noFill/>
        </p:spPr>
        <p:txBody>
          <a:bodyPr wrap="square" rtlCol="0">
            <a:spAutoFit/>
          </a:bodyPr>
          <a:lstStyle/>
          <a:p>
            <a:r>
              <a:rPr lang="en-US" sz="2400" dirty="0">
                <a:hlinkClick r:id="rId12"/>
              </a:rPr>
              <a:t>s.c.peba</a:t>
            </a:r>
            <a:endParaRPr lang="en-US" sz="2400" dirty="0"/>
          </a:p>
        </p:txBody>
      </p:sp>
    </p:spTree>
    <p:extLst>
      <p:ext uri="{BB962C8B-B14F-4D97-AF65-F5344CB8AC3E}">
        <p14:creationId xmlns:p14="http://schemas.microsoft.com/office/powerpoint/2010/main" val="219028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ncial 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4413516"/>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Personal finance, as the name implies, is a highly individualized and personal matter. The information provided in these presentations is general educational information provided to illustrate certain financial ideas and concepts. This information does not take into account your personal situation and should not be considered personal financial or investment advice. In reviewing this video, you should consider whether the information presented is appropriate for your particular needs and, where appropriate, you may wish to seek advice from a financial professional to determine what is best for your individual financial circumstances. PEBA does not make any guarantee or other promise as to any results that may be obtained from using the content of this presentation.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Financial 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47686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400">
                <a:solidFill>
                  <a:schemeClr val="bg2">
                    <a:lumMod val="75000"/>
                  </a:schemeClr>
                </a:solidFill>
                <a:latin typeface="Tw Cen MT Condensed" panose="020B0606020104020203" pitchFamily="34"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86735922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6" r:id="rId5"/>
    <p:sldLayoutId id="2147483667" r:id="rId6"/>
    <p:sldLayoutId id="2147483672" r:id="rId7"/>
    <p:sldLayoutId id="2147483670" r:id="rId8"/>
    <p:sldLayoutId id="2147483669" r:id="rId9"/>
    <p:sldLayoutId id="2147483673" r:id="rId10"/>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0.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0.png"/><Relationship Id="rId5" Type="http://schemas.openxmlformats.org/officeDocument/2006/relationships/hyperlink" Target="https://online.retirement.sc.gov/MemberAccess/welcome" TargetMode="Externa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0.png"/><Relationship Id="rId5" Type="http://schemas.openxmlformats.org/officeDocument/2006/relationships/hyperlink" Target="https://peba.sc.gov/sites/default/files/sorp_vendor_contacts.pdf" TargetMode="External"/><Relationship Id="rId4" Type="http://schemas.openxmlformats.org/officeDocument/2006/relationships/hyperlink" Target="https://online.retirement.sc.gov/MemberAccess/welcome"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0.png"/><Relationship Id="rId5" Type="http://schemas.openxmlformats.org/officeDocument/2006/relationships/hyperlink" Target="https://peba.sc.gov/scrs" TargetMode="External"/><Relationship Id="rId4" Type="http://schemas.openxmlformats.org/officeDocument/2006/relationships/hyperlink" Target="https://peba.sc.gov/sorp-oe"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0.png"/><Relationship Id="rId5" Type="http://schemas.openxmlformats.org/officeDocument/2006/relationships/hyperlink" Target="https://peba.sc.gov/nyb" TargetMode="External"/><Relationship Id="rId4" Type="http://schemas.openxmlformats.org/officeDocument/2006/relationships/hyperlink" Target="https://peba.sc.gov/scr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State ORP</a:t>
            </a:r>
          </a:p>
        </p:txBody>
      </p:sp>
      <p:sp>
        <p:nvSpPr>
          <p:cNvPr id="5" name="Subtitle 4"/>
          <p:cNvSpPr>
            <a:spLocks noGrp="1"/>
          </p:cNvSpPr>
          <p:nvPr>
            <p:ph type="subTitle" idx="1"/>
          </p:nvPr>
        </p:nvSpPr>
        <p:spPr/>
        <p:txBody>
          <a:bodyPr/>
          <a:lstStyle/>
          <a:p>
            <a:r>
              <a:rPr lang="en-US" dirty="0"/>
              <a:t>Get Set for Retirement | Preretirement</a:t>
            </a:r>
          </a:p>
          <a:p>
            <a:r>
              <a:rPr lang="en-US" dirty="0"/>
              <a:t>Fiscal year 2024</a:t>
            </a:r>
          </a:p>
        </p:txBody>
      </p:sp>
      <p:pic>
        <p:nvPicPr>
          <p:cNvPr id="2" name="Audio 1">
            <a:hlinkClick r:id="" action="ppaction://media"/>
            <a:extLst>
              <a:ext uri="{FF2B5EF4-FFF2-40B4-BE49-F238E27FC236}">
                <a16:creationId xmlns:a16="http://schemas.microsoft.com/office/drawing/2014/main" id="{5DFF863E-BFD5-494D-91E0-55D35F94F7C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753619080"/>
      </p:ext>
    </p:extLst>
  </p:cSld>
  <p:clrMapOvr>
    <a:masterClrMapping/>
  </p:clrMapOvr>
  <mc:AlternateContent xmlns:mc="http://schemas.openxmlformats.org/markup-compatibility/2006" xmlns:p14="http://schemas.microsoft.com/office/powerpoint/2010/main">
    <mc:Choice Requires="p14">
      <p:transition spd="slow" p14:dur="2000" advTm="17329"/>
    </mc:Choice>
    <mc:Fallback xmlns="">
      <p:transition spd="slow" advTm="173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State ORP</a:t>
            </a:r>
            <a:endParaRPr lang="en-US" dirty="0"/>
          </a:p>
        </p:txBody>
      </p:sp>
      <p:sp>
        <p:nvSpPr>
          <p:cNvPr id="3" name="Content Placeholder 2"/>
          <p:cNvSpPr>
            <a:spLocks noGrp="1"/>
          </p:cNvSpPr>
          <p:nvPr>
            <p:ph idx="1"/>
          </p:nvPr>
        </p:nvSpPr>
        <p:spPr/>
        <p:txBody>
          <a:bodyPr/>
          <a:lstStyle/>
          <a:p>
            <a:pPr lvl="0"/>
            <a:r>
              <a:rPr lang="en-US" dirty="0"/>
              <a:t>State ORP does not have retirement eligibility requirements like SCRS or PORS.</a:t>
            </a:r>
          </a:p>
          <a:p>
            <a:pPr lvl="1"/>
            <a:r>
              <a:rPr lang="en-US" dirty="0"/>
              <a:t>You can request a distribution of your account balance from your service provider either at termination of all covered employment or after age 59½.</a:t>
            </a:r>
          </a:p>
          <a:p>
            <a:pPr lvl="1"/>
            <a:r>
              <a:rPr lang="en-US" dirty="0"/>
              <a:t>You may leave your funds in your State ORP account until you elect to receive them.</a:t>
            </a:r>
          </a:p>
          <a:p>
            <a:r>
              <a:rPr lang="en-US" dirty="0"/>
              <a:t>There is no disability protection with State ORP. </a:t>
            </a:r>
          </a:p>
          <a:p>
            <a:r>
              <a:rPr lang="en-US" dirty="0"/>
              <a:t>May leave funds in your account until required by IRS rules to take a distribution.</a:t>
            </a:r>
          </a:p>
          <a:p>
            <a:r>
              <a:rPr lang="en-US" dirty="0"/>
              <a:t>Can generally roll over into eligible retirement savings account.</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2</a:t>
            </a:fld>
            <a:endParaRPr lang="en-US" dirty="0"/>
          </a:p>
        </p:txBody>
      </p:sp>
      <p:pic>
        <p:nvPicPr>
          <p:cNvPr id="6" name="Audio 5">
            <a:hlinkClick r:id="" action="ppaction://media"/>
            <a:extLst>
              <a:ext uri="{FF2B5EF4-FFF2-40B4-BE49-F238E27FC236}">
                <a16:creationId xmlns:a16="http://schemas.microsoft.com/office/drawing/2014/main" id="{003E92A8-91F6-86B9-8873-A8E0633A02B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899424524"/>
      </p:ext>
    </p:extLst>
  </p:cSld>
  <p:clrMapOvr>
    <a:masterClrMapping/>
  </p:clrMapOvr>
  <mc:AlternateContent xmlns:mc="http://schemas.openxmlformats.org/markup-compatibility/2006">
    <mc:Choice xmlns:p14="http://schemas.microsoft.com/office/powerpoint/2010/main" Requires="p14">
      <p:transition spd="slow" p14:dur="2000" advTm="38389"/>
    </mc:Choice>
    <mc:Fallback>
      <p:transition spd="slow" advTm="383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ORP benefits</a:t>
            </a:r>
          </a:p>
        </p:txBody>
      </p:sp>
      <p:sp>
        <p:nvSpPr>
          <p:cNvPr id="3" name="Content Placeholder 2"/>
          <p:cNvSpPr>
            <a:spLocks noGrp="1"/>
          </p:cNvSpPr>
          <p:nvPr>
            <p:ph idx="1"/>
          </p:nvPr>
        </p:nvSpPr>
        <p:spPr/>
        <p:txBody>
          <a:bodyPr/>
          <a:lstStyle/>
          <a:p>
            <a:pPr lvl="0"/>
            <a:r>
              <a:rPr lang="en-US" dirty="0"/>
              <a:t>Your benefit is based on your account balance at retirement.</a:t>
            </a:r>
          </a:p>
          <a:p>
            <a:pPr lvl="1"/>
            <a:r>
              <a:rPr lang="en-US" dirty="0"/>
              <a:t>Administrative fees, distributions, and investment gains or losses will affect this balance while actively working, as well as after retirement or termination from employment.</a:t>
            </a:r>
          </a:p>
          <a:p>
            <a:pPr lvl="1"/>
            <a:r>
              <a:rPr lang="en-US" dirty="0"/>
              <a:t>Potential federal tax penalties for distribution prior to age 59½.</a:t>
            </a:r>
          </a:p>
          <a:p>
            <a:r>
              <a:rPr lang="en-US" dirty="0"/>
              <a:t>Active member incidental death benefit through PEBA.</a:t>
            </a:r>
          </a:p>
          <a:p>
            <a:pPr lvl="1"/>
            <a:r>
              <a:rPr lang="en-US" dirty="0"/>
              <a:t>Update incidental death benefit beneficiaries through </a:t>
            </a:r>
            <a:r>
              <a:rPr lang="en-US" dirty="0">
                <a:hlinkClick r:id="rId5"/>
              </a:rPr>
              <a:t>Member Access</a:t>
            </a:r>
            <a:r>
              <a:rPr lang="en-US" dirty="0"/>
              <a:t>. </a:t>
            </a:r>
          </a:p>
          <a:p>
            <a:r>
              <a:rPr lang="en-US" dirty="0"/>
              <a:t>If you continue to or return to work for a covered employer, you will continue to contribute to your account as an active participant in State ORP.</a:t>
            </a:r>
          </a:p>
        </p:txBody>
      </p:sp>
      <p:sp>
        <p:nvSpPr>
          <p:cNvPr id="4" name="Slide Number Placeholder 3"/>
          <p:cNvSpPr>
            <a:spLocks noGrp="1"/>
          </p:cNvSpPr>
          <p:nvPr>
            <p:ph type="sldNum" sz="quarter" idx="12"/>
          </p:nvPr>
        </p:nvSpPr>
        <p:spPr/>
        <p:txBody>
          <a:bodyPr/>
          <a:lstStyle/>
          <a:p>
            <a:fld id="{28024367-D536-4F59-B2ED-0E7825EDA9AF}" type="slidenum">
              <a:rPr lang="en-US" smtClean="0"/>
              <a:pPr/>
              <a:t>3</a:t>
            </a:fld>
            <a:endParaRPr lang="en-US" dirty="0"/>
          </a:p>
        </p:txBody>
      </p:sp>
      <p:pic>
        <p:nvPicPr>
          <p:cNvPr id="8" name="Audio 7">
            <a:hlinkClick r:id="" action="ppaction://media"/>
            <a:extLst>
              <a:ext uri="{FF2B5EF4-FFF2-40B4-BE49-F238E27FC236}">
                <a16:creationId xmlns:a16="http://schemas.microsoft.com/office/drawing/2014/main" id="{CD21BCE9-9EAB-0EC3-5B4D-BF40AD00931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536016690"/>
      </p:ext>
    </p:extLst>
  </p:cSld>
  <p:clrMapOvr>
    <a:masterClrMapping/>
  </p:clrMapOvr>
  <mc:AlternateContent xmlns:mc="http://schemas.openxmlformats.org/markup-compatibility/2006">
    <mc:Choice xmlns:p14="http://schemas.microsoft.com/office/powerpoint/2010/main" Requires="p14">
      <p:transition spd="slow" p14:dur="2000" advTm="62703"/>
    </mc:Choice>
    <mc:Fallback>
      <p:transition spd="slow" advTm="627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AFE20-33D4-40B5-87AA-F3105973997F}"/>
              </a:ext>
            </a:extLst>
          </p:cNvPr>
          <p:cNvSpPr>
            <a:spLocks noGrp="1"/>
          </p:cNvSpPr>
          <p:nvPr>
            <p:ph type="title"/>
          </p:nvPr>
        </p:nvSpPr>
        <p:spPr/>
        <p:txBody>
          <a:bodyPr/>
          <a:lstStyle/>
          <a:p>
            <a:r>
              <a:rPr lang="en-US" dirty="0"/>
              <a:t>State ORP service providers</a:t>
            </a:r>
          </a:p>
        </p:txBody>
      </p:sp>
      <p:sp>
        <p:nvSpPr>
          <p:cNvPr id="3" name="Content Placeholder 2">
            <a:extLst>
              <a:ext uri="{FF2B5EF4-FFF2-40B4-BE49-F238E27FC236}">
                <a16:creationId xmlns:a16="http://schemas.microsoft.com/office/drawing/2014/main" id="{BD3E2607-F14B-479A-AF3B-D1C9A42C0FE2}"/>
              </a:ext>
            </a:extLst>
          </p:cNvPr>
          <p:cNvSpPr>
            <a:spLocks noGrp="1"/>
          </p:cNvSpPr>
          <p:nvPr>
            <p:ph idx="1"/>
          </p:nvPr>
        </p:nvSpPr>
        <p:spPr/>
        <p:txBody>
          <a:bodyPr/>
          <a:lstStyle/>
          <a:p>
            <a:r>
              <a:rPr lang="en-US" dirty="0"/>
              <a:t>Current service providers are:</a:t>
            </a:r>
          </a:p>
          <a:p>
            <a:pPr lvl="1"/>
            <a:r>
              <a:rPr lang="en-US" dirty="0"/>
              <a:t>Corebridge Financial (formerly known as AIG Retirement Services); </a:t>
            </a:r>
          </a:p>
          <a:p>
            <a:pPr lvl="1"/>
            <a:r>
              <a:rPr lang="en-US" dirty="0"/>
              <a:t>Empower; </a:t>
            </a:r>
          </a:p>
          <a:p>
            <a:pPr lvl="1"/>
            <a:r>
              <a:rPr lang="en-US" dirty="0"/>
              <a:t>TIAA; and </a:t>
            </a:r>
          </a:p>
          <a:p>
            <a:pPr lvl="1"/>
            <a:r>
              <a:rPr lang="en-US" dirty="0"/>
              <a:t>Voya Financial. </a:t>
            </a:r>
          </a:p>
          <a:p>
            <a:r>
              <a:rPr lang="en-US" dirty="0"/>
              <a:t>Select, review and redirect your investments, if needed. </a:t>
            </a:r>
          </a:p>
          <a:p>
            <a:r>
              <a:rPr lang="en-US" dirty="0"/>
              <a:t>Designate and update your State ORP account beneficiary with service provider at any time.</a:t>
            </a:r>
          </a:p>
          <a:p>
            <a:r>
              <a:rPr lang="en-US" dirty="0"/>
              <a:t>Access your service provider contact information through </a:t>
            </a:r>
            <a:r>
              <a:rPr lang="en-US" dirty="0">
                <a:hlinkClick r:id="rId4"/>
              </a:rPr>
              <a:t>Member Access</a:t>
            </a:r>
            <a:r>
              <a:rPr lang="en-US" dirty="0"/>
              <a:t> or view </a:t>
            </a:r>
            <a:r>
              <a:rPr lang="en-US" dirty="0">
                <a:hlinkClick r:id="rId5"/>
              </a:rPr>
              <a:t>State ORP service provider contacts</a:t>
            </a:r>
            <a:r>
              <a:rPr lang="en-US" dirty="0"/>
              <a:t>.</a:t>
            </a:r>
          </a:p>
          <a:p>
            <a:endParaRPr lang="en-US" dirty="0"/>
          </a:p>
          <a:p>
            <a:pPr lvl="1"/>
            <a:endParaRPr lang="en-US" dirty="0"/>
          </a:p>
        </p:txBody>
      </p:sp>
      <p:sp>
        <p:nvSpPr>
          <p:cNvPr id="4" name="Slide Number Placeholder 3">
            <a:extLst>
              <a:ext uri="{FF2B5EF4-FFF2-40B4-BE49-F238E27FC236}">
                <a16:creationId xmlns:a16="http://schemas.microsoft.com/office/drawing/2014/main" id="{0D8C4075-5FBA-4E1F-A254-2D6F2C41DE1C}"/>
              </a:ext>
            </a:extLst>
          </p:cNvPr>
          <p:cNvSpPr>
            <a:spLocks noGrp="1"/>
          </p:cNvSpPr>
          <p:nvPr>
            <p:ph type="sldNum" sz="quarter" idx="12"/>
          </p:nvPr>
        </p:nvSpPr>
        <p:spPr/>
        <p:txBody>
          <a:bodyPr/>
          <a:lstStyle/>
          <a:p>
            <a:fld id="{28024367-D536-4F59-B2ED-0E7825EDA9AF}" type="slidenum">
              <a:rPr lang="en-US" smtClean="0"/>
              <a:pPr/>
              <a:t>4</a:t>
            </a:fld>
            <a:endParaRPr lang="en-US" dirty="0"/>
          </a:p>
        </p:txBody>
      </p:sp>
      <p:pic>
        <p:nvPicPr>
          <p:cNvPr id="7" name="Audio 6">
            <a:hlinkClick r:id="" action="ppaction://media"/>
            <a:extLst>
              <a:ext uri="{FF2B5EF4-FFF2-40B4-BE49-F238E27FC236}">
                <a16:creationId xmlns:a16="http://schemas.microsoft.com/office/drawing/2014/main" id="{27B8DEAD-382A-858A-7651-AEEBC79E334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249507714"/>
      </p:ext>
    </p:extLst>
  </p:cSld>
  <p:clrMapOvr>
    <a:masterClrMapping/>
  </p:clrMapOvr>
  <mc:AlternateContent xmlns:mc="http://schemas.openxmlformats.org/markup-compatibility/2006">
    <mc:Choice xmlns:p14="http://schemas.microsoft.com/office/powerpoint/2010/main" Requires="p14">
      <p:transition spd="slow" p14:dur="2000" advTm="29947"/>
    </mc:Choice>
    <mc:Fallback>
      <p:transition spd="slow" advTm="299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896D8-0B43-476D-B117-8DBBA9C0D13F}"/>
              </a:ext>
            </a:extLst>
          </p:cNvPr>
          <p:cNvSpPr>
            <a:spLocks noGrp="1"/>
          </p:cNvSpPr>
          <p:nvPr>
            <p:ph type="title"/>
          </p:nvPr>
        </p:nvSpPr>
        <p:spPr/>
        <p:txBody>
          <a:bodyPr/>
          <a:lstStyle/>
          <a:p>
            <a:r>
              <a:rPr lang="en-US" dirty="0"/>
              <a:t>State ORP open enrollment period</a:t>
            </a:r>
          </a:p>
        </p:txBody>
      </p:sp>
      <p:sp>
        <p:nvSpPr>
          <p:cNvPr id="3" name="Content Placeholder 2">
            <a:extLst>
              <a:ext uri="{FF2B5EF4-FFF2-40B4-BE49-F238E27FC236}">
                <a16:creationId xmlns:a16="http://schemas.microsoft.com/office/drawing/2014/main" id="{83E2BB5C-4F67-4068-BA15-BD26C31D9ABD}"/>
              </a:ext>
            </a:extLst>
          </p:cNvPr>
          <p:cNvSpPr>
            <a:spLocks noGrp="1"/>
          </p:cNvSpPr>
          <p:nvPr>
            <p:ph idx="1"/>
          </p:nvPr>
        </p:nvSpPr>
        <p:spPr/>
        <p:txBody>
          <a:bodyPr/>
          <a:lstStyle/>
          <a:p>
            <a:r>
              <a:rPr lang="en-US" dirty="0"/>
              <a:t>The </a:t>
            </a:r>
            <a:r>
              <a:rPr lang="en-US" dirty="0">
                <a:hlinkClick r:id="rId4">
                  <a:extLst>
                    <a:ext uri="{A12FA001-AC4F-418D-AE19-62706E023703}">
                      <ahyp:hlinkClr xmlns:ahyp="http://schemas.microsoft.com/office/drawing/2018/hyperlinkcolor" val="tx"/>
                    </a:ext>
                  </a:extLst>
                </a:hlinkClick>
              </a:rPr>
              <a:t>annual open enrollment</a:t>
            </a:r>
            <a:r>
              <a:rPr lang="en-US" dirty="0"/>
              <a:t> period for active participants of State ORP is January 1 through March 1. </a:t>
            </a:r>
          </a:p>
          <a:p>
            <a:r>
              <a:rPr lang="en-US" dirty="0"/>
              <a:t>During the annual open enrollment period you may:</a:t>
            </a:r>
          </a:p>
          <a:p>
            <a:pPr lvl="1"/>
            <a:r>
              <a:rPr lang="en-US" dirty="0"/>
              <a:t>Choose to change service providers; or</a:t>
            </a:r>
          </a:p>
          <a:p>
            <a:pPr lvl="1"/>
            <a:r>
              <a:rPr lang="en-US" dirty="0"/>
              <a:t>Elect to irrevocably switch to </a:t>
            </a:r>
            <a:r>
              <a:rPr lang="en-US" dirty="0">
                <a:hlinkClick r:id="rId5">
                  <a:extLst>
                    <a:ext uri="{A12FA001-AC4F-418D-AE19-62706E023703}">
                      <ahyp:hlinkClr xmlns:ahyp="http://schemas.microsoft.com/office/drawing/2018/hyperlinkcolor" val="tx"/>
                    </a:ext>
                  </a:extLst>
                </a:hlinkClick>
              </a:rPr>
              <a:t>SCRS</a:t>
            </a:r>
            <a:r>
              <a:rPr lang="en-US" dirty="0"/>
              <a:t> if it has been at least one year, but not more than five years, since your initial enrollment in State ORP.</a:t>
            </a:r>
          </a:p>
          <a:p>
            <a:r>
              <a:rPr lang="en-US" dirty="0"/>
              <a:t>Changes made during the annual open enrollment period become effective on April 1.</a:t>
            </a:r>
          </a:p>
          <a:p>
            <a:pPr lvl="1"/>
            <a:endParaRPr lang="en-US" dirty="0"/>
          </a:p>
        </p:txBody>
      </p:sp>
      <p:sp>
        <p:nvSpPr>
          <p:cNvPr id="4" name="Slide Number Placeholder 3">
            <a:extLst>
              <a:ext uri="{FF2B5EF4-FFF2-40B4-BE49-F238E27FC236}">
                <a16:creationId xmlns:a16="http://schemas.microsoft.com/office/drawing/2014/main" id="{BA19646D-63EE-4605-9E82-038795A6975A}"/>
              </a:ext>
            </a:extLst>
          </p:cNvPr>
          <p:cNvSpPr>
            <a:spLocks noGrp="1"/>
          </p:cNvSpPr>
          <p:nvPr>
            <p:ph type="sldNum" sz="quarter" idx="12"/>
          </p:nvPr>
        </p:nvSpPr>
        <p:spPr/>
        <p:txBody>
          <a:bodyPr/>
          <a:lstStyle/>
          <a:p>
            <a:fld id="{28024367-D536-4F59-B2ED-0E7825EDA9AF}" type="slidenum">
              <a:rPr lang="en-US" smtClean="0"/>
              <a:pPr/>
              <a:t>5</a:t>
            </a:fld>
            <a:endParaRPr lang="en-US" dirty="0"/>
          </a:p>
        </p:txBody>
      </p:sp>
      <p:pic>
        <p:nvPicPr>
          <p:cNvPr id="6" name="Audio 5">
            <a:hlinkClick r:id="" action="ppaction://media"/>
            <a:extLst>
              <a:ext uri="{FF2B5EF4-FFF2-40B4-BE49-F238E27FC236}">
                <a16:creationId xmlns:a16="http://schemas.microsoft.com/office/drawing/2014/main" id="{700A2893-3A48-8309-4942-4B73929D128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050334673"/>
      </p:ext>
    </p:extLst>
  </p:cSld>
  <p:clrMapOvr>
    <a:masterClrMapping/>
  </p:clrMapOvr>
  <mc:AlternateContent xmlns:mc="http://schemas.openxmlformats.org/markup-compatibility/2006">
    <mc:Choice xmlns:p14="http://schemas.microsoft.com/office/powerpoint/2010/main" Requires="p14">
      <p:transition spd="slow" p14:dur="2000" advTm="27027"/>
    </mc:Choice>
    <mc:Fallback>
      <p:transition spd="slow" advTm="270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BD61A-5319-4AC9-AF47-32CFE5B92051}"/>
              </a:ext>
            </a:extLst>
          </p:cNvPr>
          <p:cNvSpPr>
            <a:spLocks noGrp="1"/>
          </p:cNvSpPr>
          <p:nvPr>
            <p:ph type="title"/>
          </p:nvPr>
        </p:nvSpPr>
        <p:spPr/>
        <p:txBody>
          <a:bodyPr/>
          <a:lstStyle/>
          <a:p>
            <a:r>
              <a:rPr lang="en-US" dirty="0"/>
              <a:t>Retiree insurance eligibility</a:t>
            </a:r>
          </a:p>
        </p:txBody>
      </p:sp>
      <p:sp>
        <p:nvSpPr>
          <p:cNvPr id="3" name="Content Placeholder 2">
            <a:extLst>
              <a:ext uri="{FF2B5EF4-FFF2-40B4-BE49-F238E27FC236}">
                <a16:creationId xmlns:a16="http://schemas.microsoft.com/office/drawing/2014/main" id="{E23D8740-C9D4-4796-BEE6-0E7B5501D7F4}"/>
              </a:ext>
            </a:extLst>
          </p:cNvPr>
          <p:cNvSpPr>
            <a:spLocks noGrp="1"/>
          </p:cNvSpPr>
          <p:nvPr>
            <p:ph idx="1"/>
          </p:nvPr>
        </p:nvSpPr>
        <p:spPr/>
        <p:txBody>
          <a:bodyPr>
            <a:normAutofit lnSpcReduction="10000"/>
          </a:bodyPr>
          <a:lstStyle/>
          <a:p>
            <a:r>
              <a:rPr lang="en-US" dirty="0"/>
              <a:t>Insurance eligibility is determined as if you were a member of the South Carolina Retirement System (SCRS). </a:t>
            </a:r>
          </a:p>
          <a:p>
            <a:pPr lvl="1"/>
            <a:r>
              <a:rPr lang="en-US" dirty="0"/>
              <a:t>One year of employment is equated to one year of earned service credit.</a:t>
            </a:r>
          </a:p>
          <a:p>
            <a:pPr lvl="1"/>
            <a:r>
              <a:rPr lang="en-US" dirty="0"/>
              <a:t>Learn more about SCRS retirement eligibility at </a:t>
            </a:r>
            <a:r>
              <a:rPr lang="en-US" dirty="0">
                <a:solidFill>
                  <a:schemeClr val="accent1"/>
                </a:solidFill>
                <a:hlinkClick r:id="rId4">
                  <a:extLst>
                    <a:ext uri="{A12FA001-AC4F-418D-AE19-62706E023703}">
                      <ahyp:hlinkClr xmlns:ahyp="http://schemas.microsoft.com/office/drawing/2018/hyperlinkcolor" val="tx"/>
                    </a:ext>
                  </a:extLst>
                </a:hlinkClick>
              </a:rPr>
              <a:t>peba.sc.gov/</a:t>
            </a:r>
            <a:r>
              <a:rPr lang="en-US" dirty="0" err="1">
                <a:solidFill>
                  <a:schemeClr val="accent1"/>
                </a:solidFill>
                <a:hlinkClick r:id="rId4">
                  <a:extLst>
                    <a:ext uri="{A12FA001-AC4F-418D-AE19-62706E023703}">
                      <ahyp:hlinkClr xmlns:ahyp="http://schemas.microsoft.com/office/drawing/2018/hyperlinkcolor" val="tx"/>
                    </a:ext>
                  </a:extLst>
                </a:hlinkClick>
              </a:rPr>
              <a:t>scrs</a:t>
            </a:r>
            <a:r>
              <a:rPr lang="en-US" dirty="0"/>
              <a:t>. </a:t>
            </a:r>
          </a:p>
          <a:p>
            <a:r>
              <a:rPr lang="en-US" dirty="0"/>
              <a:t>Only PEBA can make retiree insurance eligibility determinations. Contact PEBA before making final arrangements. </a:t>
            </a:r>
          </a:p>
          <a:p>
            <a:r>
              <a:rPr lang="en-US" dirty="0"/>
              <a:t>Please refer to the</a:t>
            </a:r>
            <a:r>
              <a:rPr lang="en-US" dirty="0">
                <a:solidFill>
                  <a:srgbClr val="FF0000"/>
                </a:solidFill>
              </a:rPr>
              <a:t> </a:t>
            </a:r>
            <a:r>
              <a:rPr lang="en-US" i="1" dirty="0">
                <a:solidFill>
                  <a:schemeClr val="accent1"/>
                </a:solidFill>
                <a:hlinkClick r:id="rId5">
                  <a:extLst>
                    <a:ext uri="{A12FA001-AC4F-418D-AE19-62706E023703}">
                      <ahyp:hlinkClr xmlns:ahyp="http://schemas.microsoft.com/office/drawing/2018/hyperlinkcolor" val="tx"/>
                    </a:ext>
                  </a:extLst>
                </a:hlinkClick>
              </a:rPr>
              <a:t>Retiree Insurance Eligibility, Funding</a:t>
            </a:r>
            <a:r>
              <a:rPr lang="en-US" dirty="0">
                <a:solidFill>
                  <a:schemeClr val="accent1"/>
                </a:solidFill>
              </a:rPr>
              <a:t> </a:t>
            </a:r>
            <a:r>
              <a:rPr lang="en-US" dirty="0"/>
              <a:t>flyers for more information.</a:t>
            </a:r>
          </a:p>
          <a:p>
            <a:r>
              <a:rPr lang="en-US" dirty="0"/>
              <a:t>If eligible, the amount you pay in retiree insurance premiums is based on several factors, including your years of service, when you were hired and the type of employer from which you retire.</a:t>
            </a:r>
          </a:p>
        </p:txBody>
      </p:sp>
      <p:sp>
        <p:nvSpPr>
          <p:cNvPr id="4" name="Slide Number Placeholder 3">
            <a:extLst>
              <a:ext uri="{FF2B5EF4-FFF2-40B4-BE49-F238E27FC236}">
                <a16:creationId xmlns:a16="http://schemas.microsoft.com/office/drawing/2014/main" id="{4DD59868-9696-4DD9-BAA4-682E282C5D7F}"/>
              </a:ext>
            </a:extLst>
          </p:cNvPr>
          <p:cNvSpPr>
            <a:spLocks noGrp="1"/>
          </p:cNvSpPr>
          <p:nvPr>
            <p:ph type="sldNum" sz="quarter" idx="12"/>
          </p:nvPr>
        </p:nvSpPr>
        <p:spPr/>
        <p:txBody>
          <a:bodyPr/>
          <a:lstStyle/>
          <a:p>
            <a:fld id="{28024367-D536-4F59-B2ED-0E7825EDA9AF}" type="slidenum">
              <a:rPr lang="en-US" smtClean="0"/>
              <a:pPr/>
              <a:t>6</a:t>
            </a:fld>
            <a:endParaRPr lang="en-US" dirty="0"/>
          </a:p>
        </p:txBody>
      </p:sp>
      <p:pic>
        <p:nvPicPr>
          <p:cNvPr id="5" name="Audio 4">
            <a:hlinkClick r:id="" action="ppaction://media"/>
            <a:extLst>
              <a:ext uri="{FF2B5EF4-FFF2-40B4-BE49-F238E27FC236}">
                <a16:creationId xmlns:a16="http://schemas.microsoft.com/office/drawing/2014/main" id="{9CA7D174-E984-4531-B2CA-B856CF61548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212149906"/>
      </p:ext>
    </p:extLst>
  </p:cSld>
  <p:clrMapOvr>
    <a:masterClrMapping/>
  </p:clrMapOvr>
  <mc:AlternateContent xmlns:mc="http://schemas.openxmlformats.org/markup-compatibility/2006" xmlns:p14="http://schemas.microsoft.com/office/powerpoint/2010/main">
    <mc:Choice Requires="p14">
      <p:transition spd="slow" p14:dur="2000" advTm="57445"/>
    </mc:Choice>
    <mc:Fallback xmlns="">
      <p:transition spd="slow" advTm="574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024367-D536-4F59-B2ED-0E7825EDA9AF}" type="slidenum">
              <a:rPr lang="en-US" smtClean="0"/>
              <a:pPr/>
              <a:t>7</a:t>
            </a:fld>
            <a:endParaRPr lang="en-US" dirty="0"/>
          </a:p>
        </p:txBody>
      </p:sp>
    </p:spTree>
    <p:extLst>
      <p:ext uri="{BB962C8B-B14F-4D97-AF65-F5344CB8AC3E}">
        <p14:creationId xmlns:p14="http://schemas.microsoft.com/office/powerpoint/2010/main" val="3669356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50EBC4-0247-472C-BC74-495C1965EFB7}"/>
              </a:ext>
            </a:extLst>
          </p:cNvPr>
          <p:cNvSpPr>
            <a:spLocks noGrp="1"/>
          </p:cNvSpPr>
          <p:nvPr>
            <p:ph type="sldNum" sz="quarter" idx="12"/>
          </p:nvPr>
        </p:nvSpPr>
        <p:spPr/>
        <p:txBody>
          <a:bodyPr/>
          <a:lstStyle/>
          <a:p>
            <a:fld id="{28024367-D536-4F59-B2ED-0E7825EDA9AF}" type="slidenum">
              <a:rPr lang="en-US" smtClean="0"/>
              <a:pPr/>
              <a:t>8</a:t>
            </a:fld>
            <a:endParaRPr lang="en-US" dirty="0"/>
          </a:p>
        </p:txBody>
      </p:sp>
    </p:spTree>
    <p:extLst>
      <p:ext uri="{BB962C8B-B14F-4D97-AF65-F5344CB8AC3E}">
        <p14:creationId xmlns:p14="http://schemas.microsoft.com/office/powerpoint/2010/main" val="255928298"/>
      </p:ext>
    </p:extLst>
  </p:cSld>
  <p:clrMapOvr>
    <a:masterClrMapping/>
  </p:clrMapOvr>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A Academy Presentation Template" id="{7D8D8CA1-4C3F-4D28-ABAA-B51C716A2C21}" vid="{DBC1AEE5-1571-4120-B2C3-2F7D018ACC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BAP PowerPoint Template</Template>
  <TotalTime>6188</TotalTime>
  <Words>482</Words>
  <Application>Microsoft Office PowerPoint</Application>
  <PresentationFormat>On-screen Show (4:3)</PresentationFormat>
  <Paragraphs>49</Paragraphs>
  <Slides>8</Slides>
  <Notes>2</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Times New Roman</vt:lpstr>
      <vt:lpstr>Tw Cen MT Condensed</vt:lpstr>
      <vt:lpstr>Office Theme</vt:lpstr>
      <vt:lpstr>State ORP</vt:lpstr>
      <vt:lpstr>State ORP</vt:lpstr>
      <vt:lpstr>State ORP benefits</vt:lpstr>
      <vt:lpstr>State ORP service providers</vt:lpstr>
      <vt:lpstr>State ORP open enrollment period</vt:lpstr>
      <vt:lpstr>Retiree insurance eligibility</vt:lpstr>
      <vt:lpstr>PowerPoint Presentation</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Moak</dc:creator>
  <cp:lastModifiedBy>Karen Rawl</cp:lastModifiedBy>
  <cp:revision>84</cp:revision>
  <cp:lastPrinted>2019-12-11T18:59:44Z</cp:lastPrinted>
  <dcterms:created xsi:type="dcterms:W3CDTF">2020-02-04T21:24:40Z</dcterms:created>
  <dcterms:modified xsi:type="dcterms:W3CDTF">2023-05-25T20:12:33Z</dcterms:modified>
</cp:coreProperties>
</file>