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65" r:id="rId3"/>
    <p:sldId id="366" r:id="rId4"/>
    <p:sldId id="441" r:id="rId5"/>
    <p:sldId id="346" r:id="rId6"/>
    <p:sldId id="357" r:id="rId7"/>
    <p:sldId id="440" r:id="rId8"/>
    <p:sldId id="264"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E5F28-656C-8C20-6516-2A2596813B2D}" name="Jennifer S. Dolder" initials="JSD" userId="S::rdoldj@peba.sc.gov::adc8f237-6518-4fda-a594-f6aaccffab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5" clrIdx="0">
    <p:extLst>
      <p:ext uri="{19B8F6BF-5375-455C-9EA6-DF929625EA0E}">
        <p15:presenceInfo xmlns:p15="http://schemas.microsoft.com/office/powerpoint/2012/main" userId="S::ryounh@peba.sc.gov::9a85b619-8fd1-4dec-b439-2514df7fe89a" providerId="AD"/>
      </p:ext>
    </p:extLst>
  </p:cmAuthor>
  <p:cmAuthor id="2" name="Jennifer S. Dolder" initials="JSD" lastIdx="9" clrIdx="1">
    <p:extLst>
      <p:ext uri="{19B8F6BF-5375-455C-9EA6-DF929625EA0E}">
        <p15:presenceInfo xmlns:p15="http://schemas.microsoft.com/office/powerpoint/2012/main" userId="S::rdoldj@peba.sc.gov::adc8f237-6518-4fda-a594-f6aaccffabfd" providerId="AD"/>
      </p:ext>
    </p:extLst>
  </p:cmAuthor>
  <p:cmAuthor id="3" name="Timothy Diamond" initials="TD" lastIdx="24" clrIdx="2">
    <p:extLst>
      <p:ext uri="{19B8F6BF-5375-455C-9EA6-DF929625EA0E}">
        <p15:presenceInfo xmlns:p15="http://schemas.microsoft.com/office/powerpoint/2012/main" userId="S::rdiamt@peba.sc.gov::baf4c6ec-7996-4d54-b3a5-3175a43b8b0c" providerId="AD"/>
      </p:ext>
    </p:extLst>
  </p:cmAuthor>
  <p:cmAuthor id="4" name="Jessica Moak" initials="JM" lastIdx="4" clrIdx="3">
    <p:extLst>
      <p:ext uri="{19B8F6BF-5375-455C-9EA6-DF929625EA0E}">
        <p15:presenceInfo xmlns:p15="http://schemas.microsoft.com/office/powerpoint/2012/main" userId="S::rmoakj@peba.sc.gov::aefcb452-2607-4fbc-8c60-dfa075c160aa" providerId="AD"/>
      </p:ext>
    </p:extLst>
  </p:cmAuthor>
  <p:cmAuthor id="5" name="Brittany Terry" initials="BT" lastIdx="2" clrIdx="4">
    <p:extLst>
      <p:ext uri="{19B8F6BF-5375-455C-9EA6-DF929625EA0E}">
        <p15:presenceInfo xmlns:p15="http://schemas.microsoft.com/office/powerpoint/2012/main" userId="S::rterrb@peba.sc.gov::15e29356-83d4-4e0d-ac9e-5fd40c3f68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2049"/>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0" autoAdjust="0"/>
    <p:restoredTop sz="95652" autoAdjust="0"/>
  </p:normalViewPr>
  <p:slideViewPr>
    <p:cSldViewPr snapToGrid="0">
      <p:cViewPr varScale="1">
        <p:scale>
          <a:sx n="114" d="100"/>
          <a:sy n="114" d="100"/>
        </p:scale>
        <p:origin x="1152"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C20F16F-8811-4B51-BB31-320552CC85AF}" type="datetimeFigureOut">
              <a:rPr lang="en-US" smtClean="0"/>
              <a:t>12/12/2022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12/12/2022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peba.sc.gov/contactus.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custDataLst>
              <p:tags r:id="rId1"/>
            </p:custDataLst>
          </p:nvPr>
        </p:nvSpPr>
        <p:spPr>
          <a:xfrm>
            <a:off x="3992336" y="3143252"/>
            <a:ext cx="4684940" cy="1600200"/>
          </a:xfrm>
        </p:spPr>
        <p:txBody>
          <a:bodyPr anchor="b">
            <a:normAutofit/>
          </a:bodyPr>
          <a:lstStyle>
            <a:lvl1pPr>
              <a:defRPr sz="4500" b="1" baseline="0">
                <a:solidFill>
                  <a:schemeClr val="accent3"/>
                </a:solidFill>
                <a:latin typeface="Century Gothic" panose="020B0502020202020204" pitchFamily="34" charset="0"/>
              </a:defRPr>
            </a:lvl1pPr>
          </a:lstStyle>
          <a:p>
            <a:r>
              <a:rPr lang="en-US" dirty="0"/>
              <a:t>Click to section title</a:t>
            </a:r>
          </a:p>
        </p:txBody>
      </p:sp>
      <p:sp>
        <p:nvSpPr>
          <p:cNvPr id="3" name="Text Placeholder 2"/>
          <p:cNvSpPr>
            <a:spLocks noGrp="1"/>
          </p:cNvSpPr>
          <p:nvPr>
            <p:ph type="body" idx="1" hasCustomPrompt="1"/>
            <p:custDataLst>
              <p:tags r:id="rId2"/>
            </p:custDataLst>
          </p:nvPr>
        </p:nvSpPr>
        <p:spPr>
          <a:xfrm>
            <a:off x="3992336" y="4743452"/>
            <a:ext cx="4694464" cy="914400"/>
          </a:xfrm>
        </p:spPr>
        <p:txBody>
          <a:bodyPr>
            <a:normAutofit/>
          </a:bodyPr>
          <a:lstStyle>
            <a:lvl1pPr marL="0" indent="0">
              <a:buNone/>
              <a:defRPr sz="2500">
                <a:solidFill>
                  <a:schemeClr val="bg2">
                    <a:lumMod val="1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subtitle</a:t>
            </a:r>
          </a:p>
        </p:txBody>
      </p:sp>
      <p:sp>
        <p:nvSpPr>
          <p:cNvPr id="9" name="Oval 8"/>
          <p:cNvSpPr/>
          <p:nvPr userDrawn="1">
            <p:custDataLst>
              <p:tags r:id="rId3"/>
            </p:custDataLst>
          </p:nvPr>
        </p:nvSpPr>
        <p:spPr>
          <a:xfrm>
            <a:off x="8229600" y="6381792"/>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Slide Number Placeholder 5"/>
          <p:cNvSpPr>
            <a:spLocks noGrp="1"/>
          </p:cNvSpPr>
          <p:nvPr>
            <p:ph type="sldNum" sz="quarter" idx="12"/>
            <p:custDataLst>
              <p:tags r:id="rId4"/>
            </p:custDataLst>
          </p:nvPr>
        </p:nvSpPr>
        <p:spPr>
          <a:xfrm>
            <a:off x="8239125" y="6427829"/>
            <a:ext cx="438150" cy="365125"/>
          </a:xfrm>
        </p:spPr>
        <p:txBody>
          <a:bodyPr/>
          <a:lstStyle>
            <a:lvl1pPr algn="ctr">
              <a:defRPr>
                <a:solidFill>
                  <a:srgbClr val="412049"/>
                </a:solidFill>
                <a:latin typeface="Century Gothic" panose="020B0502020202020204" pitchFamily="34" charset="0"/>
              </a:defRPr>
            </a:lvl1pPr>
          </a:lstStyle>
          <a:p>
            <a:fld id="{83D9B1D2-31E5-4727-860E-1CCC1A3DB9CB}" type="slidenum">
              <a:rPr lang="en-US" smtClean="0"/>
              <a:pPr/>
              <a:t>‹#›</a:t>
            </a:fld>
            <a:endParaRPr lang="en-US" dirty="0"/>
          </a:p>
        </p:txBody>
      </p:sp>
    </p:spTree>
    <p:extLst>
      <p:ext uri="{BB962C8B-B14F-4D97-AF65-F5344CB8AC3E}">
        <p14:creationId xmlns:p14="http://schemas.microsoft.com/office/powerpoint/2010/main" val="150899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www.peba.sc.gov/contactus.html</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www.peba.sc.gov/sites/default/files/2023_ibg.pdf" TargetMode="External"/><Relationship Id="rId3" Type="http://schemas.openxmlformats.org/officeDocument/2006/relationships/tags" Target="../tags/tag7.xml"/><Relationship Id="rId7" Type="http://schemas.openxmlformats.org/officeDocument/2006/relationships/hyperlink" Target="https://peba.sc.gov/sites/default/files/ba_manual.pdf"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3.xml"/><Relationship Id="rId5" Type="http://schemas.openxmlformats.org/officeDocument/2006/relationships/audio" Target="../media/media2.m4a"/><Relationship Id="rId4" Type="http://schemas.microsoft.com/office/2007/relationships/media" Target="../media/media2.m4a"/><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1.png"/><Relationship Id="rId4" Type="http://schemas.openxmlformats.org/officeDocument/2006/relationships/hyperlink" Target="peba.sc.gov/insurance-training"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Health Savings Accounts</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Insurance Benefits Training</a:t>
            </a:r>
          </a:p>
          <a:p>
            <a:r>
              <a:rPr lang="en-US" dirty="0"/>
              <a:t>2023</a:t>
            </a:r>
          </a:p>
        </p:txBody>
      </p:sp>
      <p:pic>
        <p:nvPicPr>
          <p:cNvPr id="5" name="Audio 4">
            <a:hlinkClick r:id="" action="ppaction://media"/>
            <a:extLst>
              <a:ext uri="{FF2B5EF4-FFF2-40B4-BE49-F238E27FC236}">
                <a16:creationId xmlns:a16="http://schemas.microsoft.com/office/drawing/2014/main" id="{FD736EEC-6E85-4A4E-9DF5-E6A3A71508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7362697"/>
      </p:ext>
    </p:extLst>
  </p:cSld>
  <p:clrMapOvr>
    <a:masterClrMapping/>
  </p:clrMapOvr>
  <mc:AlternateContent xmlns:mc="http://schemas.openxmlformats.org/markup-compatibility/2006">
    <mc:Choice xmlns:p14="http://schemas.microsoft.com/office/powerpoint/2010/main" Requires="p14">
      <p:transition spd="slow" p14:dur="2000" advTm="8710"/>
    </mc:Choice>
    <mc:Fallback>
      <p:transition spd="slow" advTm="8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ltLang="en-US" dirty="0"/>
              <a:t>Important information</a:t>
            </a:r>
            <a:endParaRPr lang="en-US" dirty="0"/>
          </a:p>
        </p:txBody>
      </p:sp>
      <p:sp>
        <p:nvSpPr>
          <p:cNvPr id="3" name="Content Placeholder 2"/>
          <p:cNvSpPr>
            <a:spLocks noGrp="1"/>
          </p:cNvSpPr>
          <p:nvPr>
            <p:ph idx="1"/>
            <p:custDataLst>
              <p:tags r:id="rId2"/>
            </p:custDataLst>
          </p:nvPr>
        </p:nvSpPr>
        <p:spPr/>
        <p:txBody>
          <a:bodyPr/>
          <a:lstStyle/>
          <a:p>
            <a:r>
              <a:rPr lang="en-US" altLang="en-US" dirty="0"/>
              <a:t>This overview is not meant to serve as a comprehensive description of the insurance benefits offered by PEBA.</a:t>
            </a:r>
          </a:p>
          <a:p>
            <a:r>
              <a:rPr lang="en-US" altLang="en-US" dirty="0"/>
              <a:t>More information can be found in the following:</a:t>
            </a:r>
          </a:p>
          <a:p>
            <a:pPr lvl="1"/>
            <a:r>
              <a:rPr lang="en-US" altLang="en-US" i="1" dirty="0">
                <a:hlinkClick r:id="rId7"/>
              </a:rPr>
              <a:t>Benefits Administrator Manual</a:t>
            </a:r>
            <a:r>
              <a:rPr lang="en-US" altLang="en-US" dirty="0"/>
              <a:t>; and</a:t>
            </a:r>
          </a:p>
          <a:p>
            <a:pPr lvl="1"/>
            <a:r>
              <a:rPr lang="en-US" altLang="en-US" i="1" dirty="0">
                <a:hlinkClick r:id="rId8"/>
              </a:rPr>
              <a:t>Insurance Benefits Guide</a:t>
            </a:r>
            <a:r>
              <a:rPr lang="en-US" altLang="en-US" dirty="0"/>
              <a:t>.</a:t>
            </a:r>
          </a:p>
          <a:p>
            <a:r>
              <a:rPr lang="en-US" altLang="en-US" dirty="0"/>
              <a:t>The plan of benefits documents and benefits contracts contain complete descriptions of the health and dental plans and all other insurance benefits. Their terms and conditions govern all health benefits offered by or through PEBA. </a:t>
            </a:r>
          </a:p>
          <a:p>
            <a:endParaRPr lang="en-US" altLang="en-US" dirty="0"/>
          </a:p>
        </p:txBody>
      </p:sp>
      <p:sp>
        <p:nvSpPr>
          <p:cNvPr id="4" name="Slide Number Placeholder 3"/>
          <p:cNvSpPr>
            <a:spLocks noGrp="1"/>
          </p:cNvSpPr>
          <p:nvPr>
            <p:ph type="sldNum" sz="quarter" idx="12"/>
            <p:custDataLst>
              <p:tags r:id="rId3"/>
            </p:custDataLst>
          </p:nvPr>
        </p:nvSpPr>
        <p:spPr/>
        <p:txBody>
          <a:bodyPr/>
          <a:lstStyle/>
          <a:p>
            <a:fld id="{83D9B1D2-31E5-4727-860E-1CCC1A3DB9CB}"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B3D74A1B-302B-46DC-8221-BD0186192FF4}"/>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11761758"/>
      </p:ext>
    </p:extLst>
  </p:cSld>
  <p:clrMapOvr>
    <a:masterClrMapping/>
  </p:clrMapOvr>
  <mc:AlternateContent xmlns:mc="http://schemas.openxmlformats.org/markup-compatibility/2006" xmlns:p14="http://schemas.microsoft.com/office/powerpoint/2010/main">
    <mc:Choice Requires="p14">
      <p:transition spd="slow" p14:dur="2000" advTm="30929"/>
    </mc:Choice>
    <mc:Fallback xmlns="">
      <p:transition spd="slow" advTm="3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Health Savings Account (HSA)</a:t>
            </a:r>
            <a:endParaRPr lang="en-US" dirty="0"/>
          </a:p>
        </p:txBody>
      </p:sp>
      <p:sp>
        <p:nvSpPr>
          <p:cNvPr id="3" name="Content Placeholder 2"/>
          <p:cNvSpPr>
            <a:spLocks noGrp="1"/>
          </p:cNvSpPr>
          <p:nvPr>
            <p:ph idx="1"/>
          </p:nvPr>
        </p:nvSpPr>
        <p:spPr/>
        <p:txBody>
          <a:bodyPr/>
          <a:lstStyle/>
          <a:p>
            <a:r>
              <a:rPr lang="en-US" dirty="0"/>
              <a:t>Available to State Health Plan Savings Plan members only.</a:t>
            </a:r>
          </a:p>
          <a:p>
            <a:r>
              <a:rPr lang="en-US" altLang="en-US" dirty="0"/>
              <a:t>Participants fund the account with money deducted pretax from paychecks. </a:t>
            </a:r>
          </a:p>
          <a:p>
            <a:r>
              <a:rPr lang="en-US" dirty="0"/>
              <a:t>Contributions accumulate to pay for expenses incurred during the period in which HSA is open.</a:t>
            </a:r>
          </a:p>
          <a:p>
            <a:r>
              <a:rPr lang="en-US" dirty="0"/>
              <a:t>Use to pay expenses for spouse and dependents, even if not covered by Savings Plan.</a:t>
            </a:r>
          </a:p>
          <a:p>
            <a:r>
              <a:rPr lang="en-US" dirty="0"/>
              <a:t>Access account balance at any time.</a:t>
            </a:r>
          </a:p>
          <a:p>
            <a:r>
              <a:rPr lang="en-US" dirty="0"/>
              <a:t>Funds not used for health care expenses are subject to tax.</a:t>
            </a:r>
          </a:p>
          <a:p>
            <a:endParaRPr lang="en-US" dirty="0"/>
          </a:p>
        </p:txBody>
      </p:sp>
      <p:sp>
        <p:nvSpPr>
          <p:cNvPr id="4" name="Slide Number Placeholder 3"/>
          <p:cNvSpPr>
            <a:spLocks noGrp="1"/>
          </p:cNvSpPr>
          <p:nvPr>
            <p:ph type="sldNum" sz="quarter" idx="12"/>
          </p:nvPr>
        </p:nvSpPr>
        <p:spPr/>
        <p:txBody>
          <a:bodyPr/>
          <a:lstStyle/>
          <a:p>
            <a:fld id="{83D9B1D2-31E5-4727-860E-1CCC1A3DB9CB}"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99AA2B5F-E5E2-4B54-891B-B00B5B7AE0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35753207"/>
      </p:ext>
    </p:extLst>
  </p:cSld>
  <p:clrMapOvr>
    <a:masterClrMapping/>
  </p:clrMapOvr>
  <mc:AlternateContent xmlns:mc="http://schemas.openxmlformats.org/markup-compatibility/2006" xmlns:p14="http://schemas.microsoft.com/office/powerpoint/2010/main">
    <mc:Choice Requires="p14">
      <p:transition spd="slow" p14:dur="2000" advTm="37062"/>
    </mc:Choice>
    <mc:Fallback xmlns="">
      <p:transition spd="slow" advTm="37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28600"/>
            <a:ext cx="8229599" cy="804672"/>
          </a:xfrm>
        </p:spPr>
        <p:txBody>
          <a:bodyPr/>
          <a:lstStyle/>
          <a:p>
            <a:r>
              <a:rPr lang="en-US" dirty="0"/>
              <a:t>Enrollment</a:t>
            </a:r>
          </a:p>
        </p:txBody>
      </p:sp>
      <p:sp>
        <p:nvSpPr>
          <p:cNvPr id="3" name="Content Placeholder 2"/>
          <p:cNvSpPr>
            <a:spLocks noGrp="1"/>
          </p:cNvSpPr>
          <p:nvPr>
            <p:ph idx="1"/>
          </p:nvPr>
        </p:nvSpPr>
        <p:spPr>
          <a:xfrm>
            <a:off x="457200" y="1261872"/>
            <a:ext cx="8229600" cy="5029200"/>
          </a:xfrm>
        </p:spPr>
        <p:txBody>
          <a:bodyPr>
            <a:normAutofit/>
          </a:bodyPr>
          <a:lstStyle/>
          <a:p>
            <a:r>
              <a:rPr lang="en-US" dirty="0"/>
              <a:t>Employees enroll through MyBenefits.</a:t>
            </a:r>
          </a:p>
          <a:p>
            <a:pPr lvl="1"/>
            <a:r>
              <a:rPr lang="en-US" dirty="0"/>
              <a:t>As a new hire; </a:t>
            </a:r>
          </a:p>
          <a:p>
            <a:pPr lvl="1"/>
            <a:r>
              <a:rPr lang="en-US" dirty="0"/>
              <a:t>During annual open enrollment period; and</a:t>
            </a:r>
          </a:p>
          <a:p>
            <a:pPr lvl="1"/>
            <a:r>
              <a:rPr lang="en-US" dirty="0"/>
              <a:t>Anytime throughout the year.</a:t>
            </a:r>
          </a:p>
          <a:p>
            <a:r>
              <a:rPr lang="en-US" dirty="0"/>
              <a:t>Employers must approve the enrollment in EBS and provide the number of annual pay periods.</a:t>
            </a:r>
          </a:p>
          <a:p>
            <a:r>
              <a:rPr lang="en-US" dirty="0"/>
              <a:t>PEBA sends daily enrollment and eligibility files to ASIFlex.</a:t>
            </a:r>
          </a:p>
          <a:p>
            <a:r>
              <a:rPr lang="en-US" dirty="0"/>
              <a:t>HSA Central will automatically set up the bank account based on enrollment information from PEBA. The employee will receive a welcome email from HSA Central with instructions on how to fully open the account once it is set up.</a:t>
            </a:r>
          </a:p>
        </p:txBody>
      </p:sp>
      <p:sp>
        <p:nvSpPr>
          <p:cNvPr id="4" name="Slide Number Placeholder 3"/>
          <p:cNvSpPr>
            <a:spLocks noGrp="1"/>
          </p:cNvSpPr>
          <p:nvPr>
            <p:ph type="sldNum" sz="quarter" idx="12"/>
          </p:nvPr>
        </p:nvSpPr>
        <p:spPr>
          <a:xfrm>
            <a:off x="8339328" y="6400800"/>
            <a:ext cx="804672" cy="457200"/>
          </a:xfrm>
        </p:spPr>
        <p:txBody>
          <a:bodyPr/>
          <a:lstStyle/>
          <a:p>
            <a:fld id="{83D9B1D2-31E5-4727-860E-1CCC1A3DB9CB}"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179F6FA4-0A8C-4BF8-9B5A-D96E42B24E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548342969"/>
      </p:ext>
    </p:extLst>
  </p:cSld>
  <p:clrMapOvr>
    <a:masterClrMapping/>
  </p:clrMapOvr>
  <mc:AlternateContent xmlns:mc="http://schemas.openxmlformats.org/markup-compatibility/2006" xmlns:p14="http://schemas.microsoft.com/office/powerpoint/2010/main">
    <mc:Choice Requires="p14">
      <p:transition spd="slow" p14:dur="2000" advTm="37328"/>
    </mc:Choice>
    <mc:Fallback xmlns="">
      <p:transition spd="slow" advTm="37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Contribution limits and fees</a:t>
            </a:r>
            <a:endParaRPr lang="en-US" dirty="0"/>
          </a:p>
        </p:txBody>
      </p:sp>
      <p:sp>
        <p:nvSpPr>
          <p:cNvPr id="3" name="Content Placeholder 2"/>
          <p:cNvSpPr>
            <a:spLocks noGrp="1"/>
          </p:cNvSpPr>
          <p:nvPr>
            <p:ph idx="1"/>
          </p:nvPr>
        </p:nvSpPr>
        <p:spPr/>
        <p:txBody>
          <a:bodyPr/>
          <a:lstStyle/>
          <a:p>
            <a:pPr lvl="0"/>
            <a:r>
              <a:rPr lang="en-US" dirty="0"/>
              <a:t>Contribution limits:</a:t>
            </a:r>
          </a:p>
          <a:p>
            <a:pPr lvl="1"/>
            <a:r>
              <a:rPr lang="en-US" dirty="0"/>
              <a:t>Single coverage: $3,850.</a:t>
            </a:r>
          </a:p>
          <a:p>
            <a:pPr lvl="1"/>
            <a:r>
              <a:rPr lang="en-US" dirty="0"/>
              <a:t>Family coverage: $7,750.</a:t>
            </a:r>
          </a:p>
          <a:p>
            <a:pPr lvl="1"/>
            <a:r>
              <a:rPr lang="en-US" dirty="0"/>
              <a:t>Additional catch-up contributions for a subscriber who is age 55 or older: $1,000.</a:t>
            </a:r>
          </a:p>
          <a:p>
            <a:pPr lvl="2"/>
            <a:r>
              <a:rPr lang="en-US" altLang="en-US" dirty="0"/>
              <a:t>If participant and spouse are covered by a family high deductible health plan, and are both age 55 or older, each can make a $1,000 catch-up contribution into their own </a:t>
            </a:r>
            <a:r>
              <a:rPr lang="en-US" dirty="0"/>
              <a:t>HSA.</a:t>
            </a:r>
            <a:endParaRPr lang="en-US" altLang="en-US" dirty="0"/>
          </a:p>
          <a:p>
            <a:r>
              <a:rPr lang="en-US" dirty="0"/>
              <a:t>Monthly administration fee: $0.50.</a:t>
            </a:r>
          </a:p>
          <a:p>
            <a:pPr lvl="1"/>
            <a:r>
              <a:rPr lang="en-US" dirty="0"/>
              <a:t>Deducted from participant’s account balance. </a:t>
            </a:r>
          </a:p>
          <a:p>
            <a:r>
              <a:rPr lang="en-US" dirty="0"/>
              <a:t>Paper statements: $3 per month.</a:t>
            </a:r>
          </a:p>
          <a:p>
            <a:endParaRPr lang="en-US" dirty="0"/>
          </a:p>
        </p:txBody>
      </p:sp>
      <p:sp>
        <p:nvSpPr>
          <p:cNvPr id="4" name="Slide Number Placeholder 3"/>
          <p:cNvSpPr>
            <a:spLocks noGrp="1"/>
          </p:cNvSpPr>
          <p:nvPr>
            <p:ph type="sldNum" sz="quarter" idx="12"/>
          </p:nvPr>
        </p:nvSpPr>
        <p:spPr/>
        <p:txBody>
          <a:bodyPr/>
          <a:lstStyle/>
          <a:p>
            <a:fld id="{83D9B1D2-31E5-4727-860E-1CCC1A3DB9CB}"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2939ECD3-F321-4CA6-B52E-52DCF5594F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5763590"/>
      </p:ext>
    </p:extLst>
  </p:cSld>
  <p:clrMapOvr>
    <a:masterClrMapping/>
  </p:clrMapOvr>
  <mc:AlternateContent xmlns:mc="http://schemas.openxmlformats.org/markup-compatibility/2006">
    <mc:Choice xmlns:p14="http://schemas.microsoft.com/office/powerpoint/2010/main" Requires="p14">
      <p:transition spd="slow" p14:dur="2000" advTm="50871"/>
    </mc:Choice>
    <mc:Fallback>
      <p:transition spd="slow" advTm="50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HSA Central</a:t>
            </a:r>
          </a:p>
        </p:txBody>
      </p:sp>
      <p:sp>
        <p:nvSpPr>
          <p:cNvPr id="3" name="Content Placeholder 2"/>
          <p:cNvSpPr>
            <a:spLocks noGrp="1"/>
          </p:cNvSpPr>
          <p:nvPr>
            <p:ph idx="1"/>
          </p:nvPr>
        </p:nvSpPr>
        <p:spPr/>
        <p:txBody>
          <a:bodyPr/>
          <a:lstStyle/>
          <a:p>
            <a:r>
              <a:rPr lang="en-US" dirty="0"/>
              <a:t>HSA custodial bank.</a:t>
            </a:r>
          </a:p>
          <a:p>
            <a:r>
              <a:rPr lang="en-US" dirty="0"/>
              <a:t>HSA Central will automatically set up the bank account based on enrollment information from PEBA. The employee will receive a welcome email from HSA Central with instructions on how to fully open the account once it is set up.</a:t>
            </a:r>
          </a:p>
          <a:p>
            <a:r>
              <a:rPr lang="en-US" dirty="0"/>
              <a:t>Must have zero MSA balance before contributing to HSA.</a:t>
            </a:r>
          </a:p>
          <a:p>
            <a:pPr lvl="1"/>
            <a:r>
              <a:rPr lang="en-US" dirty="0"/>
              <a:t>ASIFlex will automatically convert MSA to Limited-use MSA if carryover funds remain at end of plan year.</a:t>
            </a:r>
          </a:p>
        </p:txBody>
      </p:sp>
      <p:sp>
        <p:nvSpPr>
          <p:cNvPr id="4" name="Slide Number Placeholder 3"/>
          <p:cNvSpPr>
            <a:spLocks noGrp="1"/>
          </p:cNvSpPr>
          <p:nvPr>
            <p:ph type="sldNum" sz="quarter" idx="12"/>
          </p:nvPr>
        </p:nvSpPr>
        <p:spPr/>
        <p:txBody>
          <a:bodyPr/>
          <a:lstStyle/>
          <a:p>
            <a:fld id="{83D9B1D2-31E5-4727-860E-1CCC1A3DB9CB}" type="slidenum">
              <a:rPr lang="en-US" smtClean="0"/>
              <a:pPr/>
              <a:t>6</a:t>
            </a:fld>
            <a:endParaRPr lang="en-US" dirty="0"/>
          </a:p>
        </p:txBody>
      </p:sp>
      <p:pic>
        <p:nvPicPr>
          <p:cNvPr id="8" name="Audio 7">
            <a:hlinkClick r:id="" action="ppaction://media"/>
            <a:extLst>
              <a:ext uri="{FF2B5EF4-FFF2-40B4-BE49-F238E27FC236}">
                <a16:creationId xmlns:a16="http://schemas.microsoft.com/office/drawing/2014/main" id="{BD5C3481-7E6B-415F-B826-B8A439C34D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42709216"/>
      </p:ext>
    </p:extLst>
  </p:cSld>
  <p:clrMapOvr>
    <a:masterClrMapping/>
  </p:clrMapOvr>
  <mc:AlternateContent xmlns:mc="http://schemas.openxmlformats.org/markup-compatibility/2006" xmlns:p14="http://schemas.microsoft.com/office/powerpoint/2010/main">
    <mc:Choice Requires="p14">
      <p:transition spd="slow" p14:dur="2000" advTm="37302"/>
    </mc:Choice>
    <mc:Fallback xmlns="">
      <p:transition spd="slow" advTm="37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913B-937E-4902-9009-5534121A3F6B}"/>
              </a:ext>
            </a:extLst>
          </p:cNvPr>
          <p:cNvSpPr>
            <a:spLocks noGrp="1"/>
          </p:cNvSpPr>
          <p:nvPr>
            <p:ph type="title"/>
          </p:nvPr>
        </p:nvSpPr>
        <p:spPr/>
        <p:txBody>
          <a:bodyPr/>
          <a:lstStyle/>
          <a:p>
            <a:r>
              <a:rPr lang="en-US" dirty="0"/>
              <a:t>Additional training</a:t>
            </a:r>
          </a:p>
        </p:txBody>
      </p:sp>
      <p:sp>
        <p:nvSpPr>
          <p:cNvPr id="3" name="Content Placeholder 2">
            <a:extLst>
              <a:ext uri="{FF2B5EF4-FFF2-40B4-BE49-F238E27FC236}">
                <a16:creationId xmlns:a16="http://schemas.microsoft.com/office/drawing/2014/main" id="{2990BF1B-43F5-439E-ABAD-FAF506C72352}"/>
              </a:ext>
            </a:extLst>
          </p:cNvPr>
          <p:cNvSpPr>
            <a:spLocks noGrp="1"/>
          </p:cNvSpPr>
          <p:nvPr>
            <p:ph idx="1"/>
          </p:nvPr>
        </p:nvSpPr>
        <p:spPr/>
        <p:txBody>
          <a:bodyPr>
            <a:normAutofit/>
          </a:bodyPr>
          <a:lstStyle/>
          <a:p>
            <a:r>
              <a:rPr lang="en-US" dirty="0"/>
              <a:t>For more information, view the employer training on </a:t>
            </a:r>
            <a:r>
              <a:rPr lang="en-US" i="1" dirty="0"/>
              <a:t>MoneyPlus</a:t>
            </a:r>
            <a:r>
              <a:rPr lang="en-US" i="1" dirty="0">
                <a:solidFill>
                  <a:srgbClr val="FF0000"/>
                </a:solidFill>
              </a:rPr>
              <a:t> </a:t>
            </a:r>
            <a:r>
              <a:rPr lang="en-US" i="1" dirty="0"/>
              <a:t>and Health Savings Accounts</a:t>
            </a:r>
            <a:r>
              <a:rPr lang="en-US" dirty="0"/>
              <a:t> </a:t>
            </a:r>
            <a:r>
              <a:rPr lang="en-US" altLang="en-US" dirty="0"/>
              <a:t>at </a:t>
            </a:r>
            <a:r>
              <a:rPr lang="en-US" altLang="en-US" dirty="0">
                <a:hlinkClick r:id="rId4" action="ppaction://hlinkfile"/>
              </a:rPr>
              <a:t>peba.sc.gov/insurance-training</a:t>
            </a:r>
            <a:r>
              <a:rPr lang="en-US" altLang="en-US" dirty="0"/>
              <a:t>. </a:t>
            </a:r>
            <a:endParaRPr lang="en-US" dirty="0">
              <a:solidFill>
                <a:srgbClr val="FF0000"/>
              </a:solidFill>
            </a:endParaRPr>
          </a:p>
          <a:p>
            <a:r>
              <a:rPr lang="en-US" dirty="0"/>
              <a:t>Additional topics include:</a:t>
            </a:r>
          </a:p>
          <a:p>
            <a:pPr lvl="1"/>
            <a:r>
              <a:rPr lang="en-US" dirty="0"/>
              <a:t>Filing flexible spending account claims.</a:t>
            </a:r>
          </a:p>
          <a:p>
            <a:pPr lvl="1"/>
            <a:r>
              <a:rPr lang="en-US" dirty="0"/>
              <a:t>Health Savings Accounts with HSA Central. </a:t>
            </a:r>
          </a:p>
          <a:p>
            <a:pPr lvl="1"/>
            <a:r>
              <a:rPr lang="en-US" dirty="0"/>
              <a:t>Employer portal with </a:t>
            </a:r>
            <a:r>
              <a:rPr lang="en-US" dirty="0" err="1"/>
              <a:t>ASIFlex</a:t>
            </a:r>
            <a:r>
              <a:rPr lang="en-US" dirty="0"/>
              <a:t>.</a:t>
            </a:r>
          </a:p>
          <a:p>
            <a:pPr lvl="1"/>
            <a:r>
              <a:rPr lang="en-US" dirty="0"/>
              <a:t>Submitting payrolls and remittances.</a:t>
            </a:r>
          </a:p>
          <a:p>
            <a:pPr lvl="1"/>
            <a:r>
              <a:rPr lang="en-US" dirty="0"/>
              <a:t>Discrepancy reports.</a:t>
            </a:r>
          </a:p>
          <a:p>
            <a:pPr lvl="1"/>
            <a:r>
              <a:rPr lang="en-US" dirty="0"/>
              <a:t>EBS reports. </a:t>
            </a:r>
          </a:p>
          <a:p>
            <a:pPr lvl="1"/>
            <a:r>
              <a:rPr lang="en-US" dirty="0"/>
              <a:t>Resources.</a:t>
            </a:r>
          </a:p>
        </p:txBody>
      </p:sp>
      <p:sp>
        <p:nvSpPr>
          <p:cNvPr id="4" name="Slide Number Placeholder 3">
            <a:extLst>
              <a:ext uri="{FF2B5EF4-FFF2-40B4-BE49-F238E27FC236}">
                <a16:creationId xmlns:a16="http://schemas.microsoft.com/office/drawing/2014/main" id="{A711311C-4892-4D4E-A59D-1C28FA8CA899}"/>
              </a:ext>
            </a:extLst>
          </p:cNvPr>
          <p:cNvSpPr>
            <a:spLocks noGrp="1"/>
          </p:cNvSpPr>
          <p:nvPr>
            <p:ph type="sldNum" sz="quarter" idx="12"/>
          </p:nvPr>
        </p:nvSpPr>
        <p:spPr/>
        <p:txBody>
          <a:bodyPr/>
          <a:lstStyle/>
          <a:p>
            <a:fld id="{83D9B1D2-31E5-4727-860E-1CCC1A3DB9CB}" type="slidenum">
              <a:rPr lang="en-US" smtClean="0"/>
              <a:pPr/>
              <a:t>7</a:t>
            </a:fld>
            <a:endParaRPr lang="en-US" dirty="0"/>
          </a:p>
        </p:txBody>
      </p:sp>
      <p:pic>
        <p:nvPicPr>
          <p:cNvPr id="8" name="Audio 7">
            <a:hlinkClick r:id="" action="ppaction://media"/>
            <a:extLst>
              <a:ext uri="{FF2B5EF4-FFF2-40B4-BE49-F238E27FC236}">
                <a16:creationId xmlns:a16="http://schemas.microsoft.com/office/drawing/2014/main" id="{5F2F12DE-691F-4E48-A353-291EFF7943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687683656"/>
      </p:ext>
    </p:extLst>
  </p:cSld>
  <p:clrMapOvr>
    <a:masterClrMapping/>
  </p:clrMapOvr>
  <mc:AlternateContent xmlns:mc="http://schemas.openxmlformats.org/markup-compatibility/2006" xmlns:p14="http://schemas.microsoft.com/office/powerpoint/2010/main">
    <mc:Choice Requires="p14">
      <p:transition spd="slow" p14:dur="2000" advTm="38342"/>
    </mc:Choice>
    <mc:Fallback xmlns="">
      <p:transition spd="slow" advTm="38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83D9B1D2-31E5-4727-860E-1CCC1A3DB9CB}" type="slidenum">
              <a:rPr lang="en-US" smtClean="0"/>
              <a:pPr/>
              <a:t>8</a:t>
            </a:fld>
            <a:endParaRPr lang="en-US" dirty="0"/>
          </a:p>
        </p:txBody>
      </p:sp>
    </p:spTree>
    <p:extLst>
      <p:ext uri="{BB962C8B-B14F-4D97-AF65-F5344CB8AC3E}">
        <p14:creationId xmlns:p14="http://schemas.microsoft.com/office/powerpoint/2010/main" val="1461337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08A4A27-A37E-4A10-B4A7-DF348D187488}&quot;/&gt;&lt;isInvalidForFieldText val=&quot;0&quot;/&gt;&lt;Image&gt;&lt;filename val=&quot;C:\Users\rscald\AppData\Local\Temp\CP17684170892406Session\CPTrustFolder17684170892421\PPTImport17684171035750\data\asimages\{908A4A27-A37E-4A10-B4A7-DF348D187488}_3.png&quot;/&gt;&lt;left val=&quot;24&quot;/&gt;&lt;top val=&quot;35&quot;/&gt;&lt;width val=&quot;743&quot;/&gt;&lt;height val=&quot;16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52&quot;/&gt;&lt;lineCharCount val=&quot;17&quot;/&gt;&lt;lineCharCount val=&quot;48&quot;/&gt;&lt;lineCharCount val=&quot;35&quot;/&gt;&lt;lineCharCount val=&quot;25&quot;/&gt;&lt;/TableIndex&gt;&lt;/ShapeTextInfo&gt;"/>
  <p:tag name="HTML_SHAPEINFO" val="&lt;ThreeDShapeInfo&gt;&lt;uuid val=&quot;{EA0F86D2-68F9-4427-8668-A28D022B6660}&quot;/&gt;&lt;isInvalidForFieldText val=&quot;0&quot;/&gt;&lt;Image&gt;&lt;filename val=&quot;C:\Users\rscald\AppData\Local\Temp\CP17684170892406Session\CPTrustFolder17684170892421\PPTImport17684171035750\data\asimages\{EA0F86D2-68F9-4427-8668-A28D022B6660}_3.png&quot;/&gt;&lt;left val=&quot;36&quot;/&gt;&lt;top val=&quot;192&quot;/&gt;&lt;width val=&quot;876&quot;/&gt;&lt;height val=&quot;44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BD6C72-53AD-40A4-834C-DC6F4DAF7D3B}&quot;/&gt;&lt;isInvalidForFieldText val=&quot;0&quot;/&gt;&lt;Image&gt;&lt;filename val=&quot;C:\Users\rscald\AppData\Local\Temp\CP17684170892406Session\CPTrustFolder17684170892421\PPTImport17684171035750\data\asimages\{F4BD6C72-53AD-40A4-834C-DC6F4DAF7D3B}_3.png&quot;/&gt;&lt;left val=&quot;864&quot;/&gt;&lt;top val=&quot;674&quot;/&gt;&lt;width val=&quot;47&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55980011-999D-415D-9866-F1E6440FBE84}&quot;/&gt;&lt;isInvalidForFieldText val=&quot;0&quot;/&gt;&lt;Image&gt;&lt;filename val=&quot;C:\Users\rscald\AppData\Local\Temp\CP17684170892406Session\CPTrustFolder17684170892421\PPTImport17684171035750\data\asimages\{55980011-999D-415D-9866-F1E6440FBE84}_149.png&quot;/&gt;&lt;left val=&quot;864&quot;/&gt;&lt;top val=&quot;674&quot;/&gt;&lt;width val=&quot;47&quot;/&gt;&lt;height val=&quot;39&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3040</TotalTime>
  <Words>485</Words>
  <Application>Microsoft Office PowerPoint</Application>
  <PresentationFormat>On-screen Show (4:3)</PresentationFormat>
  <Paragraphs>55</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Century Gothic</vt:lpstr>
      <vt:lpstr>Times New Roman</vt:lpstr>
      <vt:lpstr>Tw Cen MT Condensed</vt:lpstr>
      <vt:lpstr>Office Theme</vt:lpstr>
      <vt:lpstr>Health Savings Accounts</vt:lpstr>
      <vt:lpstr>Important information</vt:lpstr>
      <vt:lpstr>Health Savings Account (HSA)</vt:lpstr>
      <vt:lpstr>Enrollment</vt:lpstr>
      <vt:lpstr>Contribution limits and fees</vt:lpstr>
      <vt:lpstr>HSA Central</vt:lpstr>
      <vt:lpstr>Additional training</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COBRA</dc:title>
  <dc:creator>Jessica Moak</dc:creator>
  <cp:lastModifiedBy>Timothy Diamond</cp:lastModifiedBy>
  <cp:revision>172</cp:revision>
  <cp:lastPrinted>2021-10-01T19:57:18Z</cp:lastPrinted>
  <dcterms:created xsi:type="dcterms:W3CDTF">2020-07-07T16:41:29Z</dcterms:created>
  <dcterms:modified xsi:type="dcterms:W3CDTF">2022-12-12T17:19:20Z</dcterms:modified>
</cp:coreProperties>
</file>