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65" r:id="rId3"/>
    <p:sldId id="378" r:id="rId4"/>
    <p:sldId id="302" r:id="rId5"/>
    <p:sldId id="467" r:id="rId6"/>
    <p:sldId id="478" r:id="rId7"/>
    <p:sldId id="477" r:id="rId8"/>
    <p:sldId id="457" r:id="rId9"/>
    <p:sldId id="384" r:id="rId10"/>
    <p:sldId id="385" r:id="rId11"/>
    <p:sldId id="455" r:id="rId12"/>
    <p:sldId id="264" r:id="rId1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11EDD33-86DB-4CFD-A41B-7B88B073EF7A}" name="Jessica Moak" initials="JM" userId="S::rmoakj@peba.sc.gov::00fb72e6-3ecd-44d5-a8cb-95d2c3bab7d4"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5" clrIdx="0">
    <p:extLst>
      <p:ext uri="{19B8F6BF-5375-455C-9EA6-DF929625EA0E}">
        <p15:presenceInfo xmlns:p15="http://schemas.microsoft.com/office/powerpoint/2012/main" userId="S::ryounh@peba.sc.gov::9a85b619-8fd1-4dec-b439-2514df7fe89a" providerId="AD"/>
      </p:ext>
    </p:extLst>
  </p:cmAuthor>
  <p:cmAuthor id="2" name="Jennifer S. Dolder" initials="JSD" lastIdx="6" clrIdx="1">
    <p:extLst>
      <p:ext uri="{19B8F6BF-5375-455C-9EA6-DF929625EA0E}">
        <p15:presenceInfo xmlns:p15="http://schemas.microsoft.com/office/powerpoint/2012/main" userId="S::rdoldj@peba.sc.gov::adc8f237-6518-4fda-a594-f6aaccffabfd" providerId="AD"/>
      </p:ext>
    </p:extLst>
  </p:cmAuthor>
  <p:cmAuthor id="3" name="Timothy Diamond" initials="TD" lastIdx="26" clrIdx="2">
    <p:extLst>
      <p:ext uri="{19B8F6BF-5375-455C-9EA6-DF929625EA0E}">
        <p15:presenceInfo xmlns:p15="http://schemas.microsoft.com/office/powerpoint/2012/main" userId="S::rdiamt@peba.sc.gov::baf4c6ec-7996-4d54-b3a5-3175a43b8b0c" providerId="AD"/>
      </p:ext>
    </p:extLst>
  </p:cmAuthor>
  <p:cmAuthor id="4" name="Jessica Moak" initials="JM" lastIdx="6" clrIdx="3">
    <p:extLst>
      <p:ext uri="{19B8F6BF-5375-455C-9EA6-DF929625EA0E}">
        <p15:presenceInfo xmlns:p15="http://schemas.microsoft.com/office/powerpoint/2012/main" userId="S::rmoakj@peba.sc.gov::aefcb452-2607-4fbc-8c60-dfa075c160aa" providerId="AD"/>
      </p:ext>
    </p:extLst>
  </p:cmAuthor>
  <p:cmAuthor id="5" name="Brittany Terry" initials="BT" lastIdx="2" clrIdx="4">
    <p:extLst>
      <p:ext uri="{19B8F6BF-5375-455C-9EA6-DF929625EA0E}">
        <p15:presenceInfo xmlns:p15="http://schemas.microsoft.com/office/powerpoint/2012/main" userId="S::rterrb@peba.sc.gov::15e29356-83d4-4e0d-ac9e-5fd40c3f683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12049"/>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150" autoAdjust="0"/>
    <p:restoredTop sz="95652" autoAdjust="0"/>
  </p:normalViewPr>
  <p:slideViewPr>
    <p:cSldViewPr snapToGrid="0">
      <p:cViewPr varScale="1">
        <p:scale>
          <a:sx n="114" d="100"/>
          <a:sy n="114" d="100"/>
        </p:scale>
        <p:origin x="1152"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11/30/2023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11/30/2023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peba.sc.gov/contactus.html"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1508993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www.peba.sc.gov/contactus.html</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5" Type="http://schemas.openxmlformats.org/officeDocument/2006/relationships/hyperlink" Target="http://www.workplacepossibilities.com/blog" TargetMode="Externa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peba.sc.gov/insurance-trainingGet%20Set%20Insurance"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26.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https://www.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hyperlink" Target="https://peba.sc.gov/publications" TargetMode="Externa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file:///\\fileserver\common\Employer%20Services\2023\Online%20events\Preparing%20for%20OE\peba.sc.gov\insurance-training" TargetMode="External"/><Relationship Id="rId2" Type="http://schemas.openxmlformats.org/officeDocument/2006/relationships/hyperlink" Target="https://ebs.eip.sc.gov/" TargetMode="Externa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hyperlink" Target="https://www.standard.com/mybenefits/scpeba" TargetMode="Externa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standard.com/mybenefits/scpeba"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Long term disability</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Insurance Benefits Training</a:t>
            </a:r>
          </a:p>
          <a:p>
            <a:r>
              <a:rPr lang="en-US" dirty="0"/>
              <a:t>2024</a:t>
            </a:r>
            <a:endParaRPr lang="en-US" dirty="0">
              <a:solidFill>
                <a:srgbClr val="FF0000"/>
              </a:solidFill>
            </a:endParaRP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9731"/>
    </mc:Choice>
    <mc:Fallback xmlns="">
      <p:transition spd="slow" advTm="973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The Standard’s Workplace Possibilities program</a:t>
            </a:r>
            <a:endParaRPr lang="en-US" dirty="0"/>
          </a:p>
        </p:txBody>
      </p:sp>
      <p:sp>
        <p:nvSpPr>
          <p:cNvPr id="3" name="Content Placeholder 2"/>
          <p:cNvSpPr>
            <a:spLocks noGrp="1"/>
          </p:cNvSpPr>
          <p:nvPr>
            <p:ph idx="1"/>
            <p:custDataLst>
              <p:tags r:id="rId2"/>
            </p:custDataLst>
          </p:nvPr>
        </p:nvSpPr>
        <p:spPr/>
        <p:txBody>
          <a:bodyPr/>
          <a:lstStyle/>
          <a:p>
            <a:r>
              <a:rPr lang="en-US" dirty="0"/>
              <a:t>Stay-at-Work services:</a:t>
            </a:r>
          </a:p>
          <a:p>
            <a:pPr lvl="1"/>
            <a:r>
              <a:rPr lang="en-US" dirty="0"/>
              <a:t>Services are provided while employee is still working.</a:t>
            </a:r>
          </a:p>
          <a:p>
            <a:pPr lvl="1"/>
            <a:r>
              <a:rPr lang="en-US" dirty="0"/>
              <a:t>Goal is to help the employee perform job-related tasks.</a:t>
            </a:r>
          </a:p>
          <a:p>
            <a:r>
              <a:rPr lang="en-US" dirty="0"/>
              <a:t>Return-to-Work services:</a:t>
            </a:r>
          </a:p>
          <a:p>
            <a:pPr lvl="1"/>
            <a:r>
              <a:rPr lang="en-US" dirty="0"/>
              <a:t>Services are provided soon after an employee goes out of work.</a:t>
            </a:r>
          </a:p>
          <a:p>
            <a:pPr lvl="1"/>
            <a:r>
              <a:rPr lang="en-US" dirty="0"/>
              <a:t>Goal is to quickly return employee to work.</a:t>
            </a:r>
          </a:p>
          <a:p>
            <a:r>
              <a:rPr lang="en-US" dirty="0"/>
              <a:t>Sign up for The Standard’s blog at </a:t>
            </a:r>
            <a:r>
              <a:rPr lang="en-US" dirty="0">
                <a:hlinkClick r:id="rId5"/>
              </a:rPr>
              <a:t>www.workplacepossibilities.com/blog</a:t>
            </a:r>
            <a:r>
              <a:rPr lang="en-US" dirty="0"/>
              <a:t>. </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10</a:t>
            </a:fld>
            <a:endParaRPr lang="en-US" dirty="0"/>
          </a:p>
        </p:txBody>
      </p:sp>
    </p:spTree>
    <p:extLst>
      <p:ext uri="{BB962C8B-B14F-4D97-AF65-F5344CB8AC3E}">
        <p14:creationId xmlns:p14="http://schemas.microsoft.com/office/powerpoint/2010/main" val="136439735"/>
      </p:ext>
    </p:extLst>
  </p:cSld>
  <p:clrMapOvr>
    <a:masterClrMapping/>
  </p:clrMapOvr>
  <mc:AlternateContent xmlns:mc="http://schemas.openxmlformats.org/markup-compatibility/2006" xmlns:p14="http://schemas.microsoft.com/office/powerpoint/2010/main">
    <mc:Choice Requires="p14">
      <p:transition spd="slow" p14:dur="2000" advTm="31181"/>
    </mc:Choice>
    <mc:Fallback xmlns="">
      <p:transition spd="slow" advTm="31181"/>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2913B-937E-4902-9009-5534121A3F6B}"/>
              </a:ext>
            </a:extLst>
          </p:cNvPr>
          <p:cNvSpPr>
            <a:spLocks noGrp="1"/>
          </p:cNvSpPr>
          <p:nvPr>
            <p:ph type="title"/>
          </p:nvPr>
        </p:nvSpPr>
        <p:spPr/>
        <p:txBody>
          <a:bodyPr/>
          <a:lstStyle/>
          <a:p>
            <a:r>
              <a:rPr lang="en-US" dirty="0"/>
              <a:t>Additional training</a:t>
            </a:r>
          </a:p>
        </p:txBody>
      </p:sp>
      <p:sp>
        <p:nvSpPr>
          <p:cNvPr id="3" name="Content Placeholder 2">
            <a:extLst>
              <a:ext uri="{FF2B5EF4-FFF2-40B4-BE49-F238E27FC236}">
                <a16:creationId xmlns:a16="http://schemas.microsoft.com/office/drawing/2014/main" id="{2990BF1B-43F5-439E-ABAD-FAF506C72352}"/>
              </a:ext>
            </a:extLst>
          </p:cNvPr>
          <p:cNvSpPr>
            <a:spLocks noGrp="1"/>
          </p:cNvSpPr>
          <p:nvPr>
            <p:ph idx="1"/>
          </p:nvPr>
        </p:nvSpPr>
        <p:spPr/>
        <p:txBody>
          <a:bodyPr/>
          <a:lstStyle/>
          <a:p>
            <a:r>
              <a:rPr lang="en-US" dirty="0"/>
              <a:t>For more information about long term disability, view the employer training on </a:t>
            </a:r>
            <a:r>
              <a:rPr lang="en-US" i="1" dirty="0"/>
              <a:t>Retirement, Disability and Death </a:t>
            </a:r>
            <a:r>
              <a:rPr lang="en-US" dirty="0"/>
              <a:t>at </a:t>
            </a:r>
            <a:r>
              <a:rPr lang="en-US" altLang="en-US" dirty="0">
                <a:hlinkClick r:id="rId2"/>
              </a:rPr>
              <a:t>peba.sc.gov/insurance-training</a:t>
            </a:r>
            <a:r>
              <a:rPr lang="en-US" altLang="en-US" dirty="0"/>
              <a:t>. </a:t>
            </a:r>
          </a:p>
          <a:p>
            <a:r>
              <a:rPr lang="en-US" dirty="0"/>
              <a:t>Additional topics include:</a:t>
            </a:r>
          </a:p>
          <a:p>
            <a:pPr lvl="1"/>
            <a:r>
              <a:rPr lang="en-US" dirty="0"/>
              <a:t>Benefits ending at retirement. </a:t>
            </a:r>
          </a:p>
          <a:p>
            <a:pPr lvl="1"/>
            <a:r>
              <a:rPr lang="en-US" dirty="0"/>
              <a:t>Disability benefits eligibility.</a:t>
            </a:r>
          </a:p>
          <a:p>
            <a:pPr lvl="1"/>
            <a:r>
              <a:rPr lang="en-US" dirty="0"/>
              <a:t>The Standard definitions. </a:t>
            </a:r>
          </a:p>
          <a:p>
            <a:pPr lvl="1"/>
            <a:r>
              <a:rPr lang="en-US" dirty="0"/>
              <a:t>Submitting a claim.</a:t>
            </a:r>
          </a:p>
          <a:p>
            <a:pPr lvl="1"/>
            <a:r>
              <a:rPr lang="en-US" dirty="0"/>
              <a:t>Lifetime Security Benefit provision.</a:t>
            </a:r>
          </a:p>
          <a:p>
            <a:pPr lvl="1"/>
            <a:r>
              <a:rPr lang="en-US" dirty="0"/>
              <a:t>Member death while SLTD benefits are payable.</a:t>
            </a:r>
          </a:p>
        </p:txBody>
      </p:sp>
      <p:sp>
        <p:nvSpPr>
          <p:cNvPr id="4" name="Slide Number Placeholder 3">
            <a:extLst>
              <a:ext uri="{FF2B5EF4-FFF2-40B4-BE49-F238E27FC236}">
                <a16:creationId xmlns:a16="http://schemas.microsoft.com/office/drawing/2014/main" id="{A711311C-4892-4D4E-A59D-1C28FA8CA899}"/>
              </a:ext>
            </a:extLst>
          </p:cNvPr>
          <p:cNvSpPr>
            <a:spLocks noGrp="1"/>
          </p:cNvSpPr>
          <p:nvPr>
            <p:ph type="sldNum" sz="quarter" idx="12"/>
          </p:nvPr>
        </p:nvSpPr>
        <p:spPr/>
        <p:txBody>
          <a:bodyPr/>
          <a:lstStyle/>
          <a:p>
            <a:fld id="{83D9B1D2-31E5-4727-860E-1CCC1A3DB9CB}" type="slidenum">
              <a:rPr lang="en-US" smtClean="0"/>
              <a:pPr/>
              <a:t>11</a:t>
            </a:fld>
            <a:endParaRPr lang="en-US" dirty="0"/>
          </a:p>
        </p:txBody>
      </p:sp>
    </p:spTree>
    <p:extLst>
      <p:ext uri="{BB962C8B-B14F-4D97-AF65-F5344CB8AC3E}">
        <p14:creationId xmlns:p14="http://schemas.microsoft.com/office/powerpoint/2010/main" val="3794163789"/>
      </p:ext>
    </p:extLst>
  </p:cSld>
  <p:clrMapOvr>
    <a:masterClrMapping/>
  </p:clrMapOvr>
  <mc:AlternateContent xmlns:mc="http://schemas.openxmlformats.org/markup-compatibility/2006" xmlns:p14="http://schemas.microsoft.com/office/powerpoint/2010/main">
    <mc:Choice Requires="p14">
      <p:transition spd="slow" p14:dur="2000" advTm="33834"/>
    </mc:Choice>
    <mc:Fallback xmlns="">
      <p:transition spd="slow" advTm="33834"/>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83D9B1D2-31E5-4727-860E-1CCC1A3DB9CB}" type="slidenum">
              <a:rPr lang="en-US" smtClean="0"/>
              <a:pPr/>
              <a:t>12</a:t>
            </a:fld>
            <a:endParaRPr lang="en-US" dirty="0"/>
          </a:p>
        </p:txBody>
      </p:sp>
    </p:spTree>
    <p:extLst>
      <p:ext uri="{BB962C8B-B14F-4D97-AF65-F5344CB8AC3E}">
        <p14:creationId xmlns:p14="http://schemas.microsoft.com/office/powerpoint/2010/main" val="1461337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Important information</a:t>
            </a:r>
            <a:endParaRPr lang="en-US" dirty="0"/>
          </a:p>
        </p:txBody>
      </p:sp>
      <p:sp>
        <p:nvSpPr>
          <p:cNvPr id="3" name="Content Placeholder 2"/>
          <p:cNvSpPr>
            <a:spLocks noGrp="1"/>
          </p:cNvSpPr>
          <p:nvPr>
            <p:ph idx="1"/>
            <p:custDataLst>
              <p:tags r:id="rId2"/>
            </p:custDataLst>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dirty="0">
                <a:effectLst/>
              </a:rPr>
              <a:t>The plan of benefits documents, certificates of coverage and benefits contracts contain complete descriptions of the insurance benefits offered by or through PEBA. Their terms and conditions govern all of these benefits. </a:t>
            </a:r>
            <a:endParaRPr lang="en-US" altLang="en-US" dirty="0"/>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2211761758"/>
      </p:ext>
    </p:extLst>
  </p:cSld>
  <p:clrMapOvr>
    <a:masterClrMapping/>
  </p:clrMapOvr>
  <mc:AlternateContent xmlns:mc="http://schemas.openxmlformats.org/markup-compatibility/2006" xmlns:p14="http://schemas.microsoft.com/office/powerpoint/2010/main">
    <mc:Choice Requires="p14">
      <p:transition spd="slow" p14:dur="2000" advTm="31882"/>
    </mc:Choice>
    <mc:Fallback xmlns="">
      <p:transition spd="slow" advTm="3188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Long term disability</a:t>
            </a:r>
          </a:p>
        </p:txBody>
      </p:sp>
      <p:sp>
        <p:nvSpPr>
          <p:cNvPr id="3" name="Content Placeholder 2"/>
          <p:cNvSpPr>
            <a:spLocks noGrp="1"/>
          </p:cNvSpPr>
          <p:nvPr>
            <p:ph idx="1"/>
            <p:custDataLst>
              <p:tags r:id="rId2"/>
            </p:custDataLst>
          </p:nvPr>
        </p:nvSpPr>
        <p:spPr/>
        <p:txBody>
          <a:bodyPr/>
          <a:lstStyle/>
          <a:p>
            <a:r>
              <a:rPr lang="en-US" dirty="0"/>
              <a:t>Subject to preexisting condition exclusion.</a:t>
            </a:r>
          </a:p>
          <a:p>
            <a:r>
              <a:rPr lang="en-US" dirty="0"/>
              <a:t>Benefit reduced by deductible income, including but not limited to:</a:t>
            </a:r>
          </a:p>
          <a:p>
            <a:pPr lvl="1"/>
            <a:r>
              <a:rPr lang="en-US" dirty="0"/>
              <a:t>Workers’ compensation; </a:t>
            </a:r>
          </a:p>
          <a:p>
            <a:pPr lvl="1"/>
            <a:r>
              <a:rPr lang="en-US" dirty="0"/>
              <a:t>Social Security benefits; </a:t>
            </a:r>
          </a:p>
          <a:p>
            <a:pPr lvl="1"/>
            <a:r>
              <a:rPr lang="en-US" dirty="0"/>
              <a:t>Sick leave pay; and </a:t>
            </a:r>
          </a:p>
          <a:p>
            <a:pPr lvl="1"/>
            <a:r>
              <a:rPr lang="en-US" dirty="0"/>
              <a:t>Any PEBA retirement benefits income.</a:t>
            </a:r>
          </a:p>
          <a:p>
            <a:r>
              <a:rPr lang="en-US" dirty="0"/>
              <a:t>View the </a:t>
            </a:r>
            <a:r>
              <a:rPr lang="en-US" i="1" dirty="0"/>
              <a:t>Plan Certificate of Coverages </a:t>
            </a:r>
            <a:r>
              <a:rPr lang="en-US" dirty="0"/>
              <a:t>at </a:t>
            </a:r>
            <a:r>
              <a:rPr lang="en-US" dirty="0">
                <a:hlinkClick r:id="rId5"/>
              </a:rPr>
              <a:t>peba.sc.gov/publications</a:t>
            </a:r>
            <a:r>
              <a:rPr lang="en-US" dirty="0"/>
              <a:t> under Long term disability for complete details. </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3</a:t>
            </a:fld>
            <a:endParaRPr lang="en-US" dirty="0"/>
          </a:p>
        </p:txBody>
      </p:sp>
    </p:spTree>
    <p:extLst>
      <p:ext uri="{BB962C8B-B14F-4D97-AF65-F5344CB8AC3E}">
        <p14:creationId xmlns:p14="http://schemas.microsoft.com/office/powerpoint/2010/main" val="62691403"/>
      </p:ext>
    </p:extLst>
  </p:cSld>
  <p:clrMapOvr>
    <a:masterClrMapping/>
  </p:clrMapOvr>
  <mc:AlternateContent xmlns:mc="http://schemas.openxmlformats.org/markup-compatibility/2006" xmlns:p14="http://schemas.microsoft.com/office/powerpoint/2010/main">
    <mc:Choice Requires="p14">
      <p:transition spd="slow" p14:dur="2000" advTm="37661"/>
    </mc:Choice>
    <mc:Fallback xmlns="">
      <p:transition spd="slow" advTm="3766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Basic Long Term Disability</a:t>
            </a:r>
          </a:p>
        </p:txBody>
      </p:sp>
      <p:sp>
        <p:nvSpPr>
          <p:cNvPr id="3" name="Content Placeholder 2"/>
          <p:cNvSpPr>
            <a:spLocks noGrp="1"/>
          </p:cNvSpPr>
          <p:nvPr>
            <p:ph idx="1"/>
            <p:custDataLst>
              <p:tags r:id="rId2"/>
            </p:custDataLst>
          </p:nvPr>
        </p:nvSpPr>
        <p:spPr/>
        <p:txBody>
          <a:bodyPr/>
          <a:lstStyle/>
          <a:p>
            <a:pPr lvl="0"/>
            <a:r>
              <a:rPr lang="en-US" dirty="0"/>
              <a:t>Employer-funded.</a:t>
            </a:r>
          </a:p>
          <a:p>
            <a:pPr lvl="0"/>
            <a:r>
              <a:rPr lang="en-US" dirty="0"/>
              <a:t>Employee automatically enrolled at no employee cost if enrolled in health insurance.</a:t>
            </a:r>
          </a:p>
          <a:p>
            <a:pPr lvl="0"/>
            <a:r>
              <a:rPr lang="en-US" dirty="0"/>
              <a:t>90-day benefit waiting period.</a:t>
            </a:r>
          </a:p>
          <a:p>
            <a:pPr lvl="0"/>
            <a:r>
              <a:rPr lang="en-US" dirty="0"/>
              <a:t>Monthly benefit of up to 62.5% of </a:t>
            </a:r>
            <a:r>
              <a:rPr lang="en-US" dirty="0" err="1"/>
              <a:t>predisability</a:t>
            </a:r>
            <a:r>
              <a:rPr lang="en-US" dirty="0"/>
              <a:t> earnings.</a:t>
            </a:r>
          </a:p>
          <a:p>
            <a:pPr lvl="0"/>
            <a:r>
              <a:rPr lang="en-US" dirty="0"/>
              <a:t>Maximum $800 monthly benefit.</a:t>
            </a:r>
          </a:p>
          <a:p>
            <a:r>
              <a:rPr lang="en-US" dirty="0"/>
              <a:t>Employer cost is $3.22 a month per subscriber. </a:t>
            </a:r>
          </a:p>
          <a:p>
            <a:endParaRPr lang="en-US" dirty="0"/>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3885979595"/>
      </p:ext>
    </p:extLst>
  </p:cSld>
  <p:clrMapOvr>
    <a:masterClrMapping/>
  </p:clrMapOvr>
  <mc:AlternateContent xmlns:mc="http://schemas.openxmlformats.org/markup-compatibility/2006" xmlns:p14="http://schemas.microsoft.com/office/powerpoint/2010/main">
    <mc:Choice Requires="p14">
      <p:transition spd="slow" p14:dur="2000" advTm="29556"/>
    </mc:Choice>
    <mc:Fallback xmlns="">
      <p:transition spd="slow" advTm="2955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Supplemental Long Term Disability</a:t>
            </a:r>
          </a:p>
        </p:txBody>
      </p:sp>
      <p:sp>
        <p:nvSpPr>
          <p:cNvPr id="3" name="Content Placeholder 2"/>
          <p:cNvSpPr>
            <a:spLocks noGrp="1"/>
          </p:cNvSpPr>
          <p:nvPr>
            <p:ph idx="1"/>
            <p:custDataLst>
              <p:tags r:id="rId2"/>
            </p:custDataLst>
          </p:nvPr>
        </p:nvSpPr>
        <p:spPr/>
        <p:txBody>
          <a:bodyPr/>
          <a:lstStyle/>
          <a:p>
            <a:pPr lvl="0"/>
            <a:r>
              <a:rPr lang="en-US" dirty="0"/>
              <a:t>Provides additional coverage. </a:t>
            </a:r>
          </a:p>
          <a:p>
            <a:pPr lvl="0"/>
            <a:r>
              <a:rPr lang="en-US" dirty="0"/>
              <a:t>Choice of two plans:</a:t>
            </a:r>
          </a:p>
          <a:p>
            <a:pPr lvl="1"/>
            <a:r>
              <a:rPr lang="en-US" dirty="0"/>
              <a:t>90-day benefit waiting period; or </a:t>
            </a:r>
          </a:p>
          <a:p>
            <a:pPr lvl="1"/>
            <a:r>
              <a:rPr lang="en-US" dirty="0"/>
              <a:t>180-day benefit waiting period.</a:t>
            </a:r>
          </a:p>
          <a:p>
            <a:pPr lvl="0"/>
            <a:r>
              <a:rPr lang="en-US" dirty="0"/>
              <a:t>Monthly benefit of up to 65% of </a:t>
            </a:r>
            <a:r>
              <a:rPr lang="en-US" dirty="0" err="1"/>
              <a:t>predisability</a:t>
            </a:r>
            <a:r>
              <a:rPr lang="en-US" dirty="0"/>
              <a:t> earnings.</a:t>
            </a:r>
          </a:p>
          <a:p>
            <a:pPr lvl="0"/>
            <a:r>
              <a:rPr lang="en-US" dirty="0"/>
              <a:t>Maximum $8,000 monthly benefit.</a:t>
            </a:r>
          </a:p>
          <a:p>
            <a:pPr lvl="0"/>
            <a:r>
              <a:rPr lang="en-US" dirty="0"/>
              <a:t>Maximum benefit period is determined by employee’s age when disability begins.</a:t>
            </a:r>
          </a:p>
          <a:p>
            <a:r>
              <a:rPr lang="en-US" dirty="0"/>
              <a:t>Employee may enroll within 31 days of initial eligibility without medical evidence. Otherwise, medical evidence is required to enroll throughout the year. </a:t>
            </a:r>
          </a:p>
          <a:p>
            <a:pPr lvl="1"/>
            <a:r>
              <a:rPr lang="en-US" dirty="0"/>
              <a:t>Medical evidence is also required to change benefit waiting period from 180 days to 90 days. </a:t>
            </a:r>
          </a:p>
        </p:txBody>
      </p:sp>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1909378913"/>
      </p:ext>
    </p:extLst>
  </p:cSld>
  <p:clrMapOvr>
    <a:masterClrMapping/>
  </p:clrMapOvr>
  <mc:AlternateContent xmlns:mc="http://schemas.openxmlformats.org/markup-compatibility/2006" xmlns:p14="http://schemas.microsoft.com/office/powerpoint/2010/main">
    <mc:Choice Requires="p14">
      <p:transition spd="slow" p14:dur="2000" advTm="65500"/>
    </mc:Choice>
    <mc:Fallback xmlns="">
      <p:transition spd="slow" advTm="655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74393-5A22-6F23-E2EC-40A1E88CB2D3}"/>
              </a:ext>
            </a:extLst>
          </p:cNvPr>
          <p:cNvSpPr>
            <a:spLocks noGrp="1"/>
          </p:cNvSpPr>
          <p:nvPr>
            <p:ph type="title"/>
          </p:nvPr>
        </p:nvSpPr>
        <p:spPr/>
        <p:txBody>
          <a:bodyPr/>
          <a:lstStyle/>
          <a:p>
            <a:r>
              <a:rPr lang="en-US" dirty="0"/>
              <a:t>SLTD salary information</a:t>
            </a:r>
          </a:p>
        </p:txBody>
      </p:sp>
      <p:sp>
        <p:nvSpPr>
          <p:cNvPr id="3" name="Content Placeholder 2">
            <a:extLst>
              <a:ext uri="{FF2B5EF4-FFF2-40B4-BE49-F238E27FC236}">
                <a16:creationId xmlns:a16="http://schemas.microsoft.com/office/drawing/2014/main" id="{A55846EA-9ABF-5C0A-C22F-BB6EC875DE1F}"/>
              </a:ext>
            </a:extLst>
          </p:cNvPr>
          <p:cNvSpPr>
            <a:spLocks noGrp="1"/>
          </p:cNvSpPr>
          <p:nvPr>
            <p:ph idx="1"/>
          </p:nvPr>
        </p:nvSpPr>
        <p:spPr/>
        <p:txBody>
          <a:bodyPr/>
          <a:lstStyle/>
          <a:p>
            <a:r>
              <a:rPr lang="en-US" dirty="0"/>
              <a:t>During open enrollment, employers must review and update the salary information for Supplemental Long Term Disability (SLTD) subscribers.</a:t>
            </a:r>
            <a:r>
              <a:rPr lang="en-US" baseline="30000" dirty="0"/>
              <a:t>1</a:t>
            </a:r>
          </a:p>
          <a:p>
            <a:r>
              <a:rPr lang="en-US" dirty="0"/>
              <a:t>If salary information is not updated, premiums and any benefits paid will be based on the last salary information submitted to PEBA.</a:t>
            </a:r>
          </a:p>
          <a:p>
            <a:r>
              <a:rPr lang="en-US" dirty="0"/>
              <a:t>Review and submit salaries as of October 1 in EBS between September 15 and October 31.</a:t>
            </a:r>
          </a:p>
          <a:p>
            <a:r>
              <a:rPr lang="en-US" dirty="0"/>
              <a:t>Once confirmed in </a:t>
            </a:r>
            <a:r>
              <a:rPr lang="en-US" dirty="0">
                <a:hlinkClick r:id="rId2"/>
              </a:rPr>
              <a:t>EBS</a:t>
            </a:r>
            <a:r>
              <a:rPr lang="en-US" dirty="0"/>
              <a:t>, no further changes are allowed.</a:t>
            </a:r>
          </a:p>
          <a:p>
            <a:r>
              <a:rPr lang="en-US" dirty="0"/>
              <a:t>View the SLTD salary updates resource document at </a:t>
            </a:r>
            <a:r>
              <a:rPr lang="en-US" dirty="0">
                <a:hlinkClick r:id="rId3" action="ppaction://hlinkfile"/>
              </a:rPr>
              <a:t>peba.sc.gov/insurance-training</a:t>
            </a:r>
            <a:r>
              <a:rPr lang="en-US" dirty="0"/>
              <a:t>.</a:t>
            </a:r>
          </a:p>
          <a:p>
            <a:endParaRPr lang="en-US" dirty="0"/>
          </a:p>
        </p:txBody>
      </p:sp>
      <p:sp>
        <p:nvSpPr>
          <p:cNvPr id="4" name="Slide Number Placeholder 3">
            <a:extLst>
              <a:ext uri="{FF2B5EF4-FFF2-40B4-BE49-F238E27FC236}">
                <a16:creationId xmlns:a16="http://schemas.microsoft.com/office/drawing/2014/main" id="{A6E40008-B167-6BBC-0471-B6CFEDC00F51}"/>
              </a:ext>
            </a:extLst>
          </p:cNvPr>
          <p:cNvSpPr>
            <a:spLocks noGrp="1"/>
          </p:cNvSpPr>
          <p:nvPr>
            <p:ph type="sldNum" sz="quarter" idx="12"/>
          </p:nvPr>
        </p:nvSpPr>
        <p:spPr/>
        <p:txBody>
          <a:bodyPr/>
          <a:lstStyle/>
          <a:p>
            <a:fld id="{28024367-D536-4F59-B2ED-0E7825EDA9AF}" type="slidenum">
              <a:rPr lang="en-US" smtClean="0"/>
              <a:pPr/>
              <a:t>6</a:t>
            </a:fld>
            <a:endParaRPr lang="en-US" dirty="0"/>
          </a:p>
        </p:txBody>
      </p:sp>
      <p:pic>
        <p:nvPicPr>
          <p:cNvPr id="5" name="Picture 4">
            <a:extLst>
              <a:ext uri="{FF2B5EF4-FFF2-40B4-BE49-F238E27FC236}">
                <a16:creationId xmlns:a16="http://schemas.microsoft.com/office/drawing/2014/main" id="{F38DF95A-5D23-7952-802C-C77C7D7F4716}"/>
              </a:ext>
            </a:extLst>
          </p:cNvPr>
          <p:cNvPicPr>
            <a:picLocks noChangeAspect="1"/>
          </p:cNvPicPr>
          <p:nvPr/>
        </p:nvPicPr>
        <p:blipFill>
          <a:blip r:embed="rId4"/>
          <a:stretch>
            <a:fillRect/>
          </a:stretch>
        </p:blipFill>
        <p:spPr>
          <a:xfrm>
            <a:off x="457198" y="6010632"/>
            <a:ext cx="2725148" cy="280440"/>
          </a:xfrm>
          <a:prstGeom prst="rect">
            <a:avLst/>
          </a:prstGeom>
        </p:spPr>
      </p:pic>
    </p:spTree>
    <p:extLst>
      <p:ext uri="{BB962C8B-B14F-4D97-AF65-F5344CB8AC3E}">
        <p14:creationId xmlns:p14="http://schemas.microsoft.com/office/powerpoint/2010/main" val="195354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2024 Monthly premium factors</a:t>
            </a:r>
          </a:p>
        </p:txBody>
      </p:sp>
      <p:graphicFrame>
        <p:nvGraphicFramePr>
          <p:cNvPr id="10" name="Content Placeholder 4"/>
          <p:cNvGraphicFramePr>
            <a:graphicFrameLocks noGrp="1"/>
          </p:cNvGraphicFramePr>
          <p:nvPr>
            <p:ph idx="1"/>
            <p:custDataLst>
              <p:tags r:id="rId2"/>
            </p:custDataLst>
            <p:extLst>
              <p:ext uri="{D42A27DB-BD31-4B8C-83A1-F6EECF244321}">
                <p14:modId xmlns:p14="http://schemas.microsoft.com/office/powerpoint/2010/main" val="573256730"/>
              </p:ext>
            </p:extLst>
          </p:nvPr>
        </p:nvGraphicFramePr>
        <p:xfrm>
          <a:off x="457200" y="1262063"/>
          <a:ext cx="8138160" cy="4505897"/>
        </p:xfrm>
        <a:graphic>
          <a:graphicData uri="http://schemas.openxmlformats.org/drawingml/2006/table">
            <a:tbl>
              <a:tblPr firstRow="1" bandRow="1">
                <a:tableStyleId>{5940675A-B579-460E-94D1-54222C63F5DA}</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3474720">
                  <a:extLst>
                    <a:ext uri="{9D8B030D-6E8A-4147-A177-3AD203B41FA5}">
                      <a16:colId xmlns:a16="http://schemas.microsoft.com/office/drawing/2014/main" val="20003"/>
                    </a:ext>
                  </a:extLst>
                </a:gridCol>
              </a:tblGrid>
              <a:tr h="370840">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aseline="0" dirty="0">
                          <a:solidFill>
                            <a:schemeClr val="tx2"/>
                          </a:solidFill>
                          <a:latin typeface="+mn-lt"/>
                        </a:rPr>
                        <a:t>Calculate premium at </a:t>
                      </a:r>
                      <a:r>
                        <a:rPr lang="en-US" sz="1800" baseline="0" dirty="0">
                          <a:solidFill>
                            <a:schemeClr val="tx2"/>
                          </a:solidFill>
                          <a:latin typeface="+mn-lt"/>
                          <a:hlinkClick r:id="rId5"/>
                        </a:rPr>
                        <a:t>standard.com/</a:t>
                      </a:r>
                      <a:r>
                        <a:rPr lang="en-US" sz="1800" baseline="0" dirty="0" err="1">
                          <a:solidFill>
                            <a:schemeClr val="tx2"/>
                          </a:solidFill>
                          <a:latin typeface="+mn-lt"/>
                          <a:hlinkClick r:id="rId5"/>
                        </a:rPr>
                        <a:t>mybenefits</a:t>
                      </a:r>
                      <a:r>
                        <a:rPr lang="en-US" sz="1800" baseline="0" dirty="0">
                          <a:solidFill>
                            <a:schemeClr val="tx2"/>
                          </a:solidFill>
                          <a:latin typeface="+mn-lt"/>
                          <a:hlinkClick r:id="rId5"/>
                        </a:rPr>
                        <a:t>/</a:t>
                      </a:r>
                      <a:r>
                        <a:rPr lang="en-US" sz="1800" baseline="0" dirty="0" err="1">
                          <a:solidFill>
                            <a:schemeClr val="tx2"/>
                          </a:solidFill>
                          <a:latin typeface="+mn-lt"/>
                          <a:hlinkClick r:id="rId5"/>
                        </a:rPr>
                        <a:t>scpeba</a:t>
                      </a:r>
                      <a:r>
                        <a:rPr lang="en-US" sz="1800" baseline="0" dirty="0">
                          <a:solidFill>
                            <a:schemeClr val="tx2"/>
                          </a:solidFill>
                          <a:latin typeface="+mn-lt"/>
                        </a:rPr>
                        <a:t>, which m</a:t>
                      </a:r>
                      <a:r>
                        <a:rPr lang="en-US" sz="1800" kern="1200" dirty="0">
                          <a:solidFill>
                            <a:schemeClr val="tx2"/>
                          </a:solidFill>
                          <a:effectLst/>
                          <a:latin typeface="+mn-lt"/>
                          <a:ea typeface="+mn-ea"/>
                          <a:cs typeface="+mn-cs"/>
                        </a:rPr>
                        <a:t>ultiplies the premium factor for age and plan selection by monthly earnings to determine monthly premium</a:t>
                      </a:r>
                      <a:r>
                        <a:rPr lang="en-US" sz="1800" baseline="0" dirty="0">
                          <a:solidFill>
                            <a:schemeClr val="tx2"/>
                          </a:solidFill>
                          <a:latin typeface="+mn-lt"/>
                        </a:rPr>
                        <a:t>. </a:t>
                      </a:r>
                      <a:endParaRPr lang="en-US" sz="1800" dirty="0">
                        <a:solidFill>
                          <a:schemeClr val="tx2"/>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aseline="0" dirty="0">
                        <a:solidFill>
                          <a:schemeClr val="tx2"/>
                        </a:solidFill>
                        <a:latin typeface="+mn-lt"/>
                      </a:endParaRPr>
                    </a:p>
                  </a:txBody>
                  <a:tcPr anchor="ctr">
                    <a:lnL w="12700" cmpd="sng">
                      <a:noFill/>
                    </a:lnL>
                    <a:lnR w="12700" cmpd="sng">
                      <a:noFill/>
                    </a:lnR>
                    <a:lnT w="12700" cmpd="sng">
                      <a:noFill/>
                    </a:lnT>
                    <a:lnB w="28575" cap="flat" cmpd="sng" algn="ctr">
                      <a:noFill/>
                      <a:prstDash val="solid"/>
                      <a:round/>
                      <a:headEnd type="none" w="med" len="med"/>
                      <a:tailEnd type="none" w="med" len="med"/>
                    </a:lnB>
                    <a:noFill/>
                  </a:tcPr>
                </a:tc>
                <a:tc hMerge="1">
                  <a:txBody>
                    <a:bodyPr/>
                    <a:lstStyle/>
                    <a:p>
                      <a:pPr marL="0" marR="0" algn="ctr">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1"/>
                    </a:solidFill>
                  </a:tcPr>
                </a:tc>
                <a:tc hMerge="1">
                  <a:txBody>
                    <a:bodyPr/>
                    <a:lstStyle/>
                    <a:p>
                      <a:pPr marL="0" marR="0" algn="ctr">
                        <a:lnSpc>
                          <a:spcPct val="107000"/>
                        </a:lnSpc>
                        <a:spcBef>
                          <a:spcPts val="0"/>
                        </a:spcBef>
                        <a:spcAft>
                          <a:spcPts val="0"/>
                        </a:spcAft>
                      </a:pPr>
                      <a:endParaRPr lang="en-US"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chemeClr val="tx2"/>
                        </a:solidFill>
                      </a:endParaRPr>
                    </a:p>
                  </a:txBody>
                  <a:tcPr anchor="ctr">
                    <a:lnL w="12700" cmpd="sng">
                      <a:noFill/>
                    </a:lnL>
                    <a:lnR w="12700" cmpd="sng">
                      <a:noFill/>
                    </a:lnR>
                    <a:lnT w="12700" cmpd="sng">
                      <a:noFill/>
                    </a:lnT>
                    <a:noFill/>
                  </a:tcPr>
                </a:tc>
                <a:extLst>
                  <a:ext uri="{0D108BD9-81ED-4DB2-BD59-A6C34878D82A}">
                    <a16:rowId xmlns:a16="http://schemas.microsoft.com/office/drawing/2014/main" val="10000"/>
                  </a:ext>
                </a:extLst>
              </a:tr>
              <a:tr h="457200">
                <a:tc>
                  <a:txBody>
                    <a:bodyPr/>
                    <a:lstStyle/>
                    <a:p>
                      <a:pPr marL="0" marR="0" algn="ctr">
                        <a:lnSpc>
                          <a:spcPct val="107000"/>
                        </a:lnSpc>
                        <a:spcBef>
                          <a:spcPts val="0"/>
                        </a:spcBef>
                        <a:spcAft>
                          <a:spcPts val="0"/>
                        </a:spcAft>
                      </a:pPr>
                      <a:r>
                        <a:rPr lang="en-US" sz="1800" b="1" dirty="0">
                          <a:solidFill>
                            <a:schemeClr val="accent2"/>
                          </a:solidFill>
                          <a:effectLst/>
                          <a:latin typeface="+mn-lt"/>
                          <a:ea typeface="Calibri" panose="020F0502020204030204" pitchFamily="34" charset="0"/>
                          <a:cs typeface="Times New Roman" panose="02020603050405020304" pitchFamily="18" charset="0"/>
                        </a:rPr>
                        <a:t>Age preceding</a:t>
                      </a:r>
                      <a:endParaRPr lang="en-US" sz="1800" dirty="0">
                        <a:solidFill>
                          <a:schemeClr val="accent2"/>
                        </a:solidFill>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b="1" dirty="0">
                          <a:solidFill>
                            <a:schemeClr val="accent2"/>
                          </a:solidFill>
                          <a:effectLst/>
                          <a:latin typeface="+mn-lt"/>
                          <a:ea typeface="Calibri" panose="020F0502020204030204" pitchFamily="34" charset="0"/>
                          <a:cs typeface="Times New Roman" panose="02020603050405020304" pitchFamily="18" charset="0"/>
                        </a:rPr>
                        <a:t>January 1</a:t>
                      </a:r>
                      <a:endParaRPr lang="en-US" sz="1800" dirty="0">
                        <a:solidFill>
                          <a:schemeClr val="accent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800" b="1" dirty="0">
                          <a:solidFill>
                            <a:schemeClr val="accent2"/>
                          </a:solidFill>
                          <a:effectLst/>
                          <a:latin typeface="+mn-lt"/>
                          <a:ea typeface="Calibri" panose="020F0502020204030204" pitchFamily="34" charset="0"/>
                          <a:cs typeface="Times New Roman" panose="02020603050405020304" pitchFamily="18" charset="0"/>
                        </a:rPr>
                        <a:t>90-day</a:t>
                      </a:r>
                      <a:endParaRPr lang="en-US" sz="1800" dirty="0">
                        <a:solidFill>
                          <a:schemeClr val="accent2"/>
                        </a:solidFill>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b="1" dirty="0">
                          <a:solidFill>
                            <a:schemeClr val="accent2"/>
                          </a:solidFill>
                          <a:effectLst/>
                          <a:latin typeface="+mn-lt"/>
                          <a:ea typeface="Calibri" panose="020F0502020204030204" pitchFamily="34" charset="0"/>
                          <a:cs typeface="Times New Roman" panose="02020603050405020304" pitchFamily="18" charset="0"/>
                        </a:rPr>
                        <a:t>waiting period</a:t>
                      </a:r>
                      <a:endParaRPr lang="en-US" sz="1800" dirty="0">
                        <a:solidFill>
                          <a:schemeClr val="accent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a:lnSpc>
                          <a:spcPct val="107000"/>
                        </a:lnSpc>
                        <a:spcBef>
                          <a:spcPts val="0"/>
                        </a:spcBef>
                        <a:spcAft>
                          <a:spcPts val="0"/>
                        </a:spcAft>
                      </a:pPr>
                      <a:r>
                        <a:rPr lang="en-US" sz="1800" b="1" dirty="0">
                          <a:solidFill>
                            <a:schemeClr val="accent2"/>
                          </a:solidFill>
                          <a:effectLst/>
                          <a:latin typeface="+mn-lt"/>
                          <a:ea typeface="Calibri" panose="020F0502020204030204" pitchFamily="34" charset="0"/>
                          <a:cs typeface="Times New Roman" panose="02020603050405020304" pitchFamily="18" charset="0"/>
                        </a:rPr>
                        <a:t>180-day</a:t>
                      </a:r>
                      <a:endParaRPr lang="en-US" sz="1800" dirty="0">
                        <a:solidFill>
                          <a:schemeClr val="accent2"/>
                        </a:solidFill>
                        <a:effectLst/>
                        <a:latin typeface="+mn-lt"/>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b="1" dirty="0">
                          <a:solidFill>
                            <a:schemeClr val="accent2"/>
                          </a:solidFill>
                          <a:effectLst/>
                          <a:latin typeface="+mn-lt"/>
                          <a:ea typeface="Calibri" panose="020F0502020204030204" pitchFamily="34" charset="0"/>
                          <a:cs typeface="Times New Roman" panose="02020603050405020304" pitchFamily="18" charset="0"/>
                        </a:rPr>
                        <a:t>waiting period</a:t>
                      </a:r>
                      <a:endParaRPr lang="en-US" sz="1800" dirty="0">
                        <a:solidFill>
                          <a:schemeClr val="accent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rowSpan="7">
                  <a:txBody>
                    <a:bodyPr/>
                    <a:lstStyle/>
                    <a:p>
                      <a:pPr marL="0" marR="0" algn="ctr">
                        <a:lnSpc>
                          <a:spcPct val="107000"/>
                        </a:lnSpc>
                        <a:spcBef>
                          <a:spcPts val="0"/>
                        </a:spcBef>
                        <a:spcAft>
                          <a:spcPts val="0"/>
                        </a:spcAft>
                      </a:pP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12700" cmpd="sng">
                      <a:noFill/>
                    </a:lnR>
                    <a:lnT w="12700" cmpd="sng">
                      <a:noFill/>
                    </a:lnT>
                    <a:lnB w="12700" cmpd="sng">
                      <a:noFill/>
                    </a:lnB>
                    <a:noFill/>
                  </a:tcPr>
                </a:tc>
                <a:extLst>
                  <a:ext uri="{0D108BD9-81ED-4DB2-BD59-A6C34878D82A}">
                    <a16:rowId xmlns:a16="http://schemas.microsoft.com/office/drawing/2014/main" val="10001"/>
                  </a:ext>
                </a:extLst>
              </a:tr>
              <a:tr h="45720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Under 31</a:t>
                      </a: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0.00068</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0.00053</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accent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vMerge="1">
                  <a:txBody>
                    <a:bodyPr/>
                    <a:lstStyle/>
                    <a:p>
                      <a:pPr marL="0" marR="0" algn="ctr">
                        <a:lnSpc>
                          <a:spcPct val="107000"/>
                        </a:lnSpc>
                        <a:spcBef>
                          <a:spcPts val="0"/>
                        </a:spcBef>
                        <a:spcAft>
                          <a:spcPts val="0"/>
                        </a:spcAft>
                      </a:pP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R w="12700" cmpd="sng">
                      <a:noFill/>
                    </a:lnR>
                    <a:lnB w="12700" cmpd="sng">
                      <a:noFill/>
                    </a:lnB>
                  </a:tcPr>
                </a:tc>
                <a:extLst>
                  <a:ext uri="{0D108BD9-81ED-4DB2-BD59-A6C34878D82A}">
                    <a16:rowId xmlns:a16="http://schemas.microsoft.com/office/drawing/2014/main" val="10002"/>
                  </a:ext>
                </a:extLst>
              </a:tr>
              <a:tr h="45720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31-40</a:t>
                      </a: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0.00094</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0.00073</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vMerge="1">
                  <a:txBody>
                    <a:bodyPr/>
                    <a:lstStyle/>
                    <a:p>
                      <a:pPr marL="0" marR="0" algn="ctr">
                        <a:lnSpc>
                          <a:spcPct val="107000"/>
                        </a:lnSpc>
                        <a:spcBef>
                          <a:spcPts val="0"/>
                        </a:spcBef>
                        <a:spcAft>
                          <a:spcPts val="0"/>
                        </a:spcAft>
                      </a:pP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45720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41-50</a:t>
                      </a: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0.00185</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0.00141</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vMerge="1">
                  <a:txBody>
                    <a:bodyPr/>
                    <a:lstStyle/>
                    <a:p>
                      <a:pPr marL="0" marR="0" algn="ctr">
                        <a:lnSpc>
                          <a:spcPct val="107000"/>
                        </a:lnSpc>
                        <a:spcBef>
                          <a:spcPts val="0"/>
                        </a:spcBef>
                        <a:spcAft>
                          <a:spcPts val="0"/>
                        </a:spcAft>
                      </a:pP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45720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51-60</a:t>
                      </a: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0.00374</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0.00287</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vMerge="1">
                  <a:txBody>
                    <a:bodyPr/>
                    <a:lstStyle/>
                    <a:p>
                      <a:pPr marL="0" marR="0" algn="ctr">
                        <a:lnSpc>
                          <a:spcPct val="107000"/>
                        </a:lnSpc>
                        <a:spcBef>
                          <a:spcPts val="0"/>
                        </a:spcBef>
                        <a:spcAft>
                          <a:spcPts val="0"/>
                        </a:spcAft>
                      </a:pP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45720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61-65</a:t>
                      </a: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0.00449</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0.00344</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vMerge="1">
                  <a:txBody>
                    <a:bodyPr/>
                    <a:lstStyle/>
                    <a:p>
                      <a:pPr marL="0" marR="0" algn="ctr">
                        <a:lnSpc>
                          <a:spcPct val="107000"/>
                        </a:lnSpc>
                        <a:spcBef>
                          <a:spcPts val="0"/>
                        </a:spcBef>
                        <a:spcAft>
                          <a:spcPts val="0"/>
                        </a:spcAft>
                      </a:pP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457200">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66 and older</a:t>
                      </a: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0.00549</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0.00422</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vMerge="1">
                  <a:txBody>
                    <a:bodyPr/>
                    <a:lstStyle/>
                    <a:p>
                      <a:pPr marL="0" marR="0" algn="ctr">
                        <a:lnSpc>
                          <a:spcPct val="107000"/>
                        </a:lnSpc>
                        <a:spcBef>
                          <a:spcPts val="0"/>
                        </a:spcBef>
                        <a:spcAft>
                          <a:spcPts val="0"/>
                        </a:spcAft>
                      </a:pPr>
                      <a:endParaRPr lang="en-US" sz="18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7"/>
                  </a:ext>
                </a:extLst>
              </a:tr>
            </a:tbl>
          </a:graphicData>
        </a:graphic>
      </p:graphicFrame>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7</a:t>
            </a:fld>
            <a:endParaRPr lang="en-US" dirty="0"/>
          </a:p>
        </p:txBody>
      </p:sp>
    </p:spTree>
    <p:extLst>
      <p:ext uri="{BB962C8B-B14F-4D97-AF65-F5344CB8AC3E}">
        <p14:creationId xmlns:p14="http://schemas.microsoft.com/office/powerpoint/2010/main" val="2974524856"/>
      </p:ext>
    </p:extLst>
  </p:cSld>
  <p:clrMapOvr>
    <a:masterClrMapping/>
  </p:clrMapOvr>
  <mc:AlternateContent xmlns:mc="http://schemas.openxmlformats.org/markup-compatibility/2006" xmlns:p14="http://schemas.microsoft.com/office/powerpoint/2010/main">
    <mc:Choice Requires="p14">
      <p:transition spd="slow" p14:dur="2000" advTm="18756"/>
    </mc:Choice>
    <mc:Fallback xmlns="">
      <p:transition spd="slow" advTm="1875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B1959-D675-4374-886E-360BBD25A624}"/>
              </a:ext>
            </a:extLst>
          </p:cNvPr>
          <p:cNvSpPr>
            <a:spLocks noGrp="1"/>
          </p:cNvSpPr>
          <p:nvPr>
            <p:ph type="title"/>
          </p:nvPr>
        </p:nvSpPr>
        <p:spPr/>
        <p:txBody>
          <a:bodyPr/>
          <a:lstStyle/>
          <a:p>
            <a:r>
              <a:rPr lang="en-US" dirty="0"/>
              <a:t>Tools and resources from The Standard</a:t>
            </a:r>
          </a:p>
        </p:txBody>
      </p:sp>
      <p:sp>
        <p:nvSpPr>
          <p:cNvPr id="3" name="Content Placeholder 2">
            <a:extLst>
              <a:ext uri="{FF2B5EF4-FFF2-40B4-BE49-F238E27FC236}">
                <a16:creationId xmlns:a16="http://schemas.microsoft.com/office/drawing/2014/main" id="{BC95B8B4-A5B0-4D54-BA96-6CF6D8A9D20D}"/>
              </a:ext>
            </a:extLst>
          </p:cNvPr>
          <p:cNvSpPr>
            <a:spLocks noGrp="1"/>
          </p:cNvSpPr>
          <p:nvPr>
            <p:ph idx="1"/>
          </p:nvPr>
        </p:nvSpPr>
        <p:spPr/>
        <p:txBody>
          <a:bodyPr/>
          <a:lstStyle/>
          <a:p>
            <a:r>
              <a:rPr lang="en-US" dirty="0">
                <a:hlinkClick r:id="rId2"/>
              </a:rPr>
              <a:t>standard.com/</a:t>
            </a:r>
            <a:r>
              <a:rPr lang="en-US" dirty="0" err="1">
                <a:hlinkClick r:id="rId2"/>
              </a:rPr>
              <a:t>mybenefits</a:t>
            </a:r>
            <a:r>
              <a:rPr lang="en-US" dirty="0">
                <a:hlinkClick r:id="rId2"/>
              </a:rPr>
              <a:t>/</a:t>
            </a:r>
            <a:r>
              <a:rPr lang="en-US" dirty="0" err="1">
                <a:hlinkClick r:id="rId2"/>
              </a:rPr>
              <a:t>scpeba</a:t>
            </a:r>
            <a:r>
              <a:rPr lang="en-US" dirty="0"/>
              <a:t>. </a:t>
            </a:r>
          </a:p>
          <a:p>
            <a:pPr lvl="1"/>
            <a:r>
              <a:rPr lang="en-US" dirty="0"/>
              <a:t>Needs estimator.</a:t>
            </a:r>
          </a:p>
          <a:p>
            <a:pPr lvl="1"/>
            <a:r>
              <a:rPr lang="en-US" dirty="0"/>
              <a:t>Premium calculator.</a:t>
            </a:r>
          </a:p>
          <a:p>
            <a:pPr lvl="1"/>
            <a:r>
              <a:rPr lang="en-US" dirty="0"/>
              <a:t>Frequently asked questions.</a:t>
            </a:r>
          </a:p>
          <a:p>
            <a:pPr lvl="1"/>
            <a:r>
              <a:rPr lang="en-US" i="1" dirty="0"/>
              <a:t>Basic LTD Certificate</a:t>
            </a:r>
            <a:r>
              <a:rPr lang="en-US" dirty="0"/>
              <a:t>.</a:t>
            </a:r>
          </a:p>
          <a:p>
            <a:pPr lvl="1"/>
            <a:r>
              <a:rPr lang="en-US" i="1" dirty="0"/>
              <a:t>Supplemental LTD Certificate</a:t>
            </a:r>
            <a:r>
              <a:rPr lang="en-US" dirty="0"/>
              <a:t>. </a:t>
            </a:r>
          </a:p>
          <a:p>
            <a:pPr lvl="1"/>
            <a:r>
              <a:rPr lang="en-US" dirty="0"/>
              <a:t>Forms. </a:t>
            </a:r>
          </a:p>
        </p:txBody>
      </p:sp>
      <p:sp>
        <p:nvSpPr>
          <p:cNvPr id="4" name="Slide Number Placeholder 3">
            <a:extLst>
              <a:ext uri="{FF2B5EF4-FFF2-40B4-BE49-F238E27FC236}">
                <a16:creationId xmlns:a16="http://schemas.microsoft.com/office/drawing/2014/main" id="{1988EBC6-AE52-47F5-BA64-144D00F0623A}"/>
              </a:ext>
            </a:extLst>
          </p:cNvPr>
          <p:cNvSpPr>
            <a:spLocks noGrp="1"/>
          </p:cNvSpPr>
          <p:nvPr>
            <p:ph type="sldNum" sz="quarter" idx="12"/>
          </p:nvPr>
        </p:nvSpPr>
        <p:spPr/>
        <p:txBody>
          <a:bodyPr/>
          <a:lstStyle/>
          <a:p>
            <a:fld id="{83D9B1D2-31E5-4727-860E-1CCC1A3DB9CB}" type="slidenum">
              <a:rPr lang="en-US" smtClean="0"/>
              <a:pPr/>
              <a:t>8</a:t>
            </a:fld>
            <a:endParaRPr lang="en-US" dirty="0"/>
          </a:p>
        </p:txBody>
      </p:sp>
    </p:spTree>
    <p:extLst>
      <p:ext uri="{BB962C8B-B14F-4D97-AF65-F5344CB8AC3E}">
        <p14:creationId xmlns:p14="http://schemas.microsoft.com/office/powerpoint/2010/main" val="2184667416"/>
      </p:ext>
    </p:extLst>
  </p:cSld>
  <p:clrMapOvr>
    <a:masterClrMapping/>
  </p:clrMapOvr>
  <mc:AlternateContent xmlns:mc="http://schemas.openxmlformats.org/markup-compatibility/2006" xmlns:p14="http://schemas.microsoft.com/office/powerpoint/2010/main">
    <mc:Choice Requires="p14">
      <p:transition spd="slow" p14:dur="2000" advTm="15048"/>
    </mc:Choice>
    <mc:Fallback xmlns="">
      <p:transition spd="slow" advTm="1504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The Standard’s Workplace Possibilities program</a:t>
            </a:r>
            <a:endParaRPr lang="en-US" dirty="0"/>
          </a:p>
        </p:txBody>
      </p:sp>
      <p:sp>
        <p:nvSpPr>
          <p:cNvPr id="3" name="Content Placeholder 2"/>
          <p:cNvSpPr>
            <a:spLocks noGrp="1"/>
          </p:cNvSpPr>
          <p:nvPr>
            <p:ph idx="1"/>
            <p:custDataLst>
              <p:tags r:id="rId2"/>
            </p:custDataLst>
          </p:nvPr>
        </p:nvSpPr>
        <p:spPr/>
        <p:txBody>
          <a:bodyPr/>
          <a:lstStyle/>
          <a:p>
            <a:r>
              <a:rPr lang="en-US" dirty="0"/>
              <a:t>Proactive disability management program that provides specialists to work directly with employees, employers and physicians to:</a:t>
            </a:r>
          </a:p>
          <a:p>
            <a:pPr lvl="1"/>
            <a:r>
              <a:rPr lang="en-US" dirty="0"/>
              <a:t>Increase employee productivity;</a:t>
            </a:r>
          </a:p>
          <a:p>
            <a:pPr lvl="1"/>
            <a:r>
              <a:rPr lang="en-US" dirty="0"/>
              <a:t>Reduce the cost, duration and impact of disability, FMLA and other absence/disability programs; and </a:t>
            </a:r>
          </a:p>
          <a:p>
            <a:pPr lvl="1"/>
            <a:r>
              <a:rPr lang="en-US" dirty="0"/>
              <a:t>Support employee participation in health management programs. </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9</a:t>
            </a:fld>
            <a:endParaRPr lang="en-US" dirty="0"/>
          </a:p>
        </p:txBody>
      </p:sp>
    </p:spTree>
    <p:extLst>
      <p:ext uri="{BB962C8B-B14F-4D97-AF65-F5344CB8AC3E}">
        <p14:creationId xmlns:p14="http://schemas.microsoft.com/office/powerpoint/2010/main" val="2818631818"/>
      </p:ext>
    </p:extLst>
  </p:cSld>
  <p:clrMapOvr>
    <a:masterClrMapping/>
  </p:clrMapOvr>
  <mc:AlternateContent xmlns:mc="http://schemas.openxmlformats.org/markup-compatibility/2006" xmlns:p14="http://schemas.microsoft.com/office/powerpoint/2010/main">
    <mc:Choice Requires="p14">
      <p:transition spd="slow" p14:dur="2000" advTm="24666"/>
    </mc:Choice>
    <mc:Fallback xmlns="">
      <p:transition spd="slow" advTm="24666"/>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B9A6476B-5AB8-4943-9486-E97BE50EF86D}&quot;/&gt;&lt;isInvalidForFieldText val=&quot;0&quot;/&gt;&lt;Image&gt;&lt;filename val=&quot;C:\Users\rscald\AppData\Local\Temp\CP17684170892406Session\CPTrustFolder17684170892421\PPTImport17684171035750\data\asimages\{B9A6476B-5AB8-4943-9486-E97BE50EF86D}_109.png&quot;/&gt;&lt;left val=&quot;864&quot;/&gt;&lt;top val=&quot;674&quot;/&gt;&lt;width val=&quot;47&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HTML_SHAPEINFO" val="&lt;ThreeDShapeInfo&gt;&lt;uuid val=&quot;{215D05F3-AA9D-4C23-9522-F7A201BA0869}&quot;/&gt;&lt;isInvalidForFieldText val=&quot;0&quot;/&gt;&lt;Image&gt;&lt;filename val=&quot;C:\Users\rscald\AppData\Local\Temp\CP16132381501937Session\CPTrustFolder16132381501953\PPTImport16132381587437\data\asimages\{215D05F3-AA9D-4C23-9522-F7A201BA0869}_35.png&quot;/&gt;&lt;left val=&quot;24&quot;/&gt;&lt;top val=&quot;35&quot;/&gt;&lt;width val=&quot;743&quot;/&gt;&lt;height val=&quot;160&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55&quot;/&gt;&lt;lineCharCount val=&quot;19&quot;/&gt;&lt;lineCharCount val=&quot;31&quot;/&gt;&lt;lineCharCount val=&quot;49&quot;/&gt;&lt;lineCharCount val=&quot;10&quot;/&gt;&lt;lineCharCount val=&quot;29&quot;/&gt;&lt;/TableIndex&gt;&lt;/ShapeTextInfo&gt;"/>
  <p:tag name="HTML_SHAPEINFO" val="&lt;ThreeDShapeInfo&gt;&lt;uuid val=&quot;{469C19C3-587B-461F-9927-70EABD71089F}&quot;/&gt;&lt;isInvalidForFieldText val=&quot;0&quot;/&gt;&lt;Image&gt;&lt;filename val=&quot;C:\Users\rscald\AppData\Local\Temp\CP16132381501937Session\CPTrustFolder16132381501953\PPTImport16132381587437\data\asimages\{469C19C3-587B-461F-9927-70EABD71089F}_35.png&quot;/&gt;&lt;left val=&quot;36&quot;/&gt;&lt;top val=&quot;192&quot;/&gt;&lt;width val=&quot;876&quot;/&gt;&lt;height val=&quot;444&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FD4BD14D-3AF7-4113-8161-A0516B6AFC54}&quot;/&gt;&lt;isInvalidForFieldText val=&quot;0&quot;/&gt;&lt;Image&gt;&lt;filename val=&quot;C:\Users\rscald\AppData\Local\Temp\CP16132381501937Session\CPTrustFolder16132381501953\PPTImport16132381587437\data\asimages\{FD4BD14D-3AF7-4113-8161-A0516B6AFC54}_35.png&quot;/&gt;&lt;left val=&quot;864&quot;/&gt;&lt;top val=&quot;670&quot;/&gt;&lt;width val=&quot;47&quot;/&gt;&lt;height val=&quot;39&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17&quot;/&gt;&lt;/TableIndex&gt;&lt;/ShapeTextInfo&gt;"/>
  <p:tag name="HTML_SHAPEINFO" val="&lt;ThreeDShapeInfo&gt;&lt;uuid val=&quot;{2666842F-D08D-48EF-9BD2-18AC2453DFF8}&quot;/&gt;&lt;isInvalidForFieldText val=&quot;0&quot;/&gt;&lt;Image&gt;&lt;filename val=&quot;C:\Users\rscald\AppData\Local\Temp\CP16132381501937Session\CPTrustFolder16132381501953\PPTImport16132381587437\data\asimages\{2666842F-D08D-48EF-9BD2-18AC2453DFF8}_36.png&quot;/&gt;&lt;left val=&quot;24&quot;/&gt;&lt;top val=&quot;24&quot;/&gt;&lt;width val=&quot;743&quot;/&gt;&lt;height val=&quot;170&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37&quot;/&gt;&lt;lineCharCount val=&quot;21&quot;/&gt;&lt;lineCharCount val=&quot;35&quot;/&gt;&lt;lineCharCount val=&quot;32&quot;/&gt;&lt;lineCharCount val=&quot;47&quot;/&gt;&lt;lineCharCount val=&quot;10&quot;/&gt;&lt;lineCharCount val=&quot;32&quot;/&gt;&lt;lineCharCount val=&quot;51&quot;/&gt;&lt;lineCharCount val=&quot;27&quot;/&gt;&lt;/TableIndex&gt;&lt;/ShapeTextInfo&gt;"/>
  <p:tag name="HTML_SHAPEINFO" val="&lt;ThreeDShapeInfo&gt;&lt;uuid val=&quot;{23348D36-BAB4-421D-A98E-868D41D1FF8D}&quot;/&gt;&lt;isInvalidForFieldText val=&quot;0&quot;/&gt;&lt;Image&gt;&lt;filename val=&quot;C:\Users\rscald\AppData\Local\Temp\CP16132381501937Session\CPTrustFolder16132381501953\PPTImport16132381587437\data\asimages\{23348D36-BAB4-421D-A98E-868D41D1FF8D}_36.png&quot;/&gt;&lt;left val=&quot;36&quot;/&gt;&lt;top val=&quot;192&quot;/&gt;&lt;width val=&quot;897&quot;/&gt;&lt;height val=&quot;457&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53C294B1-1B10-4010-A0D8-86B0EC8DDEDC}&quot;/&gt;&lt;isInvalidForFieldText val=&quot;0&quot;/&gt;&lt;Image&gt;&lt;filename val=&quot;C:\Users\rscald\AppData\Local\Temp\CP16132381501937Session\CPTrustFolder16132381501953\PPTImport16132381587437\data\asimages\{53C294B1-1B10-4010-A0D8-86B0EC8DDEDC}_36.png&quot;/&gt;&lt;left val=&quot;864&quot;/&gt;&lt;top val=&quot;670&quot;/&gt;&lt;width val=&quot;47&quot;/&gt;&lt;height val=&quot;39&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6&quot;/&gt;&lt;lineCharCount val=&quot;14&quot;/&gt;&lt;/TableIndex&gt;&lt;/ShapeTextInfo&gt;"/>
  <p:tag name="HTML_SHAPEINFO" val="&lt;ThreeDShapeInfo&gt;&lt;uuid val=&quot;{E6DF3462-0055-479B-9B1A-3122897F9DA5}&quot;/&gt;&lt;isInvalidForFieldText val=&quot;0&quot;/&gt;&lt;Image&gt;&lt;filename val=&quot;C:\Users\rscald\AppData\Local\Temp\CP16132381501937Session\CPTrustFolder16132381501953\PPTImport16132381587437\data\asimages\{E6DF3462-0055-479B-9B1A-3122897F9DA5}_37.png&quot;/&gt;&lt;left val=&quot;24&quot;/&gt;&lt;top val=&quot;24&quot;/&gt;&lt;width val=&quot;743&quot;/&gt;&lt;height val=&quot;170&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76&quot;/&gt;&lt;lineCharCount val=&quot;43&quot;/&gt;&lt;/TableIndex&gt;&lt;TableIndex row=&quot;1&quot; col=&quot;2&quot;&gt;&lt;linesCount val=&quot;2&quot;/&gt;&lt;lineCharCount val=&quot;76&quot;/&gt;&lt;lineCharCount val=&quot;43&quot;/&gt;&lt;/TableIndex&gt;&lt;TableIndex row=&quot;1&quot; col=&quot;3&quot;&gt;&lt;linesCount val=&quot;2&quot;/&gt;&lt;lineCharCount val=&quot;76&quot;/&gt;&lt;lineCharCount val=&quot;43&quot;/&gt;&lt;/TableIndex&gt;&lt;TableIndex row=&quot;1&quot; col=&quot;4&quot;&gt;&lt;linesCount val=&quot;2&quot;/&gt;&lt;lineCharCount val=&quot;76&quot;/&gt;&lt;lineCharCount val=&quot;43&quot;/&gt;&lt;/TableIndex&gt;&lt;TableIndex row=&quot;2&quot; col=&quot;1&quot;&gt;&lt;linesCount val=&quot;2&quot;/&gt;&lt;lineCharCount val=&quot;14&quot;/&gt;&lt;lineCharCount val=&quot;9&quot;/&gt;&lt;/TableIndex&gt;&lt;TableIndex row=&quot;2&quot; col=&quot;2&quot;&gt;&lt;linesCount val=&quot;2&quot;/&gt;&lt;lineCharCount val=&quot;7&quot;/&gt;&lt;lineCharCount val=&quot;14&quot;/&gt;&lt;/TableIndex&gt;&lt;TableIndex row=&quot;2&quot; col=&quot;3&quot;&gt;&lt;linesCount val=&quot;2&quot;/&gt;&lt;lineCharCount val=&quot;8&quot;/&gt;&lt;lineCharCount val=&quot;14&quot;/&gt;&lt;/TableIndex&gt;&lt;TableIndex row=&quot;2&quot; col=&quot;4&quot;&gt;&lt;linesCount val=&quot;0&quot;/&gt;&lt;/TableIndex&gt;&lt;TableIndex row=&quot;3&quot; col=&quot;1&quot;&gt;&lt;linesCount val=&quot;1&quot;/&gt;&lt;lineCharCount val=&quot;8&quot;/&gt;&lt;/TableIndex&gt;&lt;TableIndex row=&quot;3&quot; col=&quot;2&quot;&gt;&lt;linesCount val=&quot;1&quot;/&gt;&lt;lineCharCount val=&quot;7&quot;/&gt;&lt;/TableIndex&gt;&lt;TableIndex row=&quot;3&quot; col=&quot;3&quot;&gt;&lt;linesCount val=&quot;1&quot;/&gt;&lt;lineCharCount val=&quot;7&quot;/&gt;&lt;/TableIndex&gt;&lt;TableIndex row=&quot;3&quot; col=&quot;4&quot;&gt;&lt;linesCount val=&quot;0&quot;/&gt;&lt;/TableIndex&gt;&lt;TableIndex row=&quot;4&quot; col=&quot;1&quot;&gt;&lt;linesCount val=&quot;1&quot;/&gt;&lt;lineCharCount val=&quot;5&quot;/&gt;&lt;/TableIndex&gt;&lt;TableIndex row=&quot;4&quot; col=&quot;2&quot;&gt;&lt;linesCount val=&quot;1&quot;/&gt;&lt;lineCharCount val=&quot;7&quot;/&gt;&lt;/TableIndex&gt;&lt;TableIndex row=&quot;4&quot; col=&quot;3&quot;&gt;&lt;linesCount val=&quot;1&quot;/&gt;&lt;lineCharCount val=&quot;7&quot;/&gt;&lt;/TableIndex&gt;&lt;TableIndex row=&quot;4&quot; col=&quot;4&quot;&gt;&lt;linesCount val=&quot;0&quot;/&gt;&lt;/TableIndex&gt;&lt;TableIndex row=&quot;5&quot; col=&quot;1&quot;&gt;&lt;linesCount val=&quot;1&quot;/&gt;&lt;lineCharCount val=&quot;5&quot;/&gt;&lt;/TableIndex&gt;&lt;TableIndex row=&quot;5&quot; col=&quot;2&quot;&gt;&lt;linesCount val=&quot;1&quot;/&gt;&lt;lineCharCount val=&quot;7&quot;/&gt;&lt;/TableIndex&gt;&lt;TableIndex row=&quot;5&quot; col=&quot;3&quot;&gt;&lt;linesCount val=&quot;1&quot;/&gt;&lt;lineCharCount val=&quot;7&quot;/&gt;&lt;/TableIndex&gt;&lt;TableIndex row=&quot;5&quot; col=&quot;4&quot;&gt;&lt;linesCount val=&quot;0&quot;/&gt;&lt;/TableIndex&gt;&lt;TableIndex row=&quot;6&quot; col=&quot;1&quot;&gt;&lt;linesCount val=&quot;1&quot;/&gt;&lt;lineCharCount val=&quot;5&quot;/&gt;&lt;/TableIndex&gt;&lt;TableIndex row=&quot;6&quot; col=&quot;2&quot;&gt;&lt;linesCount val=&quot;1&quot;/&gt;&lt;lineCharCount val=&quot;7&quot;/&gt;&lt;/TableIndex&gt;&lt;TableIndex row=&quot;6&quot; col=&quot;3&quot;&gt;&lt;linesCount val=&quot;1&quot;/&gt;&lt;lineCharCount val=&quot;7&quot;/&gt;&lt;/TableIndex&gt;&lt;TableIndex row=&quot;6&quot; col=&quot;4&quot;&gt;&lt;linesCount val=&quot;0&quot;/&gt;&lt;/TableIndex&gt;&lt;TableIndex row=&quot;7&quot; col=&quot;1&quot;&gt;&lt;linesCount val=&quot;1&quot;/&gt;&lt;lineCharCount val=&quot;5&quot;/&gt;&lt;/TableIndex&gt;&lt;TableIndex row=&quot;7&quot; col=&quot;2&quot;&gt;&lt;linesCount val=&quot;1&quot;/&gt;&lt;lineCharCount val=&quot;7&quot;/&gt;&lt;/TableIndex&gt;&lt;TableIndex row=&quot;7&quot; col=&quot;3&quot;&gt;&lt;linesCount val=&quot;1&quot;/&gt;&lt;lineCharCount val=&quot;7&quot;/&gt;&lt;/TableIndex&gt;&lt;TableIndex row=&quot;7&quot; col=&quot;4&quot;&gt;&lt;linesCount val=&quot;0&quot;/&gt;&lt;/TableIndex&gt;&lt;TableIndex row=&quot;8&quot; col=&quot;1&quot;&gt;&lt;linesCount val=&quot;1&quot;/&gt;&lt;lineCharCount val=&quot;12&quot;/&gt;&lt;/TableIndex&gt;&lt;TableIndex row=&quot;8&quot; col=&quot;2&quot;&gt;&lt;linesCount val=&quot;1&quot;/&gt;&lt;lineCharCount val=&quot;7&quot;/&gt;&lt;/TableIndex&gt;&lt;TableIndex row=&quot;8&quot; col=&quot;3&quot;&gt;&lt;linesCount val=&quot;1&quot;/&gt;&lt;lineCharCount val=&quot;7&quot;/&gt;&lt;/TableIndex&gt;&lt;TableIndex row=&quot;8&quot; col=&quot;4&quot;&gt;&lt;linesCount val=&quot;0&quot;/&gt;&lt;/TableIndex&gt;&lt;/ShapeTextInfo&gt;"/>
  <p:tag name="PRESENTER_SHAPEINFO" val="&lt;ThreeDShapeInfo&gt;&lt;uuid val=&quot;{F28637B3-C847-4BAA-9C23-C963835439AD}&quot;/&gt;&lt;isInvalidForFieldText val=&quot;0&quot;/&gt;&lt;Image&gt;&lt;filename val=&quot;C:\Users\rscald\AppData\Local\Temp\CP16132381501937Session\CPTrustFolder16132381501953\PPTImport16132381587437\data\asimages\{F28637B3-C847-4BAA-9C23-C963835439AD}_37.png&quot;/&gt;&lt;left val=&quot;46&quot;/&gt;&lt;top val=&quot;201&quot;/&gt;&lt;width val=&quot;856&quot;/&gt;&lt;height val=&quot;374&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A4F70DF6-268C-4EC1-8258-C39206227BB6}&quot;/&gt;&lt;isInvalidForFieldText val=&quot;0&quot;/&gt;&lt;Image&gt;&lt;filename val=&quot;C:\Users\rscald\AppData\Local\Temp\CP16132381501937Session\CPTrustFolder16132381501953\PPTImport16132381587437\data\asimages\{A4F70DF6-268C-4EC1-8258-C39206227BB6}_37.png&quot;/&gt;&lt;left val=&quot;864&quot;/&gt;&lt;top val=&quot;670&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5&quot;/&gt;&lt;lineCharCount val=&quot;21&quot;/&gt;&lt;/TableIndex&gt;&lt;/ShapeTextInfo&gt;"/>
  <p:tag name="HTML_SHAPEINFO" val="&lt;ThreeDShapeInfo&gt;&lt;uuid val=&quot;{8538B231-B741-4DC5-813D-9B647F818704}&quot;/&gt;&lt;isInvalidForFieldText val=&quot;0&quot;/&gt;&lt;Image&gt;&lt;filename val=&quot;C:\Users\rscald\AppData\Local\Temp\CP17684170892406Session\CPTrustFolder17684170892421\PPTImport17684171035750\data\asimages\{8538B231-B741-4DC5-813D-9B647F818704}_115.png&quot;/&gt;&lt;left val=&quot;24&quot;/&gt;&lt;top val=&quot;24&quot;/&gt;&lt;width val=&quot;752&quot;/&gt;&lt;height val=&quot;171&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5&quot;/&gt;&lt;lineCharCount val=&quot;54&quot;/&gt;&lt;lineCharCount val=&quot;38&quot;/&gt;&lt;lineCharCount val=&quot;32&quot;/&gt;&lt;lineCharCount val=&quot;57&quot;/&gt;&lt;lineCharCount val=&quot;44&quot;/&gt;&lt;lineCharCount val=&quot;52&quot;/&gt;&lt;lineCharCount val=&quot;10&quot;/&gt;&lt;/TableIndex&gt;&lt;/ShapeTextInfo&gt;"/>
  <p:tag name="HTML_SHAPEINFO" val="&lt;ThreeDShapeInfo&gt;&lt;uuid val=&quot;{2F54962A-AE39-4637-93E2-37867838D534}&quot;/&gt;&lt;isInvalidForFieldText val=&quot;0&quot;/&gt;&lt;Image&gt;&lt;filename val=&quot;C:\Users\rscald\AppData\Local\Temp\CP17684170892406Session\CPTrustFolder17684170892421\PPTImport17684171035750\data\asimages\{2F54962A-AE39-4637-93E2-37867838D534}_115.png&quot;/&gt;&lt;left val=&quot;36&quot;/&gt;&lt;top val=&quot;192&quot;/&gt;&lt;width val=&quot;876&quot;/&gt;&lt;height val=&quot;444&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6003D361-93EB-4CA3-89BC-330E8D8AE280}&quot;/&gt;&lt;isInvalidForFieldText val=&quot;0&quot;/&gt;&lt;Image&gt;&lt;filename val=&quot;C:\Users\rscald\AppData\Local\Temp\CP17684170892406Session\CPTrustFolder17684170892421\PPTImport17684171035750\data\asimages\{6003D361-93EB-4CA3-89BC-330E8D8AE280}_115.png&quot;/&gt;&lt;left val=&quot;864&quot;/&gt;&lt;top val=&quot;674&quot;/&gt;&lt;width val=&quot;47&quot;/&gt;&lt;height val=&quot;39&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5&quot;/&gt;&lt;lineCharCount val=&quot;21&quot;/&gt;&lt;/TableIndex&gt;&lt;/ShapeTextInfo&gt;"/>
  <p:tag name="HTML_SHAPEINFO" val="&lt;ThreeDShapeInfo&gt;&lt;uuid val=&quot;{E8B5A027-DE45-4521-8744-BDFF6D3A8FBA}&quot;/&gt;&lt;isInvalidForFieldText val=&quot;0&quot;/&gt;&lt;Image&gt;&lt;filename val=&quot;C:\Users\rscald\AppData\Local\Temp\CP17684170892406Session\CPTrustFolder17684170892421\PPTImport17684171035750\data\asimages\{E8B5A027-DE45-4521-8744-BDFF6D3A8FBA}_116.png&quot;/&gt;&lt;left val=&quot;24&quot;/&gt;&lt;top val=&quot;24&quot;/&gt;&lt;width val=&quot;752&quot;/&gt;&lt;height val=&quot;171&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23&quot;/&gt;&lt;lineCharCount val=&quot;55&quot;/&gt;&lt;lineCharCount val=&quot;48&quot;/&gt;&lt;lineCharCount val=&quot;25&quot;/&gt;&lt;lineCharCount val=&quot;57&quot;/&gt;&lt;lineCharCount val=&quot;6&quot;/&gt;&lt;lineCharCount val=&quot;44&quot;/&gt;&lt;lineCharCount val=&quot;35&quot;/&gt;&lt;lineCharCount val=&quot;37&quot;/&gt;&lt;/TableIndex&gt;&lt;/ShapeTextInfo&gt;"/>
  <p:tag name="HTML_SHAPEINFO" val="&lt;ThreeDShapeInfo&gt;&lt;uuid val=&quot;{78736DDA-9471-4F48-8501-D57AEB10F011}&quot;/&gt;&lt;isInvalidForFieldText val=&quot;0&quot;/&gt;&lt;Image&gt;&lt;filename val=&quot;C:\Users\rscald\AppData\Local\Temp\CP17684170892406Session\CPTrustFolder17684170892421\PPTImport17684171035750\data\asimages\{78736DDA-9471-4F48-8501-D57AEB10F011}_116.png&quot;/&gt;&lt;left val=&quot;36&quot;/&gt;&lt;top val=&quot;192&quot;/&gt;&lt;width val=&quot;876&quot;/&gt;&lt;height val=&quot;444&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002B8C13-6979-4564-8711-81024377545F}&quot;/&gt;&lt;isInvalidForFieldText val=&quot;0&quot;/&gt;&lt;Image&gt;&lt;filename val=&quot;C:\Users\rscald\AppData\Local\Temp\CP17684170892406Session\CPTrustFolder17684170892421\PPTImport17684171035750\data\asimages\{002B8C13-6979-4564-8711-81024377545F}_116.png&quot;/&gt;&lt;left val=&quot;864&quot;/&gt;&lt;top val=&quot;674&quot;/&gt;&lt;width val=&quot;47&quot;/&gt;&lt;height val=&quot;39&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55980011-999D-415D-9866-F1E6440FBE84}&quot;/&gt;&lt;isInvalidForFieldText val=&quot;0&quot;/&gt;&lt;Image&gt;&lt;filename val=&quot;C:\Users\rscald\AppData\Local\Temp\CP17684170892406Session\CPTrustFolder17684170892421\PPTImport17684171035750\data\asimages\{55980011-999D-415D-9866-F1E6440FBE84}_149.png&quot;/&gt;&lt;left val=&quot;864&quot;/&gt;&lt;top val=&quot;674&quot;/&gt;&lt;width val=&quot;47&quot;/&gt;&lt;height val=&quot;39&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908A4A27-A37E-4A10-B4A7-DF348D187488}&quot;/&gt;&lt;isInvalidForFieldText val=&quot;0&quot;/&gt;&lt;Image&gt;&lt;filename val=&quot;C:\Users\rscald\AppData\Local\Temp\CP17684170892406Session\CPTrustFolder17684170892421\PPTImport17684171035750\data\asimages\{908A4A27-A37E-4A10-B4A7-DF348D187488}_3.png&quot;/&gt;&lt;left val=&quot;24&quot;/&gt;&lt;top val=&quot;35&quot;/&gt;&lt;width val=&quot;743&quot;/&gt;&lt;height val=&quot;16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1&quot;/&gt;&lt;lineCharCount val=&quot;52&quot;/&gt;&lt;lineCharCount val=&quot;17&quot;/&gt;&lt;lineCharCount val=&quot;48&quot;/&gt;&lt;lineCharCount val=&quot;35&quot;/&gt;&lt;lineCharCount val=&quot;25&quot;/&gt;&lt;/TableIndex&gt;&lt;/ShapeTextInfo&gt;"/>
  <p:tag name="HTML_SHAPEINFO" val="&lt;ThreeDShapeInfo&gt;&lt;uuid val=&quot;{EA0F86D2-68F9-4427-8668-A28D022B6660}&quot;/&gt;&lt;isInvalidForFieldText val=&quot;0&quot;/&gt;&lt;Image&gt;&lt;filename val=&quot;C:\Users\rscald\AppData\Local\Temp\CP17684170892406Session\CPTrustFolder17684170892421\PPTImport17684171035750\data\asimages\{EA0F86D2-68F9-4427-8668-A28D022B6660}_3.png&quot;/&gt;&lt;left val=&quot;36&quot;/&gt;&lt;top val=&quot;192&quot;/&gt;&lt;width val=&quot;876&quot;/&gt;&lt;height val=&quot;444&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F4BD6C72-53AD-40A4-834C-DC6F4DAF7D3B}&quot;/&gt;&lt;isInvalidForFieldText val=&quot;0&quot;/&gt;&lt;Image&gt;&lt;filename val=&quot;C:\Users\rscald\AppData\Local\Temp\CP17684170892406Session\CPTrustFolder17684170892421\PPTImport17684171035750\data\asimages\{F4BD6C72-53AD-40A4-834C-DC6F4DAF7D3B}_3.png&quot;/&gt;&lt;left val=&quot;864&quot;/&gt;&lt;top val=&quot;674&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HTML_SHAPEINFO" val="&lt;ThreeDShapeInfo&gt;&lt;uuid val=&quot;{6D55FD3C-38EB-427D-99F3-FD3A3C6701B4}&quot;/&gt;&lt;isInvalidForFieldText val=&quot;0&quot;/&gt;&lt;Image&gt;&lt;filename val=&quot;C:\Users\rscald\AppData\Local\Temp\CP17684170892406Session\CPTrustFolder17684170892421\PPTImport17684171035750\data\asimages\{6D55FD3C-38EB-427D-99F3-FD3A3C6701B4}_109.png&quot;/&gt;&lt;left val=&quot;24&quot;/&gt;&lt;top val=&quot;35&quot;/&gt;&lt;width val=&quot;743&quot;/&gt;&lt;height val=&quot;16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46&quot;/&gt;&lt;lineCharCount val=&quot;35&quot;/&gt;&lt;lineCharCount val=&quot;45&quot;/&gt;&lt;lineCharCount val=&quot;51&quot;/&gt;&lt;lineCharCount val=&quot;37&quot;/&gt;&lt;lineCharCount val=&quot;52&quot;/&gt;&lt;lineCharCount val=&quot;16&quot;/&gt;&lt;lineCharCount val=&quot;24&quot;/&gt;&lt;lineCharCount val=&quot;27&quot;/&gt;&lt;lineCharCount val=&quot;21&quot;/&gt;&lt;lineCharCount val=&quot;36&quot;/&gt;&lt;/TableIndex&gt;&lt;/ShapeTextInfo&gt;"/>
  <p:tag name="HTML_SHAPEINFO" val="&lt;ThreeDShapeInfo&gt;&lt;uuid val=&quot;{3584C540-130F-4970-A3FD-15AACFBCCDE6}&quot;/&gt;&lt;isInvalidForFieldText val=&quot;0&quot;/&gt;&lt;Image&gt;&lt;filename val=&quot;C:\Users\rscald\AppData\Local\Temp\CP17684170892406Session\CPTrustFolder17684170892421\PPTImport17684171035750\data\asimages\{3584C540-130F-4970-A3FD-15AACFBCCDE6}_109.png&quot;/&gt;&lt;left val=&quot;36&quot;/&gt;&lt;top val=&quot;189&quot;/&gt;&lt;width val=&quot;876&quot;/&gt;&lt;height val=&quot;486&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2612</TotalTime>
  <Words>675</Words>
  <Application>Microsoft Office PowerPoint</Application>
  <PresentationFormat>On-screen Show (4:3)</PresentationFormat>
  <Paragraphs>107</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Calibri Light</vt:lpstr>
      <vt:lpstr>Century Gothic</vt:lpstr>
      <vt:lpstr>Times New Roman</vt:lpstr>
      <vt:lpstr>Tw Cen MT Condensed</vt:lpstr>
      <vt:lpstr>Office Theme</vt:lpstr>
      <vt:lpstr>Long term disability</vt:lpstr>
      <vt:lpstr>Important information</vt:lpstr>
      <vt:lpstr>Long term disability</vt:lpstr>
      <vt:lpstr>Basic Long Term Disability</vt:lpstr>
      <vt:lpstr>Supplemental Long Term Disability</vt:lpstr>
      <vt:lpstr>SLTD salary information</vt:lpstr>
      <vt:lpstr>2024 Monthly premium factors</vt:lpstr>
      <vt:lpstr>Tools and resources from The Standard</vt:lpstr>
      <vt:lpstr>The Standard’s Workplace Possibilities program</vt:lpstr>
      <vt:lpstr>The Standard’s Workplace Possibilities program</vt:lpstr>
      <vt:lpstr>Additional training</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Heather H. Young</cp:lastModifiedBy>
  <cp:revision>156</cp:revision>
  <cp:lastPrinted>2019-12-11T18:59:44Z</cp:lastPrinted>
  <dcterms:created xsi:type="dcterms:W3CDTF">2020-07-07T16:41:29Z</dcterms:created>
  <dcterms:modified xsi:type="dcterms:W3CDTF">2023-11-30T19:14:32Z</dcterms:modified>
</cp:coreProperties>
</file>