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65" r:id="rId3"/>
    <p:sldId id="420" r:id="rId4"/>
    <p:sldId id="421" r:id="rId5"/>
    <p:sldId id="264"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www.pebahealthhub.com/" TargetMode="External"/><Relationship Id="rId3" Type="http://schemas.openxmlformats.org/officeDocument/2006/relationships/hyperlink" Target="https://peba.sc.gov/sites/default/files/ba_manual.pdf" TargetMode="External"/><Relationship Id="rId7" Type="http://schemas.openxmlformats.org/officeDocument/2006/relationships/hyperlink" Target="https://peba.sc.gov/nyb" TargetMode="External"/><Relationship Id="rId2" Type="http://schemas.openxmlformats.org/officeDocument/2006/relationships/hyperlink" Target="https://ebs.eip.sc.gov/ebs/" TargetMode="External"/><Relationship Id="rId1" Type="http://schemas.openxmlformats.org/officeDocument/2006/relationships/slideLayout" Target="../slideLayouts/slideLayout3.xml"/><Relationship Id="rId6" Type="http://schemas.openxmlformats.org/officeDocument/2006/relationships/hyperlink" Target="https://www.peba.sc.gov/sites/default/files/2024_insurance_summary.pdf" TargetMode="External"/><Relationship Id="rId5" Type="http://schemas.openxmlformats.org/officeDocument/2006/relationships/hyperlink" Target="https://www.peba.sc.gov/sites/default/files/2024_ibg.pdf" TargetMode="External"/><Relationship Id="rId4" Type="http://schemas.openxmlformats.org/officeDocument/2006/relationships/hyperlink" Target="https://peba.sc.gov/sites/default/files/plan_of_benefits.pdf" TargetMode="External"/><Relationship Id="rId9" Type="http://schemas.openxmlformats.org/officeDocument/2006/relationships/hyperlink" Target="https://peba.sc.gov/peba-updat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eba.sc.gov/employers" TargetMode="External"/><Relationship Id="rId2" Type="http://schemas.openxmlformats.org/officeDocument/2006/relationships/hyperlink" Target="mailto:EmployerServices@peba.sc.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Tools and resources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8772"/>
    </mc:Choice>
    <mc:Fallback xmlns="">
      <p:transition spd="slow" advTm="877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coverages and benefits contracts contain complete descriptions of the benefits offered by or through PEBA. Their terms and conditions govern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712"/>
    </mc:Choice>
    <mc:Fallback xmlns="">
      <p:transition spd="slow" advTm="3171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6D9A-E371-4E1C-BED1-918A45B8D56E}"/>
              </a:ext>
            </a:extLst>
          </p:cNvPr>
          <p:cNvSpPr>
            <a:spLocks noGrp="1"/>
          </p:cNvSpPr>
          <p:nvPr>
            <p:ph type="title"/>
          </p:nvPr>
        </p:nvSpPr>
        <p:spPr/>
        <p:txBody>
          <a:bodyPr/>
          <a:lstStyle/>
          <a:p>
            <a:r>
              <a:rPr lang="en-US" dirty="0"/>
              <a:t>Tools and resources</a:t>
            </a:r>
          </a:p>
        </p:txBody>
      </p:sp>
      <p:sp>
        <p:nvSpPr>
          <p:cNvPr id="3" name="Content Placeholder 2">
            <a:extLst>
              <a:ext uri="{FF2B5EF4-FFF2-40B4-BE49-F238E27FC236}">
                <a16:creationId xmlns:a16="http://schemas.microsoft.com/office/drawing/2014/main" id="{0E81DD80-175B-43C7-B070-2EE8E5BA99B0}"/>
              </a:ext>
            </a:extLst>
          </p:cNvPr>
          <p:cNvSpPr>
            <a:spLocks noGrp="1"/>
          </p:cNvSpPr>
          <p:nvPr>
            <p:ph idx="1"/>
          </p:nvPr>
        </p:nvSpPr>
        <p:spPr/>
        <p:txBody>
          <a:bodyPr/>
          <a:lstStyle/>
          <a:p>
            <a:r>
              <a:rPr lang="en-US" dirty="0">
                <a:hlinkClick r:id="rId2"/>
              </a:rPr>
              <a:t>Employee Benefits Services</a:t>
            </a:r>
            <a:r>
              <a:rPr lang="en-US" dirty="0"/>
              <a:t> (EBS).</a:t>
            </a:r>
          </a:p>
          <a:p>
            <a:r>
              <a:rPr lang="en-US" altLang="en-US" i="1" dirty="0">
                <a:hlinkClick r:id="rId3"/>
              </a:rPr>
              <a:t>Benefits Administrator Manual</a:t>
            </a:r>
            <a:r>
              <a:rPr lang="en-US" altLang="en-US" i="1" dirty="0"/>
              <a:t> </a:t>
            </a:r>
            <a:r>
              <a:rPr lang="en-US" dirty="0"/>
              <a:t>(BA Manual). </a:t>
            </a:r>
          </a:p>
          <a:p>
            <a:r>
              <a:rPr lang="en-US" i="1" dirty="0">
                <a:hlinkClick r:id="rId4"/>
              </a:rPr>
              <a:t>Plan of Benefits</a:t>
            </a:r>
            <a:r>
              <a:rPr lang="en-US" dirty="0"/>
              <a:t>. </a:t>
            </a:r>
          </a:p>
          <a:p>
            <a:r>
              <a:rPr lang="en-US" i="1" dirty="0">
                <a:solidFill>
                  <a:schemeClr val="accent1"/>
                </a:solidFill>
                <a:hlinkClick r:id="rId5">
                  <a:extLst>
                    <a:ext uri="{A12FA001-AC4F-418D-AE19-62706E023703}">
                      <ahyp:hlinkClr xmlns:ahyp="http://schemas.microsoft.com/office/drawing/2018/hyperlinkcolor" val="tx"/>
                    </a:ext>
                  </a:extLst>
                </a:hlinkClick>
              </a:rPr>
              <a:t>Insurance Benefits Guide</a:t>
            </a:r>
            <a:r>
              <a:rPr lang="en-US" dirty="0"/>
              <a:t>.</a:t>
            </a:r>
          </a:p>
          <a:p>
            <a:r>
              <a:rPr lang="en-US" i="1" dirty="0">
                <a:solidFill>
                  <a:schemeClr val="accent1"/>
                </a:solidFill>
                <a:hlinkClick r:id="rId6">
                  <a:extLst>
                    <a:ext uri="{A12FA001-AC4F-418D-AE19-62706E023703}">
                      <ahyp:hlinkClr xmlns:ahyp="http://schemas.microsoft.com/office/drawing/2018/hyperlinkcolor" val="tx"/>
                    </a:ext>
                  </a:extLst>
                </a:hlinkClick>
              </a:rPr>
              <a:t>Insurance Summary</a:t>
            </a:r>
            <a:r>
              <a:rPr lang="en-US" dirty="0"/>
              <a:t>.</a:t>
            </a:r>
          </a:p>
          <a:p>
            <a:r>
              <a:rPr lang="en-US" i="1" dirty="0">
                <a:hlinkClick r:id="rId7"/>
              </a:rPr>
              <a:t>Navigating Your Benefits</a:t>
            </a:r>
            <a:r>
              <a:rPr lang="en-US" dirty="0"/>
              <a:t>. </a:t>
            </a:r>
          </a:p>
          <a:p>
            <a:r>
              <a:rPr lang="en-US" dirty="0">
                <a:hlinkClick r:id="rId8"/>
              </a:rPr>
              <a:t>PEBA Health Hub</a:t>
            </a:r>
            <a:r>
              <a:rPr lang="en-US" dirty="0"/>
              <a:t>. </a:t>
            </a:r>
          </a:p>
          <a:p>
            <a:r>
              <a:rPr lang="en-US" i="1" dirty="0">
                <a:hlinkClick r:id="rId9"/>
              </a:rPr>
              <a:t>PEBA Update</a:t>
            </a:r>
            <a:r>
              <a:rPr lang="en-US" i="1" dirty="0"/>
              <a:t> </a:t>
            </a:r>
            <a:r>
              <a:rPr lang="en-US" dirty="0"/>
              <a:t>weekly e-newsletter</a:t>
            </a:r>
            <a:r>
              <a:rPr lang="en-US" dirty="0">
                <a:solidFill>
                  <a:srgbClr val="FF0000"/>
                </a:solidFill>
              </a:rPr>
              <a:t> </a:t>
            </a:r>
            <a:r>
              <a:rPr lang="en-US" dirty="0"/>
              <a:t>and archives.</a:t>
            </a:r>
          </a:p>
        </p:txBody>
      </p:sp>
      <p:sp>
        <p:nvSpPr>
          <p:cNvPr id="4" name="Slide Number Placeholder 3">
            <a:extLst>
              <a:ext uri="{FF2B5EF4-FFF2-40B4-BE49-F238E27FC236}">
                <a16:creationId xmlns:a16="http://schemas.microsoft.com/office/drawing/2014/main" id="{739273C4-46EE-49D8-A23B-7A37A9966BB0}"/>
              </a:ext>
            </a:extLst>
          </p:cNvPr>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470879567"/>
      </p:ext>
    </p:extLst>
  </p:cSld>
  <p:clrMapOvr>
    <a:masterClrMapping/>
  </p:clrMapOvr>
  <mc:AlternateContent xmlns:mc="http://schemas.openxmlformats.org/markup-compatibility/2006" xmlns:p14="http://schemas.microsoft.com/office/powerpoint/2010/main">
    <mc:Choice Requires="p14">
      <p:transition spd="slow" p14:dur="2000" advTm="29202"/>
    </mc:Choice>
    <mc:Fallback xmlns="">
      <p:transition spd="slow" advTm="292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0AE5F-E1EE-447B-B61F-5ED1BD95CE83}"/>
              </a:ext>
            </a:extLst>
          </p:cNvPr>
          <p:cNvSpPr>
            <a:spLocks noGrp="1"/>
          </p:cNvSpPr>
          <p:nvPr>
            <p:ph type="title"/>
          </p:nvPr>
        </p:nvSpPr>
        <p:spPr/>
        <p:txBody>
          <a:bodyPr/>
          <a:lstStyle/>
          <a:p>
            <a:r>
              <a:rPr lang="en-US" dirty="0"/>
              <a:t>Tools and resources</a:t>
            </a:r>
          </a:p>
        </p:txBody>
      </p:sp>
      <p:sp>
        <p:nvSpPr>
          <p:cNvPr id="3" name="Content Placeholder 2">
            <a:extLst>
              <a:ext uri="{FF2B5EF4-FFF2-40B4-BE49-F238E27FC236}">
                <a16:creationId xmlns:a16="http://schemas.microsoft.com/office/drawing/2014/main" id="{ECDA3772-9A44-4CB2-9D59-3A6767B366AF}"/>
              </a:ext>
            </a:extLst>
          </p:cNvPr>
          <p:cNvSpPr>
            <a:spLocks noGrp="1"/>
          </p:cNvSpPr>
          <p:nvPr>
            <p:ph idx="1"/>
          </p:nvPr>
        </p:nvSpPr>
        <p:spPr/>
        <p:txBody>
          <a:bodyPr/>
          <a:lstStyle/>
          <a:p>
            <a:r>
              <a:rPr lang="en-US" dirty="0"/>
              <a:t>Employer Services.</a:t>
            </a:r>
          </a:p>
          <a:p>
            <a:pPr lvl="1"/>
            <a:r>
              <a:rPr lang="en-US" dirty="0"/>
              <a:t>Participate in online question-and-answer or informational sessions. </a:t>
            </a:r>
          </a:p>
          <a:p>
            <a:pPr lvl="1"/>
            <a:r>
              <a:rPr lang="en-US" dirty="0"/>
              <a:t>Participate in online Employer Advisory Group meetings. </a:t>
            </a:r>
          </a:p>
          <a:p>
            <a:pPr lvl="1"/>
            <a:r>
              <a:rPr lang="en-US" dirty="0"/>
              <a:t>Request one-on-one assistance. </a:t>
            </a:r>
          </a:p>
          <a:p>
            <a:pPr lvl="1"/>
            <a:r>
              <a:rPr lang="en-US" dirty="0"/>
              <a:t>Email </a:t>
            </a:r>
            <a:r>
              <a:rPr lang="en-US" dirty="0">
                <a:hlinkClick r:id="rId2"/>
              </a:rPr>
              <a:t>EmployerServices@peba.sc.gov</a:t>
            </a:r>
            <a:r>
              <a:rPr lang="en-US" dirty="0"/>
              <a:t> to request training and share your feedback.</a:t>
            </a:r>
          </a:p>
          <a:p>
            <a:pPr lvl="1"/>
            <a:r>
              <a:rPr lang="en-US" dirty="0">
                <a:hlinkClick r:id="rId3"/>
              </a:rPr>
              <a:t>Employers' webpage</a:t>
            </a:r>
            <a:r>
              <a:rPr lang="en-US" dirty="0"/>
              <a:t>. </a:t>
            </a:r>
          </a:p>
          <a:p>
            <a:r>
              <a:rPr lang="en-US" dirty="0"/>
              <a:t>Employer Support line through Customer Service.</a:t>
            </a:r>
          </a:p>
          <a:p>
            <a:pPr lvl="1"/>
            <a:r>
              <a:rPr lang="en-US" dirty="0"/>
              <a:t>Select Option 6, then select:</a:t>
            </a:r>
          </a:p>
          <a:p>
            <a:pPr lvl="2"/>
            <a:r>
              <a:rPr lang="en-US" dirty="0"/>
              <a:t>Option 1 for insurance accounting;</a:t>
            </a:r>
          </a:p>
          <a:p>
            <a:pPr lvl="2"/>
            <a:r>
              <a:rPr lang="en-US" dirty="0"/>
              <a:t>Option 2 for insurance; or </a:t>
            </a:r>
          </a:p>
          <a:p>
            <a:pPr lvl="2"/>
            <a:r>
              <a:rPr lang="en-US" dirty="0"/>
              <a:t>Option 3 for retirement.</a:t>
            </a:r>
          </a:p>
        </p:txBody>
      </p:sp>
      <p:sp>
        <p:nvSpPr>
          <p:cNvPr id="4" name="Slide Number Placeholder 3">
            <a:extLst>
              <a:ext uri="{FF2B5EF4-FFF2-40B4-BE49-F238E27FC236}">
                <a16:creationId xmlns:a16="http://schemas.microsoft.com/office/drawing/2014/main" id="{309AEE2E-8E68-4E8C-86C1-75A3CE97911C}"/>
              </a:ext>
            </a:extLst>
          </p:cNvPr>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2905829616"/>
      </p:ext>
    </p:extLst>
  </p:cSld>
  <p:clrMapOvr>
    <a:masterClrMapping/>
  </p:clrMapOvr>
  <mc:AlternateContent xmlns:mc="http://schemas.openxmlformats.org/markup-compatibility/2006" xmlns:p14="http://schemas.microsoft.com/office/powerpoint/2010/main">
    <mc:Choice Requires="p14">
      <p:transition spd="slow" p14:dur="2000" advTm="29918"/>
    </mc:Choice>
    <mc:Fallback xmlns="">
      <p:transition spd="slow" advTm="2991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2755</TotalTime>
  <Words>201</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Tools and resources</vt:lpstr>
      <vt:lpstr>Important information</vt:lpstr>
      <vt:lpstr>Tools and resources</vt:lpstr>
      <vt:lpstr>Tools and resources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157</cp:revision>
  <cp:lastPrinted>2021-09-30T13:28:01Z</cp:lastPrinted>
  <dcterms:created xsi:type="dcterms:W3CDTF">2020-07-07T16:41:29Z</dcterms:created>
  <dcterms:modified xsi:type="dcterms:W3CDTF">2023-12-04T14:18:10Z</dcterms:modified>
</cp:coreProperties>
</file>