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90" r:id="rId3"/>
    <p:sldId id="286" r:id="rId4"/>
    <p:sldId id="294" r:id="rId5"/>
    <p:sldId id="295" r:id="rId6"/>
    <p:sldId id="288" r:id="rId7"/>
    <p:sldId id="263"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2"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3</a:t>
            </a:fld>
            <a:endParaRPr lang="en-US"/>
          </a:p>
        </p:txBody>
      </p:sp>
    </p:spTree>
    <p:extLst>
      <p:ext uri="{BB962C8B-B14F-4D97-AF65-F5344CB8AC3E}">
        <p14:creationId xmlns:p14="http://schemas.microsoft.com/office/powerpoint/2010/main" val="369959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4</a:t>
            </a:fld>
            <a:endParaRPr lang="en-US"/>
          </a:p>
        </p:txBody>
      </p:sp>
    </p:spTree>
    <p:extLst>
      <p:ext uri="{BB962C8B-B14F-4D97-AF65-F5344CB8AC3E}">
        <p14:creationId xmlns:p14="http://schemas.microsoft.com/office/powerpoint/2010/main" val="2983299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5</a:t>
            </a:fld>
            <a:endParaRPr lang="en-US"/>
          </a:p>
        </p:txBody>
      </p:sp>
    </p:spTree>
    <p:extLst>
      <p:ext uri="{BB962C8B-B14F-4D97-AF65-F5344CB8AC3E}">
        <p14:creationId xmlns:p14="http://schemas.microsoft.com/office/powerpoint/2010/main" val="424329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6</a:t>
            </a:fld>
            <a:endParaRPr lang="en-US"/>
          </a:p>
        </p:txBody>
      </p:sp>
    </p:spTree>
    <p:extLst>
      <p:ext uri="{BB962C8B-B14F-4D97-AF65-F5344CB8AC3E}">
        <p14:creationId xmlns:p14="http://schemas.microsoft.com/office/powerpoint/2010/main" val="509361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hyperlink" Target="http://www.eyemedvisioncare.com/pebaoe" TargetMode="External"/><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Your vision coverage</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20361"/>
    </mc:Choice>
    <mc:Fallback xmlns="">
      <p:transition spd="slow" advTm="2036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198" y="228600"/>
            <a:ext cx="8229599" cy="804672"/>
          </a:xfrm>
        </p:spPr>
        <p:txBody>
          <a:bodyPr/>
          <a:lstStyle/>
          <a:p>
            <a:r>
              <a:rPr lang="en-US"/>
              <a:t>State Vision Plan</a:t>
            </a:r>
            <a:endParaRPr lang="en-US" dirty="0"/>
          </a:p>
        </p:txBody>
      </p:sp>
      <p:sp>
        <p:nvSpPr>
          <p:cNvPr id="3" name="Content Placeholder 2"/>
          <p:cNvSpPr>
            <a:spLocks noGrp="1"/>
          </p:cNvSpPr>
          <p:nvPr>
            <p:ph idx="1"/>
            <p:custDataLst>
              <p:tags r:id="rId2"/>
            </p:custDataLst>
          </p:nvPr>
        </p:nvSpPr>
        <p:spPr>
          <a:xfrm>
            <a:off x="457200" y="1261872"/>
            <a:ext cx="8229600" cy="5029200"/>
          </a:xfrm>
        </p:spPr>
        <p:txBody>
          <a:bodyPr/>
          <a:lstStyle/>
          <a:p>
            <a:pPr lvl="0"/>
            <a:r>
              <a:rPr lang="en-US" dirty="0"/>
              <a:t>Coverage includes:</a:t>
            </a:r>
          </a:p>
          <a:p>
            <a:pPr lvl="1"/>
            <a:r>
              <a:rPr lang="en-US" dirty="0"/>
              <a:t>Comprehensive eye exams;</a:t>
            </a:r>
          </a:p>
          <a:p>
            <a:pPr lvl="1"/>
            <a:r>
              <a:rPr lang="en-US" dirty="0"/>
              <a:t>Frames;</a:t>
            </a:r>
          </a:p>
          <a:p>
            <a:pPr lvl="1"/>
            <a:r>
              <a:rPr lang="en-US" dirty="0"/>
              <a:t>Lenses and lens options; and</a:t>
            </a:r>
          </a:p>
          <a:p>
            <a:pPr lvl="1"/>
            <a:r>
              <a:rPr lang="en-US" dirty="0"/>
              <a:t>Contact lens services and materials.</a:t>
            </a:r>
          </a:p>
          <a:p>
            <a:pPr lvl="0"/>
            <a:r>
              <a:rPr lang="en-US" dirty="0"/>
              <a:t>Receive discounts on extra pairs of eyeglasses, contact lenses, and LASIK and PRK vision correction.</a:t>
            </a:r>
          </a:p>
          <a:p>
            <a:pPr lvl="0"/>
            <a:r>
              <a:rPr lang="en-US" dirty="0"/>
              <a:t>Additional benefits available for diabetics.</a:t>
            </a:r>
          </a:p>
          <a:p>
            <a:pPr lvl="0"/>
            <a:r>
              <a:rPr lang="en-US" dirty="0"/>
              <a:t>Choose either frames/lenses or contact lenses, but not both, in the same plan year.</a:t>
            </a:r>
          </a:p>
        </p:txBody>
      </p:sp>
      <p:sp>
        <p:nvSpPr>
          <p:cNvPr id="4" name="Slide Number Placeholder 3"/>
          <p:cNvSpPr>
            <a:spLocks noGrp="1"/>
          </p:cNvSpPr>
          <p:nvPr>
            <p:ph type="sldNum" sz="quarter" idx="12"/>
            <p:custDataLst>
              <p:tags r:id="rId3"/>
            </p:custDataLst>
          </p:nvPr>
        </p:nvSpPr>
        <p:spPr>
          <a:xfrm>
            <a:off x="8339328" y="6400800"/>
            <a:ext cx="804672" cy="457200"/>
          </a:xfrm>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1024541677"/>
      </p:ext>
    </p:extLst>
  </p:cSld>
  <p:clrMapOvr>
    <a:masterClrMapping/>
  </p:clrMapOvr>
  <mc:AlternateContent xmlns:mc="http://schemas.openxmlformats.org/markup-compatibility/2006" xmlns:p14="http://schemas.microsoft.com/office/powerpoint/2010/main">
    <mc:Choice Requires="p14">
      <p:transition spd="slow" p14:dur="2000" advTm="42674"/>
    </mc:Choice>
    <mc:Fallback xmlns="">
      <p:transition spd="slow" advTm="4267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8">
            <a:extLst>
              <a:ext uri="{FF2B5EF4-FFF2-40B4-BE49-F238E27FC236}">
                <a16:creationId xmlns:a16="http://schemas.microsoft.com/office/drawing/2014/main" id="{FFE71620-C260-4246-ABBE-74C7C5FA6FCA}"/>
              </a:ext>
            </a:extLst>
          </p:cNvPr>
          <p:cNvGraphicFramePr>
            <a:graphicFrameLocks noGrp="1"/>
          </p:cNvGraphicFramePr>
          <p:nvPr>
            <p:ph idx="1"/>
            <p:extLst>
              <p:ext uri="{D42A27DB-BD31-4B8C-83A1-F6EECF244321}">
                <p14:modId xmlns:p14="http://schemas.microsoft.com/office/powerpoint/2010/main" val="1240197504"/>
              </p:ext>
            </p:extLst>
          </p:nvPr>
        </p:nvGraphicFramePr>
        <p:xfrm>
          <a:off x="457200" y="1262063"/>
          <a:ext cx="8229600" cy="1657160"/>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1008908948"/>
                    </a:ext>
                  </a:extLst>
                </a:gridCol>
                <a:gridCol w="3200400">
                  <a:extLst>
                    <a:ext uri="{9D8B030D-6E8A-4147-A177-3AD203B41FA5}">
                      <a16:colId xmlns:a16="http://schemas.microsoft.com/office/drawing/2014/main" val="4150371806"/>
                    </a:ext>
                  </a:extLst>
                </a:gridCol>
                <a:gridCol w="3200400">
                  <a:extLst>
                    <a:ext uri="{9D8B030D-6E8A-4147-A177-3AD203B41FA5}">
                      <a16:colId xmlns:a16="http://schemas.microsoft.com/office/drawing/2014/main" val="1478665342"/>
                    </a:ext>
                  </a:extLst>
                </a:gridCol>
              </a:tblGrid>
              <a:tr h="370840">
                <a:tc>
                  <a:txBody>
                    <a:bodyPr/>
                    <a:lstStyle/>
                    <a:p>
                      <a:pPr algn="l"/>
                      <a:endParaRPr lang="en-US" dirty="0"/>
                    </a:p>
                  </a:txBody>
                  <a:tcPr/>
                </a:tc>
                <a:tc>
                  <a:txBody>
                    <a:bodyPr/>
                    <a:lstStyle/>
                    <a:p>
                      <a:r>
                        <a:rPr lang="en-US" b="1" dirty="0">
                          <a:solidFill>
                            <a:schemeClr val="tx1"/>
                          </a:solidFill>
                        </a:rPr>
                        <a:t>In network, you pay:</a:t>
                      </a:r>
                    </a:p>
                  </a:txBody>
                  <a:tcPr>
                    <a:lnB w="28575" cap="flat" cmpd="sng" algn="ctr">
                      <a:solidFill>
                        <a:srgbClr val="A0B810"/>
                      </a:solidFill>
                      <a:prstDash val="solid"/>
                      <a:round/>
                      <a:headEnd type="none" w="med" len="med"/>
                      <a:tailEnd type="none" w="med" len="med"/>
                    </a:lnB>
                  </a:tcPr>
                </a:tc>
                <a:tc>
                  <a:txBody>
                    <a:bodyPr/>
                    <a:lstStyle/>
                    <a:p>
                      <a:r>
                        <a:rPr lang="en-US" b="1" dirty="0">
                          <a:solidFill>
                            <a:schemeClr val="tx1"/>
                          </a:solidFill>
                        </a:rPr>
                        <a:t>Out of network, you receive:</a:t>
                      </a:r>
                    </a:p>
                  </a:txBody>
                  <a:tcP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370840">
                <a:tc>
                  <a:txBody>
                    <a:bodyPr/>
                    <a:lstStyle/>
                    <a:p>
                      <a:pPr lvl="0" algn="l"/>
                      <a:r>
                        <a:rPr lang="en-US" sz="1800" b="1" kern="1200" dirty="0">
                          <a:solidFill>
                            <a:schemeClr val="tx2"/>
                          </a:solidFill>
                          <a:effectLst/>
                          <a:latin typeface="+mn-lt"/>
                          <a:ea typeface="+mn-ea"/>
                          <a:cs typeface="+mn-cs"/>
                        </a:rPr>
                        <a:t>Exam, with dilation if necessary</a:t>
                      </a:r>
                    </a:p>
                  </a:txBody>
                  <a:tcPr anchor="ctr">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$10 </a:t>
                      </a:r>
                      <a:r>
                        <a:rPr lang="en-US" sz="1800" dirty="0">
                          <a:solidFill>
                            <a:schemeClr val="tx2"/>
                          </a:solidFill>
                          <a:effectLst/>
                          <a:latin typeface="+mn-lt"/>
                          <a:ea typeface="Calibri" panose="020F0502020204030204" pitchFamily="34" charset="0"/>
                          <a:cs typeface="Times New Roman" panose="02020603050405020304" pitchFamily="18" charset="0"/>
                        </a:rPr>
                        <a:t>copay.</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$35.</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370840">
                <a:tc>
                  <a:txBody>
                    <a:bodyPr/>
                    <a:lstStyle/>
                    <a:p>
                      <a:pPr lvl="0" algn="l"/>
                      <a:r>
                        <a:rPr lang="en-US" sz="1800" b="1" kern="1200" dirty="0">
                          <a:solidFill>
                            <a:schemeClr val="tx2"/>
                          </a:solidFill>
                          <a:effectLst/>
                          <a:latin typeface="+mn-lt"/>
                          <a:ea typeface="+mn-ea"/>
                          <a:cs typeface="+mn-cs"/>
                        </a:rPr>
                        <a:t>Retinal imaging</a:t>
                      </a:r>
                      <a:endParaRPr lang="en-US" sz="1800" b="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a:t>
                      </a:r>
                      <a:r>
                        <a:rPr lang="en-US" sz="1800" b="1" dirty="0">
                          <a:solidFill>
                            <a:schemeClr val="tx2"/>
                          </a:solidFill>
                          <a:effectLst/>
                          <a:latin typeface="+mn-lt"/>
                          <a:ea typeface="Calibri" panose="020F0502020204030204" pitchFamily="34" charset="0"/>
                          <a:cs typeface="Times New Roman" panose="02020603050405020304" pitchFamily="18" charset="0"/>
                        </a:rPr>
                        <a:t>$39</a:t>
                      </a:r>
                      <a:r>
                        <a:rPr lang="en-US" sz="1800" dirty="0">
                          <a:solidFill>
                            <a:schemeClr val="tx2"/>
                          </a:solidFill>
                          <a:effectLst/>
                          <a:latin typeface="+mn-lt"/>
                          <a:ea typeface="Calibri" panose="020F0502020204030204" pitchFamily="34" charset="0"/>
                          <a:cs typeface="Times New Roman" panose="02020603050405020304" pitchFamily="18" charset="0"/>
                        </a:rPr>
                        <a:t>.</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No reimbursement.</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extLst>
                  <a:ext uri="{0D108BD9-81ED-4DB2-BD59-A6C34878D82A}">
                    <a16:rowId xmlns:a16="http://schemas.microsoft.com/office/drawing/2014/main" val="1165194788"/>
                  </a:ext>
                </a:extLst>
              </a:tr>
            </a:tbl>
          </a:graphicData>
        </a:graphic>
      </p:graphicFrame>
      <p:sp>
        <p:nvSpPr>
          <p:cNvPr id="2" name="Title 1"/>
          <p:cNvSpPr>
            <a:spLocks noGrp="1"/>
          </p:cNvSpPr>
          <p:nvPr>
            <p:ph type="title"/>
            <p:custDataLst>
              <p:tags r:id="rId1"/>
            </p:custDataLst>
          </p:nvPr>
        </p:nvSpPr>
        <p:spPr/>
        <p:txBody>
          <a:bodyPr/>
          <a:lstStyle/>
          <a:p>
            <a:r>
              <a:rPr lang="en-US" dirty="0"/>
              <a:t>Exams</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3</a:t>
            </a:fld>
            <a:endParaRPr lang="en-US" dirty="0"/>
          </a:p>
        </p:txBody>
      </p:sp>
      <p:sp>
        <p:nvSpPr>
          <p:cNvPr id="25" name="Rectangle 2">
            <a:extLst>
              <a:ext uri="{FF2B5EF4-FFF2-40B4-BE49-F238E27FC236}">
                <a16:creationId xmlns:a16="http://schemas.microsoft.com/office/drawing/2014/main" id="{3796802B-96E8-476C-8A0B-47626FEB3A67}"/>
              </a:ext>
            </a:extLst>
          </p:cNvPr>
          <p:cNvSpPr>
            <a:spLocks noChangeArrowheads="1"/>
          </p:cNvSpPr>
          <p:nvPr>
            <p:custDataLst>
              <p:tags r:id="rId3"/>
            </p:custDataLst>
          </p:nvPr>
        </p:nvSpPr>
        <p:spPr bwMode="auto">
          <a:xfrm>
            <a:off x="457197" y="3148014"/>
            <a:ext cx="822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dirty="0">
                <a:solidFill>
                  <a:schemeClr val="tx2"/>
                </a:solidFill>
              </a:rPr>
              <a:t>Find a network provider at </a:t>
            </a:r>
            <a:r>
              <a:rPr lang="en-US" altLang="en-US" sz="1800" dirty="0">
                <a:hlinkClick r:id="rId6"/>
              </a:rPr>
              <a:t>www.eyemedvisioncare.com/pebaoe</a:t>
            </a:r>
            <a:r>
              <a:rPr lang="en-US" altLang="en-US" sz="1800" dirty="0">
                <a:solidFill>
                  <a:schemeClr val="tx2"/>
                </a:solidFill>
              </a:rPr>
              <a:t>.</a:t>
            </a:r>
          </a:p>
        </p:txBody>
      </p:sp>
    </p:spTree>
    <p:extLst>
      <p:ext uri="{BB962C8B-B14F-4D97-AF65-F5344CB8AC3E}">
        <p14:creationId xmlns:p14="http://schemas.microsoft.com/office/powerpoint/2010/main" val="840797566"/>
      </p:ext>
    </p:extLst>
  </p:cSld>
  <p:clrMapOvr>
    <a:masterClrMapping/>
  </p:clrMapOvr>
  <mc:AlternateContent xmlns:mc="http://schemas.openxmlformats.org/markup-compatibility/2006" xmlns:p14="http://schemas.microsoft.com/office/powerpoint/2010/main">
    <mc:Choice Requires="p14">
      <p:transition spd="slow" p14:dur="2000" advTm="33062"/>
    </mc:Choice>
    <mc:Fallback xmlns="">
      <p:transition spd="slow" advTm="3306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Frames and lenses</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4</a:t>
            </a:fld>
            <a:endParaRPr lang="en-US" dirty="0"/>
          </a:p>
        </p:txBody>
      </p:sp>
      <p:graphicFrame>
        <p:nvGraphicFramePr>
          <p:cNvPr id="39" name="Table 8">
            <a:extLst>
              <a:ext uri="{FF2B5EF4-FFF2-40B4-BE49-F238E27FC236}">
                <a16:creationId xmlns:a16="http://schemas.microsoft.com/office/drawing/2014/main" id="{6E1EEB15-A966-4270-8390-F0B440E1C334}"/>
              </a:ext>
            </a:extLst>
          </p:cNvPr>
          <p:cNvGraphicFramePr>
            <a:graphicFrameLocks noGrp="1"/>
          </p:cNvGraphicFramePr>
          <p:nvPr>
            <p:ph idx="1"/>
            <p:extLst>
              <p:ext uri="{D42A27DB-BD31-4B8C-83A1-F6EECF244321}">
                <p14:modId xmlns:p14="http://schemas.microsoft.com/office/powerpoint/2010/main" val="3066459151"/>
              </p:ext>
            </p:extLst>
          </p:nvPr>
        </p:nvGraphicFramePr>
        <p:xfrm>
          <a:off x="457200" y="1262063"/>
          <a:ext cx="8229600" cy="3549651"/>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1008908948"/>
                    </a:ext>
                  </a:extLst>
                </a:gridCol>
                <a:gridCol w="3200400">
                  <a:extLst>
                    <a:ext uri="{9D8B030D-6E8A-4147-A177-3AD203B41FA5}">
                      <a16:colId xmlns:a16="http://schemas.microsoft.com/office/drawing/2014/main" val="4150371806"/>
                    </a:ext>
                  </a:extLst>
                </a:gridCol>
                <a:gridCol w="3200400">
                  <a:extLst>
                    <a:ext uri="{9D8B030D-6E8A-4147-A177-3AD203B41FA5}">
                      <a16:colId xmlns:a16="http://schemas.microsoft.com/office/drawing/2014/main" val="1478665342"/>
                    </a:ext>
                  </a:extLst>
                </a:gridCol>
              </a:tblGrid>
              <a:tr h="370840">
                <a:tc>
                  <a:txBody>
                    <a:bodyPr/>
                    <a:lstStyle/>
                    <a:p>
                      <a:pPr algn="l"/>
                      <a:endParaRPr lang="en-US" dirty="0"/>
                    </a:p>
                  </a:txBody>
                  <a:tcPr/>
                </a:tc>
                <a:tc>
                  <a:txBody>
                    <a:bodyPr/>
                    <a:lstStyle/>
                    <a:p>
                      <a:r>
                        <a:rPr lang="en-US" b="1" dirty="0">
                          <a:solidFill>
                            <a:schemeClr val="tx1"/>
                          </a:solidFill>
                        </a:rPr>
                        <a:t>In network, you pay:</a:t>
                      </a:r>
                    </a:p>
                  </a:txBody>
                  <a:tcPr>
                    <a:lnB w="28575" cap="flat" cmpd="sng" algn="ctr">
                      <a:solidFill>
                        <a:srgbClr val="A0B810"/>
                      </a:solidFill>
                      <a:prstDash val="solid"/>
                      <a:round/>
                      <a:headEnd type="none" w="med" len="med"/>
                      <a:tailEnd type="none" w="med" len="med"/>
                    </a:lnB>
                  </a:tcPr>
                </a:tc>
                <a:tc>
                  <a:txBody>
                    <a:bodyPr/>
                    <a:lstStyle/>
                    <a:p>
                      <a:r>
                        <a:rPr lang="en-US" b="1" dirty="0">
                          <a:solidFill>
                            <a:schemeClr val="tx1"/>
                          </a:solidFill>
                        </a:rPr>
                        <a:t>Out of network, you receive:</a:t>
                      </a:r>
                    </a:p>
                  </a:txBody>
                  <a:tcP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370840">
                <a:tc>
                  <a:txBody>
                    <a:bodyPr/>
                    <a:lstStyle/>
                    <a:p>
                      <a:pPr lvl="0" algn="l"/>
                      <a:r>
                        <a:rPr lang="en-US" sz="1800" b="1" kern="1200" dirty="0">
                          <a:solidFill>
                            <a:schemeClr val="tx2"/>
                          </a:solidFill>
                          <a:effectLst/>
                          <a:latin typeface="+mn-lt"/>
                          <a:ea typeface="+mn-ea"/>
                          <a:cs typeface="+mn-cs"/>
                        </a:rPr>
                        <a:t>Frames</a:t>
                      </a:r>
                    </a:p>
                  </a:txBody>
                  <a:tcPr anchor="ctr">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b="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$0 </a:t>
                      </a:r>
                      <a:r>
                        <a:rPr lang="en-US" sz="1800" b="0" dirty="0">
                          <a:solidFill>
                            <a:schemeClr val="tx2"/>
                          </a:solidFill>
                          <a:effectLst/>
                          <a:latin typeface="+mn-lt"/>
                          <a:ea typeface="Calibri" panose="020F0502020204030204" pitchFamily="34" charset="0"/>
                          <a:cs typeface="Times New Roman" panose="02020603050405020304" pitchFamily="18" charset="0"/>
                        </a:rPr>
                        <a:t>copay and </a:t>
                      </a:r>
                      <a:r>
                        <a:rPr lang="en-US" sz="1800" b="1" dirty="0">
                          <a:solidFill>
                            <a:schemeClr val="tx2"/>
                          </a:solidFill>
                          <a:effectLst/>
                          <a:latin typeface="+mn-lt"/>
                          <a:ea typeface="Calibri" panose="020F0502020204030204" pitchFamily="34" charset="0"/>
                          <a:cs typeface="Times New Roman" panose="02020603050405020304" pitchFamily="18" charset="0"/>
                        </a:rPr>
                        <a:t>80%</a:t>
                      </a:r>
                      <a:r>
                        <a:rPr lang="en-US" sz="1800" dirty="0">
                          <a:solidFill>
                            <a:schemeClr val="tx2"/>
                          </a:solidFill>
                          <a:effectLst/>
                          <a:latin typeface="+mn-lt"/>
                          <a:ea typeface="Calibri" panose="020F0502020204030204" pitchFamily="34" charset="0"/>
                          <a:cs typeface="Times New Roman" panose="02020603050405020304" pitchFamily="18" charset="0"/>
                        </a:rPr>
                        <a:t> of balance over </a:t>
                      </a:r>
                      <a:r>
                        <a:rPr lang="en-US" sz="1800" b="1" dirty="0">
                          <a:solidFill>
                            <a:schemeClr val="tx2"/>
                          </a:solidFill>
                          <a:effectLst/>
                          <a:latin typeface="+mn-lt"/>
                          <a:ea typeface="Calibri" panose="020F0502020204030204" pitchFamily="34" charset="0"/>
                          <a:cs typeface="Times New Roman" panose="02020603050405020304" pitchFamily="18" charset="0"/>
                        </a:rPr>
                        <a:t>$150 </a:t>
                      </a:r>
                      <a:r>
                        <a:rPr lang="en-US" sz="1800" dirty="0">
                          <a:solidFill>
                            <a:schemeClr val="tx2"/>
                          </a:solidFill>
                          <a:effectLst/>
                          <a:latin typeface="+mn-lt"/>
                          <a:ea typeface="Calibri" panose="020F0502020204030204" pitchFamily="34" charset="0"/>
                          <a:cs typeface="Times New Roman" panose="02020603050405020304" pitchFamily="18" charset="0"/>
                        </a:rPr>
                        <a:t>allowance.</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         Up to $75.</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370840">
                <a:tc>
                  <a:txBody>
                    <a:bodyPr/>
                    <a:lstStyle/>
                    <a:p>
                      <a:pPr lvl="0" algn="l"/>
                      <a:r>
                        <a:rPr lang="en-US" sz="1800" b="1" kern="1200" dirty="0">
                          <a:solidFill>
                            <a:schemeClr val="tx2"/>
                          </a:solidFill>
                          <a:effectLst/>
                          <a:latin typeface="+mn-lt"/>
                          <a:ea typeface="+mn-ea"/>
                          <a:cs typeface="+mn-cs"/>
                        </a:rPr>
                        <a:t>Standard plastic lenses</a:t>
                      </a:r>
                      <a:endParaRPr lang="en-US" sz="1800" b="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$10</a:t>
                      </a:r>
                      <a:r>
                        <a:rPr lang="en-US" sz="1800" dirty="0">
                          <a:solidFill>
                            <a:schemeClr val="tx2"/>
                          </a:solidFill>
                          <a:effectLst/>
                          <a:latin typeface="+mn-lt"/>
                          <a:ea typeface="Calibri" panose="020F0502020204030204" pitchFamily="34" charset="0"/>
                          <a:cs typeface="Times New Roman" panose="02020603050405020304" pitchFamily="18" charset="0"/>
                        </a:rPr>
                        <a:t> copay.</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         Up to $55.</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2"/>
                          </a:solidFill>
                          <a:effectLst/>
                          <a:latin typeface="+mn-lt"/>
                          <a:ea typeface="+mn-ea"/>
                          <a:cs typeface="+mn-cs"/>
                        </a:rPr>
                        <a:t>Standard progressive lenses</a:t>
                      </a:r>
                      <a:endParaRPr lang="en-US" sz="1800" b="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$35</a:t>
                      </a:r>
                      <a:r>
                        <a:rPr lang="en-US" sz="1800" dirty="0">
                          <a:solidFill>
                            <a:schemeClr val="tx2"/>
                          </a:solidFill>
                          <a:effectLst/>
                          <a:latin typeface="+mn-lt"/>
                          <a:ea typeface="Calibri" panose="020F0502020204030204" pitchFamily="34" charset="0"/>
                          <a:cs typeface="Times New Roman" panose="02020603050405020304" pitchFamily="18" charset="0"/>
                        </a:rPr>
                        <a:t> copay.</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         Up to $55.</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29788094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2"/>
                          </a:solidFill>
                          <a:effectLst/>
                          <a:latin typeface="+mn-lt"/>
                          <a:ea typeface="+mn-ea"/>
                          <a:cs typeface="+mn-cs"/>
                        </a:rPr>
                        <a:t>Premium progressive lenses</a:t>
                      </a:r>
                      <a:endParaRPr lang="en-US" sz="1800" b="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a:solidFill>
                            <a:schemeClr val="tx2"/>
                          </a:solidFill>
                          <a:effectLst/>
                          <a:latin typeface="+mn-lt"/>
                          <a:ea typeface="Calibri" panose="020F0502020204030204" pitchFamily="34" charset="0"/>
                          <a:cs typeface="Times New Roman" panose="02020603050405020304" pitchFamily="18" charset="0"/>
                        </a:rPr>
                        <a:t>$35</a:t>
                      </a:r>
                      <a:r>
                        <a:rPr lang="en-US" sz="1800" b="0" dirty="0">
                          <a:solidFill>
                            <a:schemeClr val="tx2"/>
                          </a:solidFill>
                          <a:effectLst/>
                          <a:latin typeface="+mn-lt"/>
                          <a:ea typeface="Calibri" panose="020F0502020204030204" pitchFamily="34" charset="0"/>
                          <a:cs typeface="Times New Roman" panose="02020603050405020304" pitchFamily="18" charset="0"/>
                        </a:rPr>
                        <a:t>-</a:t>
                      </a:r>
                      <a:r>
                        <a:rPr lang="en-US" sz="1800" b="1" dirty="0">
                          <a:solidFill>
                            <a:schemeClr val="tx2"/>
                          </a:solidFill>
                          <a:effectLst/>
                          <a:latin typeface="+mn-lt"/>
                          <a:ea typeface="Calibri" panose="020F0502020204030204" pitchFamily="34" charset="0"/>
                          <a:cs typeface="Times New Roman" panose="02020603050405020304" pitchFamily="18" charset="0"/>
                        </a:rPr>
                        <a:t>$80</a:t>
                      </a:r>
                      <a:r>
                        <a:rPr lang="en-US" sz="1800" dirty="0">
                          <a:solidFill>
                            <a:schemeClr val="tx2"/>
                          </a:solidFill>
                          <a:effectLst/>
                          <a:latin typeface="+mn-lt"/>
                          <a:ea typeface="Calibri" panose="020F0502020204030204" pitchFamily="34" charset="0"/>
                          <a:cs typeface="Times New Roman" panose="02020603050405020304" pitchFamily="18" charset="0"/>
                        </a:rPr>
                        <a:t> for Tiers 1-3. For Tier 4, you pay copay and </a:t>
                      </a:r>
                      <a:r>
                        <a:rPr lang="en-US" sz="1800" b="1" dirty="0">
                          <a:solidFill>
                            <a:schemeClr val="tx2"/>
                          </a:solidFill>
                          <a:effectLst/>
                          <a:latin typeface="+mn-lt"/>
                          <a:ea typeface="Calibri" panose="020F0502020204030204" pitchFamily="34" charset="0"/>
                          <a:cs typeface="Times New Roman" panose="02020603050405020304" pitchFamily="18" charset="0"/>
                        </a:rPr>
                        <a:t>80% </a:t>
                      </a:r>
                      <a:r>
                        <a:rPr lang="en-US" sz="1800" dirty="0">
                          <a:solidFill>
                            <a:schemeClr val="tx2"/>
                          </a:solidFill>
                          <a:effectLst/>
                          <a:latin typeface="+mn-lt"/>
                          <a:ea typeface="Calibri" panose="020F0502020204030204" pitchFamily="34" charset="0"/>
                          <a:cs typeface="Times New Roman" panose="02020603050405020304" pitchFamily="18" charset="0"/>
                        </a:rPr>
                        <a:t>of cost less </a:t>
                      </a:r>
                      <a:r>
                        <a:rPr lang="en-US" sz="1800" b="1" dirty="0">
                          <a:solidFill>
                            <a:schemeClr val="tx2"/>
                          </a:solidFill>
                          <a:effectLst/>
                          <a:latin typeface="+mn-lt"/>
                          <a:ea typeface="Calibri" panose="020F0502020204030204" pitchFamily="34" charset="0"/>
                          <a:cs typeface="Times New Roman" panose="02020603050405020304" pitchFamily="18" charset="0"/>
                        </a:rPr>
                        <a:t>$120 </a:t>
                      </a:r>
                      <a:r>
                        <a:rPr lang="en-US" sz="1800" dirty="0">
                          <a:solidFill>
                            <a:schemeClr val="tx2"/>
                          </a:solidFill>
                          <a:effectLst/>
                          <a:latin typeface="+mn-lt"/>
                          <a:ea typeface="Calibri" panose="020F0502020204030204" pitchFamily="34" charset="0"/>
                          <a:cs typeface="Times New Roman" panose="02020603050405020304" pitchFamily="18" charset="0"/>
                        </a:rPr>
                        <a:t>allowance.</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         Up to $55.</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extLst>
                  <a:ext uri="{0D108BD9-81ED-4DB2-BD59-A6C34878D82A}">
                    <a16:rowId xmlns:a16="http://schemas.microsoft.com/office/drawing/2014/main" val="55366777"/>
                  </a:ext>
                </a:extLst>
              </a:tr>
            </a:tbl>
          </a:graphicData>
        </a:graphic>
      </p:graphicFrame>
    </p:spTree>
    <p:extLst>
      <p:ext uri="{BB962C8B-B14F-4D97-AF65-F5344CB8AC3E}">
        <p14:creationId xmlns:p14="http://schemas.microsoft.com/office/powerpoint/2010/main" val="8410925"/>
      </p:ext>
    </p:extLst>
  </p:cSld>
  <p:clrMapOvr>
    <a:masterClrMapping/>
  </p:clrMapOvr>
  <mc:AlternateContent xmlns:mc="http://schemas.openxmlformats.org/markup-compatibility/2006" xmlns:p14="http://schemas.microsoft.com/office/powerpoint/2010/main">
    <mc:Choice Requires="p14">
      <p:transition spd="slow" p14:dur="2000" advTm="46283"/>
    </mc:Choice>
    <mc:Fallback xmlns="">
      <p:transition spd="slow" advTm="4628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Contact lenses</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5</a:t>
            </a:fld>
            <a:endParaRPr lang="en-US" dirty="0"/>
          </a:p>
        </p:txBody>
      </p:sp>
      <p:graphicFrame>
        <p:nvGraphicFramePr>
          <p:cNvPr id="39" name="Table 8">
            <a:extLst>
              <a:ext uri="{FF2B5EF4-FFF2-40B4-BE49-F238E27FC236}">
                <a16:creationId xmlns:a16="http://schemas.microsoft.com/office/drawing/2014/main" id="{592B4F73-F30F-4678-AF6B-E6F7CB5133C0}"/>
              </a:ext>
            </a:extLst>
          </p:cNvPr>
          <p:cNvGraphicFramePr>
            <a:graphicFrameLocks noGrp="1"/>
          </p:cNvGraphicFramePr>
          <p:nvPr>
            <p:ph idx="1"/>
            <p:extLst>
              <p:ext uri="{D42A27DB-BD31-4B8C-83A1-F6EECF244321}">
                <p14:modId xmlns:p14="http://schemas.microsoft.com/office/powerpoint/2010/main" val="4197332789"/>
              </p:ext>
            </p:extLst>
          </p:nvPr>
        </p:nvGraphicFramePr>
        <p:xfrm>
          <a:off x="457200" y="1262063"/>
          <a:ext cx="8229600" cy="3530474"/>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1008908948"/>
                    </a:ext>
                  </a:extLst>
                </a:gridCol>
                <a:gridCol w="3200400">
                  <a:extLst>
                    <a:ext uri="{9D8B030D-6E8A-4147-A177-3AD203B41FA5}">
                      <a16:colId xmlns:a16="http://schemas.microsoft.com/office/drawing/2014/main" val="4150371806"/>
                    </a:ext>
                  </a:extLst>
                </a:gridCol>
                <a:gridCol w="3200400">
                  <a:extLst>
                    <a:ext uri="{9D8B030D-6E8A-4147-A177-3AD203B41FA5}">
                      <a16:colId xmlns:a16="http://schemas.microsoft.com/office/drawing/2014/main" val="1478665342"/>
                    </a:ext>
                  </a:extLst>
                </a:gridCol>
              </a:tblGrid>
              <a:tr h="370840">
                <a:tc>
                  <a:txBody>
                    <a:bodyPr/>
                    <a:lstStyle/>
                    <a:p>
                      <a:pPr algn="l"/>
                      <a:endParaRPr lang="en-US" dirty="0"/>
                    </a:p>
                  </a:txBody>
                  <a:tcPr/>
                </a:tc>
                <a:tc>
                  <a:txBody>
                    <a:bodyPr/>
                    <a:lstStyle/>
                    <a:p>
                      <a:r>
                        <a:rPr lang="en-US" b="1" dirty="0">
                          <a:solidFill>
                            <a:schemeClr val="tx1"/>
                          </a:solidFill>
                        </a:rPr>
                        <a:t>In network, you pay:</a:t>
                      </a:r>
                    </a:p>
                  </a:txBody>
                  <a:tcPr>
                    <a:lnB w="28575" cap="flat" cmpd="sng" algn="ctr">
                      <a:solidFill>
                        <a:srgbClr val="A0B810"/>
                      </a:solidFill>
                      <a:prstDash val="solid"/>
                      <a:round/>
                      <a:headEnd type="none" w="med" len="med"/>
                      <a:tailEnd type="none" w="med" len="med"/>
                    </a:lnB>
                  </a:tcPr>
                </a:tc>
                <a:tc>
                  <a:txBody>
                    <a:bodyPr/>
                    <a:lstStyle/>
                    <a:p>
                      <a:r>
                        <a:rPr lang="en-US" b="1" dirty="0">
                          <a:solidFill>
                            <a:schemeClr val="tx1"/>
                          </a:solidFill>
                        </a:rPr>
                        <a:t>Out of network, you receive:</a:t>
                      </a:r>
                    </a:p>
                  </a:txBody>
                  <a:tcP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370840">
                <a:tc>
                  <a:txBody>
                    <a:bodyPr/>
                    <a:lstStyle/>
                    <a:p>
                      <a:pPr lvl="0" algn="l"/>
                      <a:r>
                        <a:rPr lang="en-US" sz="1800" b="1" kern="1200" dirty="0">
                          <a:solidFill>
                            <a:schemeClr val="tx2"/>
                          </a:solidFill>
                          <a:effectLst/>
                          <a:latin typeface="+mn-lt"/>
                          <a:ea typeface="+mn-ea"/>
                          <a:cs typeface="+mn-cs"/>
                        </a:rPr>
                        <a:t>Standard contact lenses fit &amp; follow-up</a:t>
                      </a:r>
                      <a:endParaRPr lang="en-US" sz="1800" b="1" dirty="0">
                        <a:solidFill>
                          <a:schemeClr val="tx2"/>
                        </a:solidFill>
                        <a:latin typeface="+mn-lt"/>
                      </a:endParaRPr>
                    </a:p>
                  </a:txBody>
                  <a:tcPr anchor="ctr">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$0</a:t>
                      </a:r>
                      <a:r>
                        <a:rPr lang="en-US" sz="1800" dirty="0">
                          <a:solidFill>
                            <a:schemeClr val="tx2"/>
                          </a:solidFill>
                          <a:effectLst/>
                          <a:latin typeface="+mn-lt"/>
                          <a:ea typeface="Calibri" panose="020F0502020204030204" pitchFamily="34" charset="0"/>
                          <a:cs typeface="Times New Roman" panose="02020603050405020304" pitchFamily="18" charset="0"/>
                        </a:rPr>
                        <a:t> copay.</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        Up to $40.</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370840">
                <a:tc>
                  <a:txBody>
                    <a:bodyPr/>
                    <a:lstStyle/>
                    <a:p>
                      <a:pPr lvl="0" algn="l"/>
                      <a:r>
                        <a:rPr lang="en-US" sz="1800" b="1" kern="1200" dirty="0">
                          <a:solidFill>
                            <a:schemeClr val="tx2"/>
                          </a:solidFill>
                          <a:effectLst/>
                          <a:latin typeface="+mn-lt"/>
                          <a:ea typeface="+mn-ea"/>
                          <a:cs typeface="+mn-cs"/>
                        </a:rPr>
                        <a:t>Premium contact lenses fit &amp; follow-up</a:t>
                      </a:r>
                      <a:endParaRPr lang="en-US" sz="1800" b="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$0 </a:t>
                      </a:r>
                      <a:r>
                        <a:rPr lang="en-US" sz="1800" dirty="0">
                          <a:solidFill>
                            <a:schemeClr val="tx2"/>
                          </a:solidFill>
                          <a:effectLst/>
                          <a:latin typeface="+mn-lt"/>
                          <a:ea typeface="Calibri" panose="020F0502020204030204" pitchFamily="34" charset="0"/>
                          <a:cs typeface="Times New Roman" panose="02020603050405020304" pitchFamily="18" charset="0"/>
                        </a:rPr>
                        <a:t>copay and receive </a:t>
                      </a:r>
                      <a:r>
                        <a:rPr lang="en-US" sz="1800" b="1" dirty="0">
                          <a:solidFill>
                            <a:schemeClr val="tx2"/>
                          </a:solidFill>
                          <a:effectLst/>
                          <a:latin typeface="+mn-lt"/>
                          <a:ea typeface="Calibri" panose="020F0502020204030204" pitchFamily="34" charset="0"/>
                          <a:cs typeface="Times New Roman" panose="02020603050405020304" pitchFamily="18" charset="0"/>
                        </a:rPr>
                        <a:t>10% </a:t>
                      </a:r>
                      <a:r>
                        <a:rPr lang="en-US" sz="1800" dirty="0">
                          <a:solidFill>
                            <a:schemeClr val="tx2"/>
                          </a:solidFill>
                          <a:effectLst/>
                          <a:latin typeface="+mn-lt"/>
                          <a:ea typeface="Calibri" panose="020F0502020204030204" pitchFamily="34" charset="0"/>
                          <a:cs typeface="Times New Roman" panose="02020603050405020304" pitchFamily="18" charset="0"/>
                        </a:rPr>
                        <a:t>off retail price less </a:t>
                      </a:r>
                      <a:r>
                        <a:rPr lang="en-US" sz="1800" b="1" dirty="0">
                          <a:solidFill>
                            <a:schemeClr val="tx2"/>
                          </a:solidFill>
                          <a:effectLst/>
                          <a:latin typeface="+mn-lt"/>
                          <a:ea typeface="Calibri" panose="020F0502020204030204" pitchFamily="34" charset="0"/>
                          <a:cs typeface="Times New Roman" panose="02020603050405020304" pitchFamily="18" charset="0"/>
                        </a:rPr>
                        <a:t>$40</a:t>
                      </a:r>
                      <a:r>
                        <a:rPr lang="en-US" sz="1800" dirty="0">
                          <a:solidFill>
                            <a:schemeClr val="tx2"/>
                          </a:solidFill>
                          <a:effectLst/>
                          <a:latin typeface="+mn-lt"/>
                          <a:ea typeface="Calibri" panose="020F0502020204030204" pitchFamily="34" charset="0"/>
                          <a:cs typeface="Times New Roman" panose="02020603050405020304" pitchFamily="18" charset="0"/>
                        </a:rPr>
                        <a:t> allowance.</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        Up to $40.</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370840">
                <a:tc>
                  <a:txBody>
                    <a:bodyPr/>
                    <a:lstStyle/>
                    <a:p>
                      <a:pPr lvl="0" algn="l"/>
                      <a:r>
                        <a:rPr lang="en-US" sz="1800" b="1" kern="1200" dirty="0">
                          <a:solidFill>
                            <a:schemeClr val="tx2"/>
                          </a:solidFill>
                          <a:effectLst/>
                          <a:latin typeface="+mn-lt"/>
                          <a:ea typeface="+mn-ea"/>
                          <a:cs typeface="+mn-cs"/>
                        </a:rPr>
                        <a:t>Conventional contact lenses</a:t>
                      </a:r>
                      <a:endParaRPr lang="en-US" sz="1800" b="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$0</a:t>
                      </a:r>
                      <a:r>
                        <a:rPr lang="en-US" sz="1800" dirty="0">
                          <a:solidFill>
                            <a:schemeClr val="tx2"/>
                          </a:solidFill>
                          <a:effectLst/>
                          <a:latin typeface="+mn-lt"/>
                          <a:ea typeface="Calibri" panose="020F0502020204030204" pitchFamily="34" charset="0"/>
                          <a:cs typeface="Times New Roman" panose="02020603050405020304" pitchFamily="18" charset="0"/>
                        </a:rPr>
                        <a:t> copay and </a:t>
                      </a:r>
                      <a:r>
                        <a:rPr lang="en-US" sz="1800" b="1" dirty="0">
                          <a:solidFill>
                            <a:schemeClr val="tx2"/>
                          </a:solidFill>
                          <a:effectLst/>
                          <a:latin typeface="+mn-lt"/>
                          <a:ea typeface="Calibri" panose="020F0502020204030204" pitchFamily="34" charset="0"/>
                          <a:cs typeface="Times New Roman" panose="02020603050405020304" pitchFamily="18" charset="0"/>
                        </a:rPr>
                        <a:t>85% </a:t>
                      </a:r>
                      <a:r>
                        <a:rPr lang="en-US" sz="1800" dirty="0">
                          <a:solidFill>
                            <a:schemeClr val="tx2"/>
                          </a:solidFill>
                          <a:effectLst/>
                          <a:latin typeface="+mn-lt"/>
                          <a:ea typeface="Calibri" panose="020F0502020204030204" pitchFamily="34" charset="0"/>
                          <a:cs typeface="Times New Roman" panose="02020603050405020304" pitchFamily="18" charset="0"/>
                        </a:rPr>
                        <a:t>of balance over </a:t>
                      </a:r>
                      <a:r>
                        <a:rPr lang="en-US" sz="1800" b="1" dirty="0">
                          <a:solidFill>
                            <a:schemeClr val="tx2"/>
                          </a:solidFill>
                          <a:effectLst/>
                          <a:latin typeface="+mn-lt"/>
                          <a:ea typeface="Calibri" panose="020F0502020204030204" pitchFamily="34" charset="0"/>
                          <a:cs typeface="Times New Roman" panose="02020603050405020304" pitchFamily="18" charset="0"/>
                        </a:rPr>
                        <a:t>$130 </a:t>
                      </a:r>
                      <a:r>
                        <a:rPr lang="en-US" sz="1800" dirty="0">
                          <a:solidFill>
                            <a:schemeClr val="tx2"/>
                          </a:solidFill>
                          <a:effectLst/>
                          <a:latin typeface="+mn-lt"/>
                          <a:ea typeface="Calibri" panose="020F0502020204030204" pitchFamily="34" charset="0"/>
                          <a:cs typeface="Times New Roman" panose="02020603050405020304" pitchFamily="18" charset="0"/>
                        </a:rPr>
                        <a:t>allowance.</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         Up to $104.</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2978809440"/>
                  </a:ext>
                </a:extLst>
              </a:tr>
              <a:tr h="370840">
                <a:tc>
                  <a:txBody>
                    <a:bodyPr/>
                    <a:lstStyle/>
                    <a:p>
                      <a:pPr lvl="0" algn="l"/>
                      <a:r>
                        <a:rPr lang="en-US" sz="1800" b="1" kern="1200" dirty="0">
                          <a:solidFill>
                            <a:schemeClr val="tx2"/>
                          </a:solidFill>
                          <a:effectLst/>
                          <a:latin typeface="+mn-lt"/>
                          <a:ea typeface="+mn-ea"/>
                          <a:cs typeface="+mn-cs"/>
                        </a:rPr>
                        <a:t>Disposable contact lenses</a:t>
                      </a:r>
                      <a:endParaRPr lang="en-US" sz="1800" b="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$0</a:t>
                      </a:r>
                      <a:r>
                        <a:rPr lang="en-US" sz="1800" dirty="0">
                          <a:solidFill>
                            <a:schemeClr val="tx2"/>
                          </a:solidFill>
                          <a:effectLst/>
                          <a:latin typeface="+mn-lt"/>
                          <a:ea typeface="Calibri" panose="020F0502020204030204" pitchFamily="34" charset="0"/>
                          <a:cs typeface="Times New Roman" panose="02020603050405020304" pitchFamily="18" charset="0"/>
                        </a:rPr>
                        <a:t> copay and balance over </a:t>
                      </a:r>
                      <a:r>
                        <a:rPr lang="en-US" sz="1800" b="1" dirty="0">
                          <a:solidFill>
                            <a:schemeClr val="tx2"/>
                          </a:solidFill>
                          <a:effectLst/>
                          <a:latin typeface="+mn-lt"/>
                          <a:ea typeface="Calibri" panose="020F0502020204030204" pitchFamily="34" charset="0"/>
                          <a:cs typeface="Times New Roman" panose="02020603050405020304" pitchFamily="18" charset="0"/>
                        </a:rPr>
                        <a:t>$130 </a:t>
                      </a:r>
                      <a:r>
                        <a:rPr lang="en-US" sz="1800" dirty="0">
                          <a:solidFill>
                            <a:schemeClr val="tx2"/>
                          </a:solidFill>
                          <a:effectLst/>
                          <a:latin typeface="+mn-lt"/>
                          <a:ea typeface="Calibri" panose="020F0502020204030204" pitchFamily="34" charset="0"/>
                          <a:cs typeface="Times New Roman" panose="02020603050405020304" pitchFamily="18" charset="0"/>
                        </a:rPr>
                        <a:t>allowance.</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         Up to $104.</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extLst>
                  <a:ext uri="{0D108BD9-81ED-4DB2-BD59-A6C34878D82A}">
                    <a16:rowId xmlns:a16="http://schemas.microsoft.com/office/drawing/2014/main" val="55366777"/>
                  </a:ext>
                </a:extLst>
              </a:tr>
            </a:tbl>
          </a:graphicData>
        </a:graphic>
      </p:graphicFrame>
    </p:spTree>
    <p:extLst>
      <p:ext uri="{BB962C8B-B14F-4D97-AF65-F5344CB8AC3E}">
        <p14:creationId xmlns:p14="http://schemas.microsoft.com/office/powerpoint/2010/main" val="3614539891"/>
      </p:ext>
    </p:extLst>
  </p:cSld>
  <p:clrMapOvr>
    <a:masterClrMapping/>
  </p:clrMapOvr>
  <mc:AlternateContent xmlns:mc="http://schemas.openxmlformats.org/markup-compatibility/2006" xmlns:p14="http://schemas.microsoft.com/office/powerpoint/2010/main">
    <mc:Choice Requires="p14">
      <p:transition spd="slow" p14:dur="2000" advTm="49606"/>
    </mc:Choice>
    <mc:Fallback xmlns="">
      <p:transition spd="slow" advTm="496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Monthly premiums</a:t>
            </a:r>
          </a:p>
        </p:txBody>
      </p:sp>
      <p:graphicFrame>
        <p:nvGraphicFramePr>
          <p:cNvPr id="34" name="Table 8">
            <a:extLst>
              <a:ext uri="{FF2B5EF4-FFF2-40B4-BE49-F238E27FC236}">
                <a16:creationId xmlns:a16="http://schemas.microsoft.com/office/drawing/2014/main" id="{783E4A41-3AF7-43B8-A1F7-7078E06066EA}"/>
              </a:ext>
            </a:extLst>
          </p:cNvPr>
          <p:cNvGraphicFramePr>
            <a:graphicFrameLocks noGrp="1"/>
          </p:cNvGraphicFramePr>
          <p:nvPr>
            <p:ph idx="1"/>
            <p:extLst>
              <p:ext uri="{D42A27DB-BD31-4B8C-83A1-F6EECF244321}">
                <p14:modId xmlns:p14="http://schemas.microsoft.com/office/powerpoint/2010/main" val="178247421"/>
              </p:ext>
            </p:extLst>
          </p:nvPr>
        </p:nvGraphicFramePr>
        <p:xfrm>
          <a:off x="457200" y="1262063"/>
          <a:ext cx="3840480" cy="2286000"/>
        </p:xfrm>
        <a:graphic>
          <a:graphicData uri="http://schemas.openxmlformats.org/drawingml/2006/table">
            <a:tbl>
              <a:tblPr firstRow="1" bandRow="1">
                <a:tableStyleId>{2D5ABB26-0587-4C30-8999-92F81FD0307C}</a:tableStyleId>
              </a:tblPr>
              <a:tblGrid>
                <a:gridCol w="2011680">
                  <a:extLst>
                    <a:ext uri="{9D8B030D-6E8A-4147-A177-3AD203B41FA5}">
                      <a16:colId xmlns:a16="http://schemas.microsoft.com/office/drawing/2014/main" val="1008908948"/>
                    </a:ext>
                  </a:extLst>
                </a:gridCol>
                <a:gridCol w="1828800">
                  <a:extLst>
                    <a:ext uri="{9D8B030D-6E8A-4147-A177-3AD203B41FA5}">
                      <a16:colId xmlns:a16="http://schemas.microsoft.com/office/drawing/2014/main" val="4150371806"/>
                    </a:ext>
                  </a:extLst>
                </a:gridCol>
              </a:tblGrid>
              <a:tr h="457200">
                <a:tc>
                  <a:txBody>
                    <a:bodyPr/>
                    <a:lstStyle/>
                    <a:p>
                      <a:pPr algn="l"/>
                      <a:endParaRPr lang="en-US" dirty="0"/>
                    </a:p>
                  </a:txBody>
                  <a:tcPr anchor="ctr"/>
                </a:tc>
                <a:tc>
                  <a:txBody>
                    <a:bodyPr/>
                    <a:lstStyle/>
                    <a:p>
                      <a:pPr algn="ctr"/>
                      <a:r>
                        <a:rPr lang="en-US" b="1" dirty="0">
                          <a:solidFill>
                            <a:schemeClr val="tx1"/>
                          </a:solidFill>
                        </a:rPr>
                        <a:t>State Vision Plan</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57200">
                <a:tc>
                  <a:txBody>
                    <a:bodyPr/>
                    <a:lstStyle/>
                    <a:p>
                      <a:pPr lvl="0" algn="l"/>
                      <a:r>
                        <a:rPr lang="en-US" sz="1800" b="1" i="0" kern="1200" dirty="0">
                          <a:solidFill>
                            <a:schemeClr val="tx2"/>
                          </a:solidFill>
                          <a:effectLst/>
                          <a:latin typeface="+mn-lt"/>
                          <a:ea typeface="+mn-ea"/>
                          <a:cs typeface="+mn-cs"/>
                        </a:rPr>
                        <a:t>Employee</a:t>
                      </a:r>
                    </a:p>
                  </a:txBody>
                  <a:tcPr anchor="ctr">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$6.30</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57200">
                <a:tc>
                  <a:txBody>
                    <a:bodyPr/>
                    <a:lstStyle/>
                    <a:p>
                      <a:pPr lvl="0" algn="l"/>
                      <a:r>
                        <a:rPr lang="en-US" sz="1800" b="1" i="0" kern="1200" dirty="0">
                          <a:solidFill>
                            <a:schemeClr val="tx2"/>
                          </a:solidFill>
                          <a:effectLst/>
                          <a:latin typeface="+mn-lt"/>
                          <a:ea typeface="+mn-ea"/>
                          <a:cs typeface="+mn-cs"/>
                        </a:rPr>
                        <a:t>Employee/spouse</a:t>
                      </a:r>
                      <a:endParaRPr lang="en-US" sz="1800" b="1" i="0" kern="1200" baseline="30000" dirty="0">
                        <a:solidFill>
                          <a:schemeClr val="tx2"/>
                        </a:solidFill>
                        <a:effectLst/>
                        <a:latin typeface="+mn-lt"/>
                        <a:ea typeface="+mn-ea"/>
                        <a:cs typeface="+mn-cs"/>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$12.60</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2"/>
                          </a:solidFill>
                          <a:effectLst/>
                          <a:latin typeface="+mn-lt"/>
                          <a:ea typeface="+mn-ea"/>
                          <a:cs typeface="+mn-cs"/>
                        </a:rPr>
                        <a:t>Employee/children</a:t>
                      </a:r>
                      <a:endParaRPr lang="en-US" sz="1800" b="1" i="0"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$13.54</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75501773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chemeClr val="tx2"/>
                          </a:solidFill>
                          <a:latin typeface="+mn-lt"/>
                        </a:rPr>
                        <a:t>Full family</a:t>
                      </a:r>
                    </a:p>
                  </a:txBody>
                  <a:tcPr anchor="ctr">
                    <a:lnT w="19050" cap="flat" cmpd="sng" algn="ctr">
                      <a:solidFill>
                        <a:schemeClr val="accent1"/>
                      </a:solidFill>
                      <a:prstDash val="sysDot"/>
                      <a:round/>
                      <a:headEnd type="none" w="med" len="med"/>
                      <a:tailEnd type="none" w="med" len="med"/>
                    </a:lnT>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$19.84</a:t>
                      </a:r>
                    </a:p>
                  </a:txBody>
                  <a:tcPr anchor="ctr">
                    <a:lnT w="19050" cap="flat" cmpd="sng" algn="ctr">
                      <a:solidFill>
                        <a:schemeClr val="accent1"/>
                      </a:solidFill>
                      <a:prstDash val="sysDot"/>
                      <a:round/>
                      <a:headEnd type="none" w="med" len="med"/>
                      <a:tailEnd type="none" w="med" len="med"/>
                    </a:lnT>
                  </a:tcPr>
                </a:tc>
                <a:extLst>
                  <a:ext uri="{0D108BD9-81ED-4DB2-BD59-A6C34878D82A}">
                    <a16:rowId xmlns:a16="http://schemas.microsoft.com/office/drawing/2014/main" val="2204309"/>
                  </a:ext>
                </a:extLst>
              </a:tr>
            </a:tbl>
          </a:graphicData>
        </a:graphic>
      </p:graphicFrame>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6</a:t>
            </a:fld>
            <a:endParaRPr lang="en-US" dirty="0"/>
          </a:p>
        </p:txBody>
      </p:sp>
      <p:sp>
        <p:nvSpPr>
          <p:cNvPr id="31" name="TextBox 30">
            <a:extLst>
              <a:ext uri="{FF2B5EF4-FFF2-40B4-BE49-F238E27FC236}">
                <a16:creationId xmlns:a16="http://schemas.microsoft.com/office/drawing/2014/main" id="{D9D6739E-02FB-4DE0-BAB6-7FC64610F5AB}"/>
              </a:ext>
            </a:extLst>
          </p:cNvPr>
          <p:cNvSpPr txBox="1"/>
          <p:nvPr/>
        </p:nvSpPr>
        <p:spPr>
          <a:xfrm>
            <a:off x="457198" y="3776854"/>
            <a:ext cx="8229599" cy="369332"/>
          </a:xfrm>
          <a:prstGeom prst="rect">
            <a:avLst/>
          </a:prstGeom>
          <a:noFill/>
        </p:spPr>
        <p:txBody>
          <a:bodyPr wrap="square">
            <a:spAutoFit/>
          </a:bodyPr>
          <a:lstStyle/>
          <a:p>
            <a:r>
              <a:rPr lang="en-US" dirty="0">
                <a:solidFill>
                  <a:schemeClr val="tx2"/>
                </a:solidFill>
                <a:latin typeface="Calibri" panose="020F0502020204030204" pitchFamily="34" charset="0"/>
                <a:ea typeface="Calibri" panose="020F0502020204030204" pitchFamily="34" charset="0"/>
                <a:cs typeface="Times New Roman" panose="02020603050405020304" pitchFamily="18" charset="0"/>
              </a:rPr>
              <a:t>If you work for an optional employer, verify your rates with your benefits office.</a:t>
            </a:r>
            <a:endParaRPr lang="en-US" dirty="0">
              <a:solidFill>
                <a:schemeClr val="tx2"/>
              </a:solidFill>
            </a:endParaRPr>
          </a:p>
        </p:txBody>
      </p:sp>
    </p:spTree>
    <p:extLst>
      <p:ext uri="{BB962C8B-B14F-4D97-AF65-F5344CB8AC3E}">
        <p14:creationId xmlns:p14="http://schemas.microsoft.com/office/powerpoint/2010/main" val="1778003445"/>
      </p:ext>
    </p:extLst>
  </p:cSld>
  <p:clrMapOvr>
    <a:masterClrMapping/>
  </p:clrMapOvr>
  <mc:AlternateContent xmlns:mc="http://schemas.openxmlformats.org/markup-compatibility/2006" xmlns:p14="http://schemas.microsoft.com/office/powerpoint/2010/main">
    <mc:Choice Requires="p14">
      <p:transition spd="slow" p14:dur="2000" advTm="18951"/>
    </mc:Choice>
    <mc:Fallback xmlns="">
      <p:transition spd="slow" advTm="1895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7085"/>
    </mc:Choice>
    <mc:Fallback xmlns="">
      <p:transition spd="slow" advTm="4708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2&quot;/&gt;&lt;/TableIndex&gt;&lt;/ShapeTextInfo&gt;"/>
  <p:tag name="HTML_SHAPEINFO" val="&lt;ThreeDShapeInfo&gt;&lt;uuid val=&quot;{482081BE-EB31-42AC-9CFF-8F0F1CD57C79}&quot;/&gt;&lt;isInvalidForFieldText val=&quot;0&quot;/&gt;&lt;Image&gt;&lt;filename val=&quot;C:\Users\rscald\AppData\Local\Temp\CP16132381501937Session\CPTrustFolder16132381501953\PPTImport16132381587437\data\asimages\{482081BE-EB31-42AC-9CFF-8F0F1CD57C79}_24.png&quot;/&gt;&lt;left val=&quot;36&quot;/&gt;&lt;top val=&quot;432&quot;/&gt;&lt;width val=&quot;876&quot;/&gt;&lt;height val=&quot;8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EEADF232-A52A-4E98-87BE-C69883436CF0}&quot;/&gt;&lt;isInvalidForFieldText val=&quot;0&quot;/&gt;&lt;Image&gt;&lt;filename val=&quot;C:\Users\rscald\AppData\Local\Temp\CP16132381501937Session\CPTrustFolder16132381501953\PPTImport16132381587437\data\asimages\{EEADF232-A52A-4E98-87BE-C69883436CF0}_2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1&quot;/&gt;&lt;lineCharCount val=&quot;19&quot;/&gt;&lt;lineCharCount val=&quot;25&quot;/&gt;&lt;lineCharCount val=&quot;8&quot;/&gt;&lt;lineCharCount val=&quot;29&quot;/&gt;&lt;lineCharCount val=&quot;37&quot;/&gt;&lt;lineCharCount val=&quot;56&quot;/&gt;&lt;lineCharCount val=&quot;44&quot;/&gt;&lt;lineCharCount val=&quot;34&quot;/&gt;&lt;lineCharCount val=&quot;55&quot;/&gt;&lt;lineCharCount val=&quot;27&quot;/&gt;&lt;/TableIndex&gt;&lt;/ShapeTextInfo&gt;"/>
  <p:tag name="HTML_SHAPEINFO" val="&lt;ThreeDShapeInfo&gt;&lt;uuid val=&quot;{477B6C49-603F-4E3E-9FAA-B43315C501EF}&quot;/&gt;&lt;isInvalidForFieldText val=&quot;0&quot;/&gt;&lt;Image&gt;&lt;filename val=&quot;C:\Users\rscald\AppData\Local\Temp\CP16132381501937Session\CPTrustFolder16132381501953\PPTImport16132381587437\data\asimages\{477B6C49-603F-4E3E-9FAA-B43315C501EF}_23.png&quot;/&gt;&lt;left val=&quot;37&quot;/&gt;&lt;top val=&quot;187&quot;/&gt;&lt;width val=&quot;875&quot;/&gt;&lt;height val=&quot;44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AABDC61-315B-4491-92EE-2FE2DBDE8A11}&quot;/&gt;&lt;isInvalidForFieldText val=&quot;0&quot;/&gt;&lt;Image&gt;&lt;filename val=&quot;C:\Users\rscald\AppData\Local\Temp\CP16132381501937Session\CPTrustFolder16132381501953\PPTImport16132381587437\data\asimages\{0AABDC61-315B-4491-92EE-2FE2DBDE8A11}_23.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2784</TotalTime>
  <Words>379</Words>
  <Application>Microsoft Office PowerPoint</Application>
  <PresentationFormat>On-screen Show (4:3)</PresentationFormat>
  <Paragraphs>73</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Century Gothic</vt:lpstr>
      <vt:lpstr>Times New Roman</vt:lpstr>
      <vt:lpstr>Tw Cen MT Condensed</vt:lpstr>
      <vt:lpstr>Office Theme</vt:lpstr>
      <vt:lpstr>Your vision coverage</vt:lpstr>
      <vt:lpstr>State Vision Plan</vt:lpstr>
      <vt:lpstr>Exams</vt:lpstr>
      <vt:lpstr>Frames and lenses</vt:lpstr>
      <vt:lpstr>Contact lenses</vt:lpstr>
      <vt:lpstr>2024 Monthly premiums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108</cp:revision>
  <cp:lastPrinted>2020-12-07T16:29:40Z</cp:lastPrinted>
  <dcterms:created xsi:type="dcterms:W3CDTF">2020-04-08T14:06:18Z</dcterms:created>
  <dcterms:modified xsi:type="dcterms:W3CDTF">2023-11-29T14:41:36Z</dcterms:modified>
</cp:coreProperties>
</file>