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66" r:id="rId3"/>
    <p:sldId id="342" r:id="rId4"/>
    <p:sldId id="353" r:id="rId5"/>
    <p:sldId id="26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4" clrIdx="2">
    <p:extLst>
      <p:ext uri="{19B8F6BF-5375-455C-9EA6-DF929625EA0E}">
        <p15:presenceInfo xmlns:p15="http://schemas.microsoft.com/office/powerpoint/2012/main" userId="S::rmuntk@peba.sc.gov::6b1f4e66-74aa-4757-aaa1-82cdec2b5630" providerId="AD"/>
      </p:ext>
    </p:extLst>
  </p:cmAuthor>
  <p:cmAuthor id="4" name="Jessica Moak" initials="JM" lastIdx="3"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ASIFlex Card</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092"/>
    </mc:Choice>
    <mc:Fallback xmlns="">
      <p:transition spd="slow" advTm="909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6629"/>
    </mc:Choice>
    <mc:Fallback xmlns="">
      <p:transition spd="slow" advTm="3662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ASIFlex Card</a:t>
            </a:r>
            <a:endParaRPr lang="en-US" dirty="0"/>
          </a:p>
        </p:txBody>
      </p:sp>
      <p:sp>
        <p:nvSpPr>
          <p:cNvPr id="3" name="Content Placeholder 2"/>
          <p:cNvSpPr>
            <a:spLocks noGrp="1"/>
          </p:cNvSpPr>
          <p:nvPr>
            <p:ph idx="1"/>
          </p:nvPr>
        </p:nvSpPr>
        <p:spPr/>
        <p:txBody>
          <a:bodyPr/>
          <a:lstStyle/>
          <a:p>
            <a:r>
              <a:rPr lang="en-US" dirty="0"/>
              <a:t>Issued to MSA and Limited-use MSA </a:t>
            </a:r>
            <a:br>
              <a:rPr lang="en-US" dirty="0"/>
            </a:br>
            <a:r>
              <a:rPr lang="en-US" dirty="0"/>
              <a:t>participants and valid for five years.</a:t>
            </a:r>
          </a:p>
          <a:p>
            <a:r>
              <a:rPr lang="en-US" dirty="0"/>
              <a:t>Two cards mailed to home address on </a:t>
            </a:r>
            <a:br>
              <a:rPr lang="en-US" dirty="0"/>
            </a:br>
            <a:r>
              <a:rPr lang="en-US" dirty="0"/>
              <a:t>file.</a:t>
            </a:r>
          </a:p>
          <a:p>
            <a:pPr lvl="1"/>
            <a:r>
              <a:rPr lang="en-US" dirty="0"/>
              <a:t>Upon receipt, call to register and set up PIN.</a:t>
            </a:r>
          </a:p>
          <a:p>
            <a:pPr lvl="1"/>
            <a:r>
              <a:rPr lang="en-US" dirty="0"/>
              <a:t>Order additional cards through </a:t>
            </a:r>
            <a:r>
              <a:rPr lang="en-US" dirty="0">
                <a:hlinkClick r:id="rId2"/>
              </a:rPr>
              <a:t>ASIFlex Online</a:t>
            </a:r>
            <a:r>
              <a:rPr lang="en-US" dirty="0"/>
              <a:t>.</a:t>
            </a:r>
          </a:p>
          <a:p>
            <a:r>
              <a:rPr lang="en-US" dirty="0"/>
              <a:t>Can use card as credit transaction or debit transaction.</a:t>
            </a:r>
          </a:p>
          <a:p>
            <a:r>
              <a:rPr lang="en-US" dirty="0"/>
              <a:t>Report lost or stolen card immediately.</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pic>
        <p:nvPicPr>
          <p:cNvPr id="8" name="Picture 7"/>
          <p:cNvPicPr>
            <a:picLocks noChangeAspect="1"/>
          </p:cNvPicPr>
          <p:nvPr/>
        </p:nvPicPr>
        <p:blipFill>
          <a:blip r:embed="rId3"/>
          <a:stretch>
            <a:fillRect/>
          </a:stretch>
        </p:blipFill>
        <p:spPr>
          <a:xfrm>
            <a:off x="6268826" y="1312822"/>
            <a:ext cx="2340478" cy="1538820"/>
          </a:xfrm>
          <a:prstGeom prst="rect">
            <a:avLst/>
          </a:prstGeom>
        </p:spPr>
      </p:pic>
    </p:spTree>
    <p:extLst>
      <p:ext uri="{BB962C8B-B14F-4D97-AF65-F5344CB8AC3E}">
        <p14:creationId xmlns:p14="http://schemas.microsoft.com/office/powerpoint/2010/main" val="2782628478"/>
      </p:ext>
    </p:extLst>
  </p:cSld>
  <p:clrMapOvr>
    <a:masterClrMapping/>
  </p:clrMapOvr>
  <mc:AlternateContent xmlns:mc="http://schemas.openxmlformats.org/markup-compatibility/2006" xmlns:p14="http://schemas.microsoft.com/office/powerpoint/2010/main">
    <mc:Choice Requires="p14">
      <p:transition spd="slow" p14:dur="2000" advTm="40044"/>
    </mc:Choice>
    <mc:Fallback xmlns="">
      <p:transition spd="slow" advTm="4004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normAutofit lnSpcReduction="10000"/>
          </a:bodyPr>
          <a:lstStyle/>
          <a:p>
            <a:r>
              <a:rPr lang="en-US" dirty="0"/>
              <a:t>Use of the card is optional and may require documentation.</a:t>
            </a:r>
          </a:p>
          <a:p>
            <a:r>
              <a:rPr lang="en-US" dirty="0"/>
              <a:t>IRS has strict regulations about appropriate use of the ASIFlex Card.</a:t>
            </a:r>
          </a:p>
          <a:p>
            <a:r>
              <a:rPr lang="en-US" dirty="0"/>
              <a:t>Each time the card is used, participant should ask the provider for an itemized statement of service that shows:</a:t>
            </a:r>
          </a:p>
          <a:p>
            <a:pPr lvl="1"/>
            <a:r>
              <a:rPr lang="en-US" dirty="0"/>
              <a:t>Provider name;</a:t>
            </a:r>
          </a:p>
          <a:p>
            <a:pPr lvl="1"/>
            <a:r>
              <a:rPr lang="en-US" dirty="0"/>
              <a:t>Patient name;</a:t>
            </a:r>
          </a:p>
          <a:p>
            <a:pPr lvl="1"/>
            <a:r>
              <a:rPr lang="en-US" dirty="0"/>
              <a:t>Date of service;</a:t>
            </a:r>
          </a:p>
          <a:p>
            <a:pPr lvl="1"/>
            <a:r>
              <a:rPr lang="en-US" dirty="0"/>
              <a:t>Description of service; and</a:t>
            </a:r>
          </a:p>
          <a:p>
            <a:pPr lvl="1"/>
            <a:r>
              <a:rPr lang="en-US" dirty="0"/>
              <a:t>Dollar amount owed.</a:t>
            </a:r>
          </a:p>
          <a:p>
            <a:r>
              <a:rPr lang="en-US" dirty="0"/>
              <a:t>Participants should be sure to have the itemized receipt before leaving; providers do not automatically provide.</a:t>
            </a:r>
          </a:p>
          <a:p>
            <a:r>
              <a:rPr lang="en-US" dirty="0"/>
              <a:t>Participants should keep paper copy or snap a picture to save on mobile device.</a:t>
            </a:r>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623535603"/>
      </p:ext>
    </p:extLst>
  </p:cSld>
  <p:clrMapOvr>
    <a:masterClrMapping/>
  </p:clrMapOvr>
  <mc:AlternateContent xmlns:mc="http://schemas.openxmlformats.org/markup-compatibility/2006" xmlns:p14="http://schemas.microsoft.com/office/powerpoint/2010/main">
    <mc:Choice Requires="p14">
      <p:transition spd="slow" p14:dur="2000" advTm="38349"/>
    </mc:Choice>
    <mc:Fallback xmlns="">
      <p:transition spd="slow" advTm="383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10700</TotalTime>
  <Words>243</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ASIFlex Card</vt:lpstr>
      <vt:lpstr>Important information</vt:lpstr>
      <vt:lpstr>ASIFlex Card</vt:lpstr>
      <vt:lpstr>Documentation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82</cp:revision>
  <cp:lastPrinted>2020-09-04T12:49:04Z</cp:lastPrinted>
  <dcterms:created xsi:type="dcterms:W3CDTF">2020-07-07T16:41:29Z</dcterms:created>
  <dcterms:modified xsi:type="dcterms:W3CDTF">2023-12-14T19:25:02Z</dcterms:modified>
</cp:coreProperties>
</file>