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66" r:id="rId3"/>
    <p:sldId id="343" r:id="rId4"/>
    <p:sldId id="344" r:id="rId5"/>
    <p:sldId id="264"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7" clrIdx="0">
    <p:extLst>
      <p:ext uri="{19B8F6BF-5375-455C-9EA6-DF929625EA0E}">
        <p15:presenceInfo xmlns:p15="http://schemas.microsoft.com/office/powerpoint/2012/main" userId="S::ryounh@peba.sc.gov::9a85b619-8fd1-4dec-b439-2514df7fe89a" providerId="AD"/>
      </p:ext>
    </p:extLst>
  </p:cmAuthor>
  <p:cmAuthor id="2" name="Michele Johnson" initials="MJ" lastIdx="3" clrIdx="1">
    <p:extLst>
      <p:ext uri="{19B8F6BF-5375-455C-9EA6-DF929625EA0E}">
        <p15:presenceInfo xmlns:p15="http://schemas.microsoft.com/office/powerpoint/2012/main" userId="S::rjohnm@peba.sc.gov::5f4d155d-f457-4398-83b3-401996ea5b9f" providerId="AD"/>
      </p:ext>
    </p:extLst>
  </p:cmAuthor>
  <p:cmAuthor id="3" name="Kimberley Munteanu" initials="KM" lastIdx="36" clrIdx="2">
    <p:extLst>
      <p:ext uri="{19B8F6BF-5375-455C-9EA6-DF929625EA0E}">
        <p15:presenceInfo xmlns:p15="http://schemas.microsoft.com/office/powerpoint/2012/main" userId="S::rmuntk@peba.sc.gov::6b1f4e66-74aa-4757-aaa1-82cdec2b5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52" autoAdjust="0"/>
  </p:normalViewPr>
  <p:slideViewPr>
    <p:cSldViewPr snapToGrid="0">
      <p:cViewPr varScale="1">
        <p:scale>
          <a:sx n="114" d="100"/>
          <a:sy n="114" d="100"/>
        </p:scale>
        <p:origin x="744"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CC20F16F-8811-4B51-BB31-320552CC85AF}" type="datetimeFigureOut">
              <a:rPr lang="en-US" smtClean="0"/>
              <a:t>12/14/2023</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6B005CDC-F66A-4EA3-93A4-41602AB21081}" type="datetimeFigureOut">
              <a:rPr lang="en-US" smtClean="0"/>
              <a:t>12/14/2023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36362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sites/default/files/2023_ibg.pdf" TargetMode="External"/><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 Id="rId4" Type="http://schemas.openxmlformats.org/officeDocument/2006/relationships/hyperlink" Target="https://peba.sc.gov/sites/default/files/2024_ibg.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asiflex.com/SCMoneyPlu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Dependent Care Spending Account</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MoneyPlus and Health Savings Accounts</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9117"/>
    </mc:Choice>
    <mc:Fallback xmlns="">
      <p:transition spd="slow" advTm="911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Important information</a:t>
            </a:r>
            <a:endParaRPr lang="en-US" dirty="0"/>
          </a:p>
        </p:txBody>
      </p:sp>
      <p:sp>
        <p:nvSpPr>
          <p:cNvPr id="3" name="Content Placeholder 2"/>
          <p:cNvSpPr>
            <a:spLocks noGrp="1"/>
          </p:cNvSpPr>
          <p:nvPr>
            <p:ph idx="1"/>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2"/>
              </a:rPr>
              <a:t>Benefits Administrator Manual</a:t>
            </a:r>
            <a:r>
              <a:rPr lang="en-US" altLang="en-US" dirty="0"/>
              <a:t>; and</a:t>
            </a:r>
          </a:p>
          <a:p>
            <a:pPr lvl="1">
              <a:defRPr/>
            </a:pPr>
            <a:r>
              <a:rPr lang="en-US" altLang="en-US" i="1" dirty="0">
                <a:hlinkClick r:id="rId3"/>
              </a:rPr>
              <a:t>Insurance </a:t>
            </a:r>
            <a:r>
              <a:rPr lang="en-US" altLang="en-US" i="1" dirty="0">
                <a:hlinkClick r:id="rId4"/>
              </a:rPr>
              <a:t>Benefits</a:t>
            </a:r>
            <a:r>
              <a:rPr lang="en-US" altLang="en-US" i="1" dirty="0">
                <a:hlinkClick r:id="rId3"/>
              </a:rPr>
              <a:t> Guide</a:t>
            </a:r>
            <a:r>
              <a:rPr lang="en-US" altLang="en-US" dirty="0">
                <a:ea typeface="ＭＳ Ｐゴシック" panose="020B0600070205080204" pitchFamily="34" charset="-128"/>
              </a:rPr>
              <a:t>.</a:t>
            </a:r>
          </a:p>
          <a:p>
            <a:r>
              <a:rPr lang="en-US" altLang="en-US" dirty="0"/>
              <a:t>The plan of benefits documents, certificates of coverage and benefits contracts contain complete descriptions of the insurance benefits offered by or through PEBA. Their terms and conditions govern all these benefits. </a:t>
            </a:r>
          </a:p>
        </p:txBody>
      </p:sp>
      <p:sp>
        <p:nvSpPr>
          <p:cNvPr id="4" name="Slide Number Placeholder 3"/>
          <p:cNvSpPr>
            <a:spLocks noGrp="1"/>
          </p:cNvSpPr>
          <p:nvPr>
            <p:ph type="sldNum" sz="quarter" idx="12"/>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4224111305"/>
      </p:ext>
    </p:extLst>
  </p:cSld>
  <p:clrMapOvr>
    <a:masterClrMapping/>
  </p:clrMapOvr>
  <mc:AlternateContent xmlns:mc="http://schemas.openxmlformats.org/markup-compatibility/2006" xmlns:p14="http://schemas.microsoft.com/office/powerpoint/2010/main">
    <mc:Choice Requires="p14">
      <p:transition spd="slow" p14:dur="2000" advTm="38881"/>
    </mc:Choice>
    <mc:Fallback xmlns="">
      <p:transition spd="slow" advTm="3888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Dependent Care Spending Account (DCSA)</a:t>
            </a:r>
            <a:endParaRPr lang="en-US" dirty="0"/>
          </a:p>
        </p:txBody>
      </p:sp>
      <p:sp>
        <p:nvSpPr>
          <p:cNvPr id="3" name="Content Placeholder 2"/>
          <p:cNvSpPr>
            <a:spLocks noGrp="1"/>
          </p:cNvSpPr>
          <p:nvPr>
            <p:ph idx="1"/>
          </p:nvPr>
        </p:nvSpPr>
        <p:spPr>
          <a:xfrm>
            <a:off x="457200" y="1261872"/>
            <a:ext cx="8229600" cy="4782979"/>
          </a:xfrm>
        </p:spPr>
        <p:txBody>
          <a:bodyPr>
            <a:normAutofit lnSpcReduction="10000"/>
          </a:bodyPr>
          <a:lstStyle/>
          <a:p>
            <a:r>
              <a:rPr lang="en-US" dirty="0"/>
              <a:t>Contribution limits:</a:t>
            </a:r>
            <a:r>
              <a:rPr lang="en-US" baseline="30000" dirty="0"/>
              <a:t>1</a:t>
            </a:r>
          </a:p>
          <a:p>
            <a:pPr lvl="1"/>
            <a:r>
              <a:rPr lang="en-US" dirty="0"/>
              <a:t>Married, filing separately:  $2,500.</a:t>
            </a:r>
          </a:p>
          <a:p>
            <a:pPr lvl="1"/>
            <a:r>
              <a:rPr lang="en-US" dirty="0"/>
              <a:t>Single, head of household: $5,000.</a:t>
            </a:r>
          </a:p>
          <a:p>
            <a:pPr lvl="1"/>
            <a:r>
              <a:rPr lang="en-US" dirty="0"/>
              <a:t>Married, filing jointly: $5,000.</a:t>
            </a:r>
          </a:p>
          <a:p>
            <a:r>
              <a:rPr lang="en-US" dirty="0"/>
              <a:t>Funds available as employee contributes.</a:t>
            </a:r>
          </a:p>
          <a:p>
            <a:pPr lvl="1"/>
            <a:r>
              <a:rPr lang="en-US" dirty="0"/>
              <a:t>Will not be reimbursed for expense until there is enough money in account to cover it.</a:t>
            </a:r>
          </a:p>
          <a:p>
            <a:r>
              <a:rPr lang="en-US" dirty="0"/>
              <a:t>Grace period through March 15 to spend funds contributed in previous year.</a:t>
            </a:r>
          </a:p>
          <a:p>
            <a:r>
              <a:rPr lang="en-US" dirty="0"/>
              <a:t>March 31 is deadline to submit claims for previous year.</a:t>
            </a:r>
          </a:p>
          <a:p>
            <a:pPr lvl="1"/>
            <a:r>
              <a:rPr lang="en-US" dirty="0"/>
              <a:t>Forfeit funds left in account after the reimbursement deadline.</a:t>
            </a:r>
          </a:p>
          <a:p>
            <a:r>
              <a:rPr lang="en-US" dirty="0"/>
              <a:t>Cannot be used with state and federal tax credits.</a:t>
            </a:r>
          </a:p>
          <a:p>
            <a:r>
              <a:rPr lang="en-US" dirty="0"/>
              <a:t>Monthly administration fee of $2.14.</a:t>
            </a:r>
          </a:p>
          <a:p>
            <a:endParaRPr 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3</a:t>
            </a:fld>
            <a:endParaRPr lang="en-US" dirty="0"/>
          </a:p>
        </p:txBody>
      </p:sp>
      <p:sp>
        <p:nvSpPr>
          <p:cNvPr id="6" name="TextBox 5">
            <a:extLst>
              <a:ext uri="{FF2B5EF4-FFF2-40B4-BE49-F238E27FC236}">
                <a16:creationId xmlns:a16="http://schemas.microsoft.com/office/drawing/2014/main" id="{2F7DDEB3-E6DC-3515-9AF4-3FB7BE0FA4B1}"/>
              </a:ext>
            </a:extLst>
          </p:cNvPr>
          <p:cNvSpPr txBox="1"/>
          <p:nvPr/>
        </p:nvSpPr>
        <p:spPr>
          <a:xfrm>
            <a:off x="457198" y="6044851"/>
            <a:ext cx="4572000" cy="246221"/>
          </a:xfrm>
          <a:prstGeom prst="rect">
            <a:avLst/>
          </a:prstGeom>
          <a:noFill/>
        </p:spPr>
        <p:txBody>
          <a:bodyPr wrap="square">
            <a:spAutoFit/>
          </a:bodyPr>
          <a:lstStyle/>
          <a:p>
            <a:r>
              <a:rPr lang="en-US" sz="1000" dirty="0">
                <a:solidFill>
                  <a:schemeClr val="tx2"/>
                </a:solidFill>
                <a:effectLst/>
              </a:rPr>
              <a:t>1 Contribution limit for highly compensated employees is $1,600.</a:t>
            </a:r>
          </a:p>
        </p:txBody>
      </p:sp>
    </p:spTree>
    <p:extLst>
      <p:ext uri="{BB962C8B-B14F-4D97-AF65-F5344CB8AC3E}">
        <p14:creationId xmlns:p14="http://schemas.microsoft.com/office/powerpoint/2010/main" val="1550962405"/>
      </p:ext>
    </p:extLst>
  </p:cSld>
  <p:clrMapOvr>
    <a:masterClrMapping/>
  </p:clrMapOvr>
  <mc:AlternateContent xmlns:mc="http://schemas.openxmlformats.org/markup-compatibility/2006" xmlns:p14="http://schemas.microsoft.com/office/powerpoint/2010/main">
    <mc:Choice Requires="p14">
      <p:transition spd="slow" p14:dur="2000" advTm="71930"/>
    </mc:Choice>
    <mc:Fallback xmlns="">
      <p:transition spd="slow" advTm="7193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DCSA-eligible expenses</a:t>
            </a:r>
            <a:endParaRPr lang="en-US" dirty="0"/>
          </a:p>
        </p:txBody>
      </p:sp>
      <p:sp>
        <p:nvSpPr>
          <p:cNvPr id="3" name="Content Placeholder 2"/>
          <p:cNvSpPr>
            <a:spLocks noGrp="1"/>
          </p:cNvSpPr>
          <p:nvPr>
            <p:ph idx="1"/>
          </p:nvPr>
        </p:nvSpPr>
        <p:spPr/>
        <p:txBody>
          <a:bodyPr/>
          <a:lstStyle/>
          <a:p>
            <a:r>
              <a:rPr lang="en-US" dirty="0"/>
              <a:t>Day care costs for children younger than age 13 and </a:t>
            </a:r>
            <a:r>
              <a:rPr lang="en-US"/>
              <a:t>adults incapable of self-care.</a:t>
            </a:r>
            <a:endParaRPr lang="en-US" dirty="0"/>
          </a:p>
          <a:p>
            <a:r>
              <a:rPr lang="en-US" dirty="0"/>
              <a:t>Summer day camp.</a:t>
            </a:r>
          </a:p>
          <a:p>
            <a:r>
              <a:rPr lang="en-US" dirty="0"/>
              <a:t>Before- or after-school program.</a:t>
            </a:r>
          </a:p>
          <a:p>
            <a:r>
              <a:rPr lang="en-US" dirty="0"/>
              <a:t>See the complete list of eligible expenses under Resources at </a:t>
            </a:r>
            <a:r>
              <a:rPr lang="en-US" dirty="0">
                <a:hlinkClick r:id="rId2"/>
              </a:rPr>
              <a:t>www.asiflex.com/SCMoneyPlus</a:t>
            </a:r>
            <a:r>
              <a:rPr lang="en-US" dirty="0"/>
              <a:t>.</a:t>
            </a:r>
          </a:p>
        </p:txBody>
      </p:sp>
      <p:sp>
        <p:nvSpPr>
          <p:cNvPr id="4" name="Slide Number Placeholder 3"/>
          <p:cNvSpPr>
            <a:spLocks noGrp="1"/>
          </p:cNvSpPr>
          <p:nvPr>
            <p:ph type="sldNum" sz="quarter" idx="12"/>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1755041099"/>
      </p:ext>
    </p:extLst>
  </p:cSld>
  <p:clrMapOvr>
    <a:masterClrMapping/>
  </p:clrMapOvr>
  <mc:AlternateContent xmlns:mc="http://schemas.openxmlformats.org/markup-compatibility/2006" xmlns:p14="http://schemas.microsoft.com/office/powerpoint/2010/main">
    <mc:Choice Requires="p14">
      <p:transition spd="slow" p14:dur="2000" advTm="21874"/>
    </mc:Choice>
    <mc:Fallback xmlns="">
      <p:transition spd="slow" advTm="2187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461337140"/>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10816</TotalTime>
  <Words>252</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Times New Roman</vt:lpstr>
      <vt:lpstr>Tw Cen MT Condensed</vt:lpstr>
      <vt:lpstr>Office Theme</vt:lpstr>
      <vt:lpstr>Dependent Care Spending Account</vt:lpstr>
      <vt:lpstr>Important information</vt:lpstr>
      <vt:lpstr>Dependent Care Spending Account (DCSA)</vt:lpstr>
      <vt:lpstr>DCSA-eligible expenses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82</cp:revision>
  <cp:lastPrinted>2020-09-04T12:49:04Z</cp:lastPrinted>
  <dcterms:created xsi:type="dcterms:W3CDTF">2020-07-07T16:41:29Z</dcterms:created>
  <dcterms:modified xsi:type="dcterms:W3CDTF">2023-12-14T19:28:17Z</dcterms:modified>
</cp:coreProperties>
</file>