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66" r:id="rId3"/>
    <p:sldId id="376" r:id="rId4"/>
    <p:sldId id="335" r:id="rId5"/>
    <p:sldId id="314" r:id="rId6"/>
    <p:sldId id="377" r:id="rId7"/>
    <p:sldId id="338" r:id="rId8"/>
    <p:sldId id="368"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7" clrIdx="0">
    <p:extLst>
      <p:ext uri="{19B8F6BF-5375-455C-9EA6-DF929625EA0E}">
        <p15:presenceInfo xmlns:p15="http://schemas.microsoft.com/office/powerpoint/2012/main" userId="S::ryounh@peba.sc.gov::9a85b619-8fd1-4dec-b439-2514df7fe89a" providerId="AD"/>
      </p:ext>
    </p:extLst>
  </p:cmAuthor>
  <p:cmAuthor id="2" name="Michele Johnson" initials="MJ" lastIdx="3" clrIdx="1">
    <p:extLst>
      <p:ext uri="{19B8F6BF-5375-455C-9EA6-DF929625EA0E}">
        <p15:presenceInfo xmlns:p15="http://schemas.microsoft.com/office/powerpoint/2012/main" userId="S::rjohnm@peba.sc.gov::5f4d155d-f457-4398-83b3-401996ea5b9f" providerId="AD"/>
      </p:ext>
    </p:extLst>
  </p:cmAuthor>
  <p:cmAuthor id="3" name="Kimberley Munteanu" initials="KM" lastIdx="34" clrIdx="2">
    <p:extLst>
      <p:ext uri="{19B8F6BF-5375-455C-9EA6-DF929625EA0E}">
        <p15:presenceInfo xmlns:p15="http://schemas.microsoft.com/office/powerpoint/2012/main" userId="S::rmuntk@peba.sc.gov::6b1f4e66-74aa-4757-aaa1-82cdec2b5630" providerId="AD"/>
      </p:ext>
    </p:extLst>
  </p:cmAuthor>
  <p:cmAuthor id="4" name="Jessica Moak" initials="JM" lastIdx="1"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52" autoAdjust="0"/>
  </p:normalViewPr>
  <p:slideViewPr>
    <p:cSldViewPr snapToGrid="0">
      <p:cViewPr varScale="1">
        <p:scale>
          <a:sx n="114" d="100"/>
          <a:sy n="114" d="100"/>
        </p:scale>
        <p:origin x="1560"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CC20F16F-8811-4B51-BB31-320552CC85AF}" type="datetimeFigureOut">
              <a:rPr lang="en-US" smtClean="0"/>
              <a:t>12/14/2023</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6B005CDC-F66A-4EA3-93A4-41602AB21081}" type="datetimeFigureOut">
              <a:rPr lang="en-US" smtClean="0"/>
              <a:t>12/14/2023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36362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sites/default/files/2024_ibg.pdf" TargetMode="External"/><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peba.sc.gov/sites/default/files/2024_active_noe.pdf" TargetMode="External"/><Relationship Id="rId2" Type="http://schemas.openxmlformats.org/officeDocument/2006/relationships/hyperlink" Target="https://peba.sc.gov/sites/default/files/2023_active_noe.pdf"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MoneyPlus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MoneyPlus and Health Savings Accounts</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11805"/>
    </mc:Choice>
    <mc:Fallback xmlns="">
      <p:transition spd="slow" advTm="1180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Important information</a:t>
            </a:r>
            <a:endParaRPr lang="en-US" dirty="0"/>
          </a:p>
        </p:txBody>
      </p:sp>
      <p:sp>
        <p:nvSpPr>
          <p:cNvPr id="3" name="Content Placeholder 2"/>
          <p:cNvSpPr>
            <a:spLocks noGrp="1"/>
          </p:cNvSpPr>
          <p:nvPr>
            <p:ph idx="1"/>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2"/>
              </a:rPr>
              <a:t>Benefits Administrator Manual</a:t>
            </a:r>
            <a:r>
              <a:rPr lang="en-US" altLang="en-US" dirty="0"/>
              <a:t>; and</a:t>
            </a:r>
          </a:p>
          <a:p>
            <a:pPr lvl="1">
              <a:defRPr/>
            </a:pPr>
            <a:r>
              <a:rPr lang="en-US" altLang="en-US" i="1" dirty="0">
                <a:hlinkClick r:id="rId3"/>
              </a:rPr>
              <a:t>Insurance Benefits Guide</a:t>
            </a:r>
            <a:r>
              <a:rPr lang="en-US" altLang="en-US" dirty="0">
                <a:ea typeface="ＭＳ Ｐゴシック" panose="020B0600070205080204" pitchFamily="34" charset="-128"/>
              </a:rPr>
              <a:t>.</a:t>
            </a:r>
          </a:p>
          <a:p>
            <a:r>
              <a:rPr lang="en-US" altLang="en-US" dirty="0"/>
              <a:t>The plan of benefits documents, certificates of coverage and benefits contracts contain complete descriptions of the insurance benefits offered by or through PEBA. Their terms and conditions govern all these benefits.</a:t>
            </a:r>
          </a:p>
        </p:txBody>
      </p:sp>
      <p:sp>
        <p:nvSpPr>
          <p:cNvPr id="4" name="Slide Number Placeholder 3"/>
          <p:cNvSpPr>
            <a:spLocks noGrp="1"/>
          </p:cNvSpPr>
          <p:nvPr>
            <p:ph type="sldNum" sz="quarter" idx="12"/>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4224111305"/>
      </p:ext>
    </p:extLst>
  </p:cSld>
  <p:clrMapOvr>
    <a:masterClrMapping/>
  </p:clrMapOvr>
  <mc:AlternateContent xmlns:mc="http://schemas.openxmlformats.org/markup-compatibility/2006" xmlns:p14="http://schemas.microsoft.com/office/powerpoint/2010/main">
    <mc:Choice Requires="p14">
      <p:transition spd="slow" p14:dur="2000" advTm="37684"/>
    </mc:Choice>
    <mc:Fallback xmlns="">
      <p:transition spd="slow" advTm="3768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MoneyPlus</a:t>
            </a:r>
          </a:p>
        </p:txBody>
      </p:sp>
      <p:sp>
        <p:nvSpPr>
          <p:cNvPr id="3" name="Content Placeholder 2"/>
          <p:cNvSpPr>
            <a:spLocks noGrp="1"/>
          </p:cNvSpPr>
          <p:nvPr>
            <p:ph idx="1"/>
          </p:nvPr>
        </p:nvSpPr>
        <p:spPr/>
        <p:txBody>
          <a:bodyPr/>
          <a:lstStyle/>
          <a:p>
            <a:r>
              <a:rPr lang="en-US" altLang="en-US" dirty="0"/>
              <a:t>IRS Section 125 Plan.</a:t>
            </a:r>
          </a:p>
          <a:p>
            <a:pPr lvl="1"/>
            <a:r>
              <a:rPr lang="en-US" altLang="en-US" dirty="0"/>
              <a:t>Also called a cafeteria plan.</a:t>
            </a:r>
          </a:p>
          <a:p>
            <a:r>
              <a:rPr lang="en-US" altLang="en-US" dirty="0"/>
              <a:t>Tax-favored accounts program, which allows subscribers to save money on eligible medical and dependent care costs.</a:t>
            </a:r>
          </a:p>
          <a:p>
            <a:r>
              <a:rPr lang="en-US" altLang="en-US" dirty="0"/>
              <a:t>Subscribers fund the accounts with money deducted pretax from paychecks. </a:t>
            </a:r>
          </a:p>
          <a:p>
            <a:pPr lvl="1"/>
            <a:r>
              <a:rPr lang="en-US" altLang="en-US" dirty="0"/>
              <a:t>Use pretax funds to pay for eligible expenses.</a:t>
            </a:r>
          </a:p>
          <a:p>
            <a:pPr lvl="1"/>
            <a:r>
              <a:rPr lang="en-US" altLang="en-US" dirty="0"/>
              <a:t>Increases take-home pay. </a:t>
            </a:r>
          </a:p>
        </p:txBody>
      </p:sp>
      <p:sp>
        <p:nvSpPr>
          <p:cNvPr id="4" name="Slide Number Placeholder 3"/>
          <p:cNvSpPr>
            <a:spLocks noGrp="1"/>
          </p:cNvSpPr>
          <p:nvPr>
            <p:ph type="sldNum" sz="quarter" idx="12"/>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3053542579"/>
      </p:ext>
    </p:extLst>
  </p:cSld>
  <p:clrMapOvr>
    <a:masterClrMapping/>
  </p:clrMapOvr>
  <mc:AlternateContent xmlns:mc="http://schemas.openxmlformats.org/markup-compatibility/2006" xmlns:p14="http://schemas.microsoft.com/office/powerpoint/2010/main">
    <mc:Choice Requires="p14">
      <p:transition spd="slow" p14:dur="2000" advTm="18374"/>
    </mc:Choice>
    <mc:Fallback xmlns="">
      <p:transition spd="slow" advTm="1837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MoneyPlus features</a:t>
            </a:r>
            <a:endParaRPr lang="en-US" dirty="0"/>
          </a:p>
        </p:txBody>
      </p:sp>
      <p:sp>
        <p:nvSpPr>
          <p:cNvPr id="3" name="Content Placeholder 2"/>
          <p:cNvSpPr>
            <a:spLocks noGrp="1"/>
          </p:cNvSpPr>
          <p:nvPr>
            <p:ph idx="1"/>
          </p:nvPr>
        </p:nvSpPr>
        <p:spPr/>
        <p:txBody>
          <a:bodyPr/>
          <a:lstStyle/>
          <a:p>
            <a:r>
              <a:rPr lang="en-US" dirty="0"/>
              <a:t>Pretax Group Insurance Premium feature.</a:t>
            </a:r>
          </a:p>
          <a:p>
            <a:r>
              <a:rPr lang="en-US" dirty="0"/>
              <a:t>Flexible spending accounts.</a:t>
            </a:r>
          </a:p>
          <a:p>
            <a:pPr lvl="1"/>
            <a:r>
              <a:rPr lang="en-US" dirty="0"/>
              <a:t>Medical Spending Account (MSA).</a:t>
            </a:r>
          </a:p>
          <a:p>
            <a:pPr lvl="1"/>
            <a:r>
              <a:rPr lang="en-US" dirty="0"/>
              <a:t>Limited-use Medical Spending Account.</a:t>
            </a:r>
          </a:p>
          <a:p>
            <a:pPr lvl="1"/>
            <a:r>
              <a:rPr lang="en-US" dirty="0"/>
              <a:t>Dependent Care Spending Account (DCSA).</a:t>
            </a:r>
          </a:p>
        </p:txBody>
      </p:sp>
      <p:sp>
        <p:nvSpPr>
          <p:cNvPr id="4" name="Slide Number Placeholder 3"/>
          <p:cNvSpPr>
            <a:spLocks noGrp="1"/>
          </p:cNvSpPr>
          <p:nvPr>
            <p:ph type="sldNum" sz="quarter" idx="12"/>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359426424"/>
      </p:ext>
    </p:extLst>
  </p:cSld>
  <p:clrMapOvr>
    <a:masterClrMapping/>
  </p:clrMapOvr>
  <mc:AlternateContent xmlns:mc="http://schemas.openxmlformats.org/markup-compatibility/2006" xmlns:p14="http://schemas.microsoft.com/office/powerpoint/2010/main">
    <mc:Choice Requires="p14">
      <p:transition spd="slow" p14:dur="2000" advTm="15262"/>
    </mc:Choice>
    <mc:Fallback xmlns="">
      <p:transition spd="slow" advTm="1526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228600"/>
            <a:ext cx="8229599" cy="804672"/>
          </a:xfrm>
        </p:spPr>
        <p:txBody>
          <a:bodyPr/>
          <a:lstStyle/>
          <a:p>
            <a:r>
              <a:rPr lang="en-US" dirty="0"/>
              <a:t>Eligible participants</a:t>
            </a:r>
          </a:p>
        </p:txBody>
      </p:sp>
      <p:sp>
        <p:nvSpPr>
          <p:cNvPr id="3" name="Content Placeholder 2"/>
          <p:cNvSpPr>
            <a:spLocks noGrp="1"/>
          </p:cNvSpPr>
          <p:nvPr>
            <p:ph idx="1"/>
          </p:nvPr>
        </p:nvSpPr>
        <p:spPr>
          <a:xfrm>
            <a:off x="457200" y="1261872"/>
            <a:ext cx="8229600" cy="5029200"/>
          </a:xfrm>
        </p:spPr>
        <p:txBody>
          <a:bodyPr>
            <a:normAutofit/>
          </a:bodyPr>
          <a:lstStyle/>
          <a:p>
            <a:r>
              <a:rPr lang="en-US" altLang="en-US" dirty="0"/>
              <a:t>Full-time, active employees are eligible to participate in these MoneyPlus features:</a:t>
            </a:r>
          </a:p>
          <a:p>
            <a:pPr lvl="1"/>
            <a:r>
              <a:rPr lang="en-US" altLang="en-US" dirty="0"/>
              <a:t>Pretax Group Insurance Premium feature.</a:t>
            </a:r>
          </a:p>
          <a:p>
            <a:pPr lvl="1"/>
            <a:r>
              <a:rPr lang="en-US" altLang="en-US" dirty="0"/>
              <a:t>Medical Spending Account.</a:t>
            </a:r>
          </a:p>
          <a:p>
            <a:pPr lvl="1"/>
            <a:r>
              <a:rPr lang="en-US" altLang="en-US" dirty="0"/>
              <a:t>Limited-use MSA: </a:t>
            </a:r>
          </a:p>
          <a:p>
            <a:pPr lvl="2"/>
            <a:r>
              <a:rPr lang="en-US" altLang="en-US" dirty="0"/>
              <a:t>Only eligible if enrolled in Savings Plan.</a:t>
            </a:r>
          </a:p>
          <a:p>
            <a:pPr lvl="1"/>
            <a:r>
              <a:rPr lang="en-US" altLang="en-US" dirty="0"/>
              <a:t>Dependent Care Spending Account.</a:t>
            </a:r>
          </a:p>
          <a:p>
            <a:r>
              <a:rPr lang="en-US" altLang="en-US" dirty="0"/>
              <a:t>Other employees who meet the eligibility requirements for the State Health Plan are also eligible to participate in MoneyPlus.</a:t>
            </a:r>
          </a:p>
          <a:p>
            <a:pPr lvl="1"/>
            <a:endParaRPr lang="en-US" altLang="en-US" dirty="0"/>
          </a:p>
        </p:txBody>
      </p:sp>
      <p:sp>
        <p:nvSpPr>
          <p:cNvPr id="4" name="Slide Number Placeholder 3"/>
          <p:cNvSpPr>
            <a:spLocks noGrp="1"/>
          </p:cNvSpPr>
          <p:nvPr>
            <p:ph type="sldNum" sz="quarter" idx="12"/>
          </p:nvPr>
        </p:nvSpPr>
        <p:spPr>
          <a:xfrm>
            <a:off x="8339328" y="6400800"/>
            <a:ext cx="804672" cy="457200"/>
          </a:xfrm>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3988837304"/>
      </p:ext>
    </p:extLst>
  </p:cSld>
  <p:clrMapOvr>
    <a:masterClrMapping/>
  </p:clrMapOvr>
  <mc:AlternateContent xmlns:mc="http://schemas.openxmlformats.org/markup-compatibility/2006" xmlns:p14="http://schemas.microsoft.com/office/powerpoint/2010/main">
    <mc:Choice Requires="p14">
      <p:transition spd="slow" p14:dur="2000" advTm="27475"/>
    </mc:Choice>
    <mc:Fallback xmlns="">
      <p:transition spd="slow" advTm="2747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Enrollment</a:t>
            </a:r>
          </a:p>
        </p:txBody>
      </p:sp>
      <p:sp>
        <p:nvSpPr>
          <p:cNvPr id="3" name="Content Placeholder 2"/>
          <p:cNvSpPr>
            <a:spLocks noGrp="1"/>
          </p:cNvSpPr>
          <p:nvPr>
            <p:ph idx="1"/>
          </p:nvPr>
        </p:nvSpPr>
        <p:spPr/>
        <p:txBody>
          <a:bodyPr>
            <a:normAutofit/>
          </a:bodyPr>
          <a:lstStyle/>
          <a:p>
            <a:pPr lvl="0"/>
            <a:r>
              <a:rPr lang="en-US" dirty="0"/>
              <a:t>Employees enroll through MyBenefits.</a:t>
            </a:r>
          </a:p>
          <a:p>
            <a:pPr lvl="1"/>
            <a:r>
              <a:rPr lang="en-US" dirty="0"/>
              <a:t>As a new hire;</a:t>
            </a:r>
            <a:r>
              <a:rPr lang="en-US" baseline="30000" dirty="0"/>
              <a:t>1</a:t>
            </a:r>
            <a:r>
              <a:rPr lang="en-US" dirty="0"/>
              <a:t> and</a:t>
            </a:r>
          </a:p>
          <a:p>
            <a:pPr lvl="1"/>
            <a:r>
              <a:rPr lang="en-US" dirty="0"/>
              <a:t>During annual </a:t>
            </a:r>
            <a:r>
              <a:rPr lang="en-US" dirty="0">
                <a:solidFill>
                  <a:schemeClr val="tx2"/>
                </a:solidFill>
              </a:rPr>
              <a:t>open enrollment period.</a:t>
            </a:r>
          </a:p>
          <a:p>
            <a:r>
              <a:rPr lang="en-US" dirty="0"/>
              <a:t>In a special eligibility situation, or change in status, employees enroll by completing a </a:t>
            </a:r>
            <a:r>
              <a:rPr lang="en-US" i="1" dirty="0"/>
              <a:t>Notice of Election</a:t>
            </a:r>
            <a:r>
              <a:rPr lang="en-US" dirty="0"/>
              <a:t>. </a:t>
            </a:r>
          </a:p>
          <a:p>
            <a:r>
              <a:rPr lang="en-US" dirty="0"/>
              <a:t>Employers must approve the enrollment </a:t>
            </a:r>
            <a:r>
              <a:rPr lang="en-US" dirty="0">
                <a:solidFill>
                  <a:schemeClr val="tx2"/>
                </a:solidFill>
              </a:rPr>
              <a:t>in EBS and </a:t>
            </a:r>
            <a:r>
              <a:rPr lang="en-US" dirty="0"/>
              <a:t>provide the number of annual pay periods.</a:t>
            </a:r>
          </a:p>
          <a:p>
            <a:pPr lvl="0"/>
            <a:r>
              <a:rPr lang="en-US" dirty="0"/>
              <a:t>PEBA sends daily enrollment and eligibility files to ASIFlex.</a:t>
            </a:r>
          </a:p>
        </p:txBody>
      </p:sp>
      <p:sp>
        <p:nvSpPr>
          <p:cNvPr id="4" name="Slide Number Placeholder 3"/>
          <p:cNvSpPr>
            <a:spLocks noGrp="1"/>
          </p:cNvSpPr>
          <p:nvPr>
            <p:ph type="sldNum" sz="quarter" idx="12"/>
          </p:nvPr>
        </p:nvSpPr>
        <p:spPr/>
        <p:txBody>
          <a:bodyPr/>
          <a:lstStyle/>
          <a:p>
            <a:fld id="{83D9B1D2-31E5-4727-860E-1CCC1A3DB9CB}" type="slidenum">
              <a:rPr lang="en-US" smtClean="0"/>
              <a:pPr/>
              <a:t>6</a:t>
            </a:fld>
            <a:endParaRPr lang="en-US" dirty="0"/>
          </a:p>
        </p:txBody>
      </p:sp>
      <p:sp>
        <p:nvSpPr>
          <p:cNvPr id="6" name="TextBox 5">
            <a:extLst>
              <a:ext uri="{FF2B5EF4-FFF2-40B4-BE49-F238E27FC236}">
                <a16:creationId xmlns:a16="http://schemas.microsoft.com/office/drawing/2014/main" id="{8D3539AF-0730-6474-E58A-06F1939266FF}"/>
              </a:ext>
            </a:extLst>
          </p:cNvPr>
          <p:cNvSpPr txBox="1"/>
          <p:nvPr/>
        </p:nvSpPr>
        <p:spPr>
          <a:xfrm>
            <a:off x="457199" y="5737074"/>
            <a:ext cx="8229598" cy="553998"/>
          </a:xfrm>
          <a:prstGeom prst="rect">
            <a:avLst/>
          </a:prstGeom>
          <a:noFill/>
        </p:spPr>
        <p:txBody>
          <a:bodyPr wrap="square">
            <a:spAutoFit/>
          </a:bodyPr>
          <a:lstStyle/>
          <a:p>
            <a:pPr marL="0" marR="0">
              <a:spcBef>
                <a:spcPts val="0"/>
              </a:spcBef>
              <a:spcAft>
                <a:spcPts val="0"/>
              </a:spcAft>
            </a:pPr>
            <a:r>
              <a:rPr lang="en-US" sz="1000" dirty="0">
                <a:solidFill>
                  <a:schemeClr val="tx2"/>
                </a:solidFill>
                <a:effectLst/>
                <a:latin typeface="Calibri" panose="020F0502020204030204" pitchFamily="34" charset="0"/>
                <a:ea typeface="Calibri" panose="020F0502020204030204" pitchFamily="34" charset="0"/>
              </a:rPr>
              <a:t>1 If an employee returns to employment with an employer who participants in PEBA-administered insurance within 30 days, their original MSA/DCSA elections will automatically be reinstated. If they return to employment with an employer who participants in PEBA-administered insurance after 30 days, they cannot participate in an MSA/DCSA for the remainder of the plan year. They can, however, re-enroll during open enrollment for the next plan year.</a:t>
            </a:r>
          </a:p>
        </p:txBody>
      </p:sp>
    </p:spTree>
    <p:extLst>
      <p:ext uri="{BB962C8B-B14F-4D97-AF65-F5344CB8AC3E}">
        <p14:creationId xmlns:p14="http://schemas.microsoft.com/office/powerpoint/2010/main" val="4003351911"/>
      </p:ext>
    </p:extLst>
  </p:cSld>
  <p:clrMapOvr>
    <a:masterClrMapping/>
  </p:clrMapOvr>
  <mc:AlternateContent xmlns:mc="http://schemas.openxmlformats.org/markup-compatibility/2006" xmlns:p14="http://schemas.microsoft.com/office/powerpoint/2010/main">
    <mc:Choice Requires="p14">
      <p:transition spd="slow" p14:dur="2000" advTm="28606"/>
    </mc:Choice>
    <mc:Fallback xmlns="">
      <p:transition spd="slow" advTm="286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Flexible spending accounts</a:t>
            </a:r>
          </a:p>
        </p:txBody>
      </p:sp>
      <p:sp>
        <p:nvSpPr>
          <p:cNvPr id="3" name="Content Placeholder 2"/>
          <p:cNvSpPr>
            <a:spLocks noGrp="1"/>
          </p:cNvSpPr>
          <p:nvPr>
            <p:ph idx="1"/>
          </p:nvPr>
        </p:nvSpPr>
        <p:spPr/>
        <p:txBody>
          <a:bodyPr/>
          <a:lstStyle/>
          <a:p>
            <a:r>
              <a:rPr lang="en-US" dirty="0"/>
              <a:t>Includes Medical Spending Accounts, Dependent Care Spending Accounts and Limited-use Medical Spending Accounts.</a:t>
            </a:r>
          </a:p>
          <a:p>
            <a:pPr lvl="1"/>
            <a:r>
              <a:rPr lang="en-US" dirty="0"/>
              <a:t>Must enroll in Savings Plan to enroll in Limited-use Medical Spending Account.</a:t>
            </a:r>
          </a:p>
          <a:p>
            <a:r>
              <a:rPr lang="en-US" dirty="0"/>
              <a:t>Must re-enroll every year to continue contributing.</a:t>
            </a:r>
          </a:p>
          <a:p>
            <a:r>
              <a:rPr lang="en-US" dirty="0"/>
              <a:t>Do not have to be covered under the State Health Plan.</a:t>
            </a:r>
          </a:p>
          <a:p>
            <a:r>
              <a:rPr lang="en-US" dirty="0"/>
              <a:t>Use to pay eligible expenses for eligible spouse and dependents.</a:t>
            </a:r>
          </a:p>
          <a:p>
            <a:r>
              <a:rPr lang="en-US" dirty="0"/>
              <a:t>Generally, election remains in effect for the plan year unless participant experiences a qualified status change.</a:t>
            </a:r>
          </a:p>
        </p:txBody>
      </p:sp>
      <p:sp>
        <p:nvSpPr>
          <p:cNvPr id="4" name="Slide Number Placeholder 3"/>
          <p:cNvSpPr>
            <a:spLocks noGrp="1"/>
          </p:cNvSpPr>
          <p:nvPr>
            <p:ph type="sldNum" sz="quarter" idx="12"/>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2289215866"/>
      </p:ext>
    </p:extLst>
  </p:cSld>
  <p:clrMapOvr>
    <a:masterClrMapping/>
  </p:clrMapOvr>
  <mc:AlternateContent xmlns:mc="http://schemas.openxmlformats.org/markup-compatibility/2006" xmlns:p14="http://schemas.microsoft.com/office/powerpoint/2010/main">
    <mc:Choice Requires="p14">
      <p:transition spd="slow" p14:dur="2000" advTm="39150"/>
    </mc:Choice>
    <mc:Fallback xmlns="">
      <p:transition spd="slow" advTm="3915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Qualified status changes</a:t>
            </a:r>
            <a:endParaRPr lang="en-US" dirty="0"/>
          </a:p>
        </p:txBody>
      </p:sp>
      <p:sp>
        <p:nvSpPr>
          <p:cNvPr id="3" name="Content Placeholder 2"/>
          <p:cNvSpPr>
            <a:spLocks noGrp="1"/>
          </p:cNvSpPr>
          <p:nvPr>
            <p:ph idx="1"/>
          </p:nvPr>
        </p:nvSpPr>
        <p:spPr/>
        <p:txBody>
          <a:bodyPr>
            <a:normAutofit/>
          </a:bodyPr>
          <a:lstStyle/>
          <a:p>
            <a:pPr lvl="0"/>
            <a:r>
              <a:rPr lang="en-US" dirty="0">
                <a:solidFill>
                  <a:schemeClr val="tx2"/>
                </a:solidFill>
              </a:rPr>
              <a:t>Limited circumstances for flexible spending account changes within 31 days of a qualifying event. </a:t>
            </a:r>
          </a:p>
          <a:p>
            <a:pPr lvl="1"/>
            <a:r>
              <a:rPr lang="en-US" dirty="0">
                <a:solidFill>
                  <a:schemeClr val="tx2"/>
                </a:solidFill>
              </a:rPr>
              <a:t>Enrolling.</a:t>
            </a:r>
          </a:p>
          <a:p>
            <a:pPr lvl="1"/>
            <a:r>
              <a:rPr lang="en-US" dirty="0">
                <a:solidFill>
                  <a:schemeClr val="tx2"/>
                </a:solidFill>
              </a:rPr>
              <a:t>Increasing or decreasing contributions.</a:t>
            </a:r>
          </a:p>
          <a:p>
            <a:r>
              <a:rPr lang="en-US" dirty="0">
                <a:solidFill>
                  <a:schemeClr val="tx2"/>
                </a:solidFill>
              </a:rPr>
              <a:t>Examples include change in marital status or number of tax dependents. </a:t>
            </a:r>
          </a:p>
          <a:p>
            <a:pPr lvl="0"/>
            <a:r>
              <a:rPr lang="en-US" dirty="0">
                <a:solidFill>
                  <a:schemeClr val="tx2"/>
                </a:solidFill>
              </a:rPr>
              <a:t>Submit changes within 31 days of the event on </a:t>
            </a:r>
            <a:r>
              <a:rPr lang="en-US" i="1" dirty="0">
                <a:hlinkClick r:id="rId2"/>
              </a:rPr>
              <a:t>Active </a:t>
            </a:r>
            <a:r>
              <a:rPr lang="en-US" i="1" dirty="0">
                <a:hlinkClick r:id="rId3"/>
              </a:rPr>
              <a:t>Notice</a:t>
            </a:r>
            <a:r>
              <a:rPr lang="en-US" i="1" dirty="0">
                <a:hlinkClick r:id="rId2"/>
              </a:rPr>
              <a:t> of Election</a:t>
            </a:r>
            <a:r>
              <a:rPr lang="en-US" i="1" dirty="0"/>
              <a:t> </a:t>
            </a:r>
            <a:r>
              <a:rPr lang="en-US" dirty="0">
                <a:solidFill>
                  <a:schemeClr val="tx2"/>
                </a:solidFill>
              </a:rPr>
              <a:t>form. </a:t>
            </a:r>
          </a:p>
          <a:p>
            <a:pPr lvl="1"/>
            <a:r>
              <a:rPr lang="en-US" dirty="0">
                <a:solidFill>
                  <a:schemeClr val="tx2"/>
                </a:solidFill>
              </a:rPr>
              <a:t>Employer must provide number of annual pay periods. </a:t>
            </a:r>
          </a:p>
          <a:p>
            <a:endParaRPr 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3336083115"/>
      </p:ext>
    </p:extLst>
  </p:cSld>
  <p:clrMapOvr>
    <a:masterClrMapping/>
  </p:clrMapOvr>
  <mc:AlternateContent xmlns:mc="http://schemas.openxmlformats.org/markup-compatibility/2006" xmlns:p14="http://schemas.microsoft.com/office/powerpoint/2010/main">
    <mc:Choice Requires="p14">
      <p:transition spd="slow" p14:dur="2000" advTm="28780"/>
    </mc:Choice>
    <mc:Fallback xmlns="">
      <p:transition spd="slow" advTm="2878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1461337140"/>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10981</TotalTime>
  <Words>517</Words>
  <Application>Microsoft Office PowerPoint</Application>
  <PresentationFormat>On-screen Show (4:3)</PresentationFormat>
  <Paragraphs>60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Times New Roman</vt:lpstr>
      <vt:lpstr>Tw Cen MT Condensed</vt:lpstr>
      <vt:lpstr>Office Theme</vt:lpstr>
      <vt:lpstr>MoneyPlus</vt:lpstr>
      <vt:lpstr>Important information</vt:lpstr>
      <vt:lpstr>MoneyPlus</vt:lpstr>
      <vt:lpstr>MoneyPlus features</vt:lpstr>
      <vt:lpstr>Eligible participants</vt:lpstr>
      <vt:lpstr>Enrollment</vt:lpstr>
      <vt:lpstr>Flexible spending accounts</vt:lpstr>
      <vt:lpstr>Qualified status changes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86</cp:revision>
  <cp:lastPrinted>2023-12-14T19:08:44Z</cp:lastPrinted>
  <dcterms:created xsi:type="dcterms:W3CDTF">2020-07-07T16:41:29Z</dcterms:created>
  <dcterms:modified xsi:type="dcterms:W3CDTF">2023-12-14T19:13:57Z</dcterms:modified>
</cp:coreProperties>
</file>