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handoutMasterIdLst>
    <p:handoutMasterId r:id="rId8"/>
  </p:handoutMasterIdLst>
  <p:sldIdLst>
    <p:sldId id="283" r:id="rId2"/>
    <p:sldId id="372" r:id="rId3"/>
    <p:sldId id="370" r:id="rId4"/>
    <p:sldId id="371" r:id="rId5"/>
    <p:sldId id="263" r:id="rId6"/>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camoak@yahoo.com" initials="j" lastIdx="1" clrIdx="0"/>
  <p:cmAuthor id="2" name="Heather H. Young" initials="HHY" lastIdx="6" clrIdx="1">
    <p:extLst>
      <p:ext uri="{19B8F6BF-5375-455C-9EA6-DF929625EA0E}">
        <p15:presenceInfo xmlns:p15="http://schemas.microsoft.com/office/powerpoint/2012/main" userId="S::ryounh@peba.sc.gov::9a85b619-8fd1-4dec-b439-2514df7fe89a" providerId="AD"/>
      </p:ext>
    </p:extLst>
  </p:cmAuthor>
  <p:cmAuthor id="3" name="Jennifer S. Dolder" initials="JSD" lastIdx="9" clrIdx="2">
    <p:extLst>
      <p:ext uri="{19B8F6BF-5375-455C-9EA6-DF929625EA0E}">
        <p15:presenceInfo xmlns:p15="http://schemas.microsoft.com/office/powerpoint/2012/main" userId="S::rdoldj@peba.sc.gov::adc8f237-6518-4fda-a594-f6aaccffabfd" providerId="AD"/>
      </p:ext>
    </p:extLst>
  </p:cmAuthor>
  <p:cmAuthor id="4" name="Jessica Moak" initials="JM" lastIdx="3" clrIdx="3">
    <p:extLst>
      <p:ext uri="{19B8F6BF-5375-455C-9EA6-DF929625EA0E}">
        <p15:presenceInfo xmlns:p15="http://schemas.microsoft.com/office/powerpoint/2012/main" userId="S::rmoakj@peba.sc.gov::aefcb452-2607-4fbc-8c60-dfa075c160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652" autoAdjust="0"/>
  </p:normalViewPr>
  <p:slideViewPr>
    <p:cSldViewPr snapToGrid="0">
      <p:cViewPr varScale="1">
        <p:scale>
          <a:sx n="86" d="100"/>
          <a:sy n="86" d="100"/>
        </p:scale>
        <p:origin x="1339" y="5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7E67928-29C0-4CF9-B9CE-18F6BDFF499C}"/>
              </a:ext>
            </a:extLst>
          </p:cNvPr>
          <p:cNvSpPr>
            <a:spLocks noGrp="1"/>
          </p:cNvSpPr>
          <p:nvPr>
            <p:ph type="sldNum" sz="quarter" idx="3"/>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51B8585E-D948-4D71-B4AE-1EF01B6B7345}"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82AE7F89-D72A-4C82-BDAA-5D19966D498B}"/>
              </a:ext>
            </a:extLst>
          </p:cNvPr>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a:extLst>
              <a:ext uri="{FF2B5EF4-FFF2-40B4-BE49-F238E27FC236}">
                <a16:creationId xmlns:a16="http://schemas.microsoft.com/office/drawing/2014/main" id="{759B5C75-2EEA-4C48-B4A6-EBC0E999D642}"/>
              </a:ext>
            </a:extLst>
          </p:cNvPr>
          <p:cNvSpPr>
            <a:spLocks noGrp="1"/>
          </p:cNvSpPr>
          <p:nvPr>
            <p:ph type="body" sz="quarter" idx="3"/>
          </p:nvPr>
        </p:nvSpPr>
        <p:spPr>
          <a:xfrm>
            <a:off x="701675" y="4479925"/>
            <a:ext cx="5619750" cy="3665538"/>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a:extLst>
              <a:ext uri="{FF2B5EF4-FFF2-40B4-BE49-F238E27FC236}">
                <a16:creationId xmlns:a16="http://schemas.microsoft.com/office/drawing/2014/main" id="{DEA48827-1B5B-40F6-8900-C3D169E5F0D5}"/>
              </a:ext>
            </a:extLst>
          </p:cNvPr>
          <p:cNvSpPr>
            <a:spLocks noGrp="1"/>
          </p:cNvSpPr>
          <p:nvPr>
            <p:ph type="sldNum" sz="quarter" idx="5"/>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85B0DCF3-BF82-4302-9EA3-64490A1CA61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5B0DCF3-BF82-4302-9EA3-64490A1CA613}" type="slidenum">
              <a:rPr lang="en-US" smtClean="0"/>
              <a:pPr>
                <a:defRPr/>
              </a:pPr>
              <a:t>1</a:t>
            </a:fld>
            <a:endParaRPr lang="en-US"/>
          </a:p>
        </p:txBody>
      </p:sp>
    </p:spTree>
    <p:extLst>
      <p:ext uri="{BB962C8B-B14F-4D97-AF65-F5344CB8AC3E}">
        <p14:creationId xmlns:p14="http://schemas.microsoft.com/office/powerpoint/2010/main" val="1355778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8B2B7BFF-B17D-40BA-8AAF-D470AF48C0C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45920" y="2286000"/>
            <a:ext cx="6641869" cy="2286000"/>
          </a:xfrm>
        </p:spPr>
        <p:txBody>
          <a:bodyPr>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645920" y="4754880"/>
            <a:ext cx="6641869" cy="1463040"/>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677165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2866064-68E4-4555-B949-19D8CC9D04E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45920" y="1828800"/>
            <a:ext cx="6693408" cy="2286000"/>
          </a:xfrm>
        </p:spPr>
        <p:txBody>
          <a:bodyP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8" name="Subtitle 2"/>
          <p:cNvSpPr>
            <a:spLocks noGrp="1"/>
          </p:cNvSpPr>
          <p:nvPr>
            <p:ph type="subTitle" idx="13"/>
          </p:nvPr>
        </p:nvSpPr>
        <p:spPr>
          <a:xfrm>
            <a:off x="1645920" y="4297680"/>
            <a:ext cx="6693408" cy="1368398"/>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Slide Number Placeholder 5">
            <a:extLst>
              <a:ext uri="{FF2B5EF4-FFF2-40B4-BE49-F238E27FC236}">
                <a16:creationId xmlns:a16="http://schemas.microsoft.com/office/drawing/2014/main" id="{452DBE92-E5BE-4677-BBD3-5AF0AA665DC2}"/>
              </a:ext>
            </a:extLst>
          </p:cNvPr>
          <p:cNvSpPr>
            <a:spLocks noGrp="1"/>
          </p:cNvSpPr>
          <p:nvPr>
            <p:ph type="sldNum" sz="quarter" idx="14"/>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21788390-766B-49EA-BE0D-8DC1544B9D8D}" type="slidenum">
              <a:rPr lang="en-US"/>
              <a:pPr>
                <a:defRPr/>
              </a:pPr>
              <a:t>‹#›</a:t>
            </a:fld>
            <a:endParaRPr lang="en-US" dirty="0"/>
          </a:p>
        </p:txBody>
      </p:sp>
    </p:spTree>
    <p:extLst>
      <p:ext uri="{BB962C8B-B14F-4D97-AF65-F5344CB8AC3E}">
        <p14:creationId xmlns:p14="http://schemas.microsoft.com/office/powerpoint/2010/main" val="1156694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84725159-0B07-45B8-8CBB-9A98DDA6B3D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73A012F0-71AB-4FAB-A349-18B6EB8C6538}"/>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0067EA34-4197-4D97-8BEA-7676C8E6F32C}" type="slidenum">
              <a:rPr lang="en-US"/>
              <a:pPr>
                <a:defRPr/>
              </a:pPr>
              <a:t>‹#›</a:t>
            </a:fld>
            <a:endParaRPr lang="en-US" dirty="0"/>
          </a:p>
        </p:txBody>
      </p:sp>
    </p:spTree>
    <p:extLst>
      <p:ext uri="{BB962C8B-B14F-4D97-AF65-F5344CB8AC3E}">
        <p14:creationId xmlns:p14="http://schemas.microsoft.com/office/powerpoint/2010/main" val="1333872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ED80105B-404F-4BD1-8848-B491C13209A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2242D18C-E683-4B86-AE7B-A2B40575ECDE}"/>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C6432211-4279-4C9F-903C-2C963DA71F4A}" type="slidenum">
              <a:rPr lang="en-US"/>
              <a:pPr>
                <a:defRPr/>
              </a:pPr>
              <a:t>‹#›</a:t>
            </a:fld>
            <a:endParaRPr lang="en-US" dirty="0"/>
          </a:p>
        </p:txBody>
      </p:sp>
    </p:spTree>
    <p:extLst>
      <p:ext uri="{BB962C8B-B14F-4D97-AF65-F5344CB8AC3E}">
        <p14:creationId xmlns:p14="http://schemas.microsoft.com/office/powerpoint/2010/main" val="1611951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39FA2BC4-03B2-494D-BCCE-6027F5FFE9C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781C242F-2A3B-4E0C-911D-37604D325492}"/>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A82A4086-8EEF-48B6-81B3-4C82F78AB2B2}" type="slidenum">
              <a:rPr lang="en-US"/>
              <a:pPr>
                <a:defRPr/>
              </a:pPr>
              <a:t>‹#›</a:t>
            </a:fld>
            <a:endParaRPr lang="en-US" dirty="0"/>
          </a:p>
        </p:txBody>
      </p:sp>
    </p:spTree>
    <p:extLst>
      <p:ext uri="{BB962C8B-B14F-4D97-AF65-F5344CB8AC3E}">
        <p14:creationId xmlns:p14="http://schemas.microsoft.com/office/powerpoint/2010/main" val="4264838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9F50F68E-0F27-43C6-84DE-37CADBA594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85170A3E-293F-4F04-84C3-164BFB0B8C9D}"/>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60759461-4C8C-48AB-9BA4-7FBA1D584394}" type="slidenum">
              <a:rPr lang="en-US"/>
              <a:pPr>
                <a:defRPr/>
              </a:pPr>
              <a:t>‹#›</a:t>
            </a:fld>
            <a:endParaRPr lang="en-US" dirty="0"/>
          </a:p>
        </p:txBody>
      </p:sp>
    </p:spTree>
    <p:extLst>
      <p:ext uri="{BB962C8B-B14F-4D97-AF65-F5344CB8AC3E}">
        <p14:creationId xmlns:p14="http://schemas.microsoft.com/office/powerpoint/2010/main" val="2619305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E2F52B44-00E1-48F5-A61B-8B917BD685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7C2946D7-3229-4625-9047-EA09C7F90F32}"/>
              </a:ext>
            </a:extLst>
          </p:cNvPr>
          <p:cNvSpPr txBox="1">
            <a:spLocks noChangeArrowheads="1"/>
          </p:cNvSpPr>
          <p:nvPr userDrawn="1"/>
        </p:nvSpPr>
        <p:spPr bwMode="auto">
          <a:xfrm>
            <a:off x="457200" y="1262063"/>
            <a:ext cx="8229600"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Contact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hlinkClick r:id="rId3"/>
              </a:rPr>
              <a:t>peba.sc.gov/contact</a:t>
            </a:r>
            <a:r>
              <a:rPr lang="en-US" altLang="en-US" sz="2000" dirty="0">
                <a:solidFill>
                  <a:schemeClr val="tx2"/>
                </a:solidFill>
              </a:rPr>
              <a:t>. </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803.737.6800 or 888.260.9430.</a:t>
            </a:r>
          </a:p>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Visit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202 Arbor Lake Drive</a:t>
            </a:r>
            <a:br>
              <a:rPr lang="en-US" altLang="en-US" sz="2000" dirty="0">
                <a:solidFill>
                  <a:schemeClr val="tx2"/>
                </a:solidFill>
              </a:rPr>
            </a:br>
            <a:r>
              <a:rPr lang="en-US" altLang="en-US" sz="2000" dirty="0">
                <a:solidFill>
                  <a:schemeClr val="tx2"/>
                </a:solidFill>
              </a:rPr>
              <a:t>Columbia, SC 29223</a:t>
            </a:r>
          </a:p>
        </p:txBody>
      </p:sp>
      <p:sp>
        <p:nvSpPr>
          <p:cNvPr id="4" name="TextBox 3">
            <a:extLst>
              <a:ext uri="{FF2B5EF4-FFF2-40B4-BE49-F238E27FC236}">
                <a16:creationId xmlns:a16="http://schemas.microsoft.com/office/drawing/2014/main" id="{24791854-A4B6-4A13-A4A6-DF916048BB24}"/>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in touch with PEBA</a:t>
            </a:r>
          </a:p>
        </p:txBody>
      </p:sp>
      <p:sp>
        <p:nvSpPr>
          <p:cNvPr id="5" name="Slide Number Placeholder 5">
            <a:extLst>
              <a:ext uri="{FF2B5EF4-FFF2-40B4-BE49-F238E27FC236}">
                <a16:creationId xmlns:a16="http://schemas.microsoft.com/office/drawing/2014/main" id="{2E75E4D0-1594-4A46-94BD-FD70C31AF4CB}"/>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84A609F8-4386-45C0-A11C-0192906AED08}" type="slidenum">
              <a:rPr lang="en-US"/>
              <a:pPr>
                <a:defRPr/>
              </a:pPr>
              <a:t>‹#›</a:t>
            </a:fld>
            <a:endParaRPr lang="en-US" dirty="0"/>
          </a:p>
        </p:txBody>
      </p:sp>
    </p:spTree>
    <p:extLst>
      <p:ext uri="{BB962C8B-B14F-4D97-AF65-F5344CB8AC3E}">
        <p14:creationId xmlns:p14="http://schemas.microsoft.com/office/powerpoint/2010/main" val="2878757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CB3A6D10-4414-4973-9990-8E4EE086C4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46438"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0720EDDB-9160-4527-A318-C707352471A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48025" y="2179638"/>
            <a:ext cx="5476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6BE855B0-EEA2-4DD6-8D74-C27A301422A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7200" y="2187575"/>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A8608035-CA62-4C4C-B2A3-6CE656B395C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0CBF147E-084D-4E5E-8B71-34F95C9765A1}"/>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7200" y="3113088"/>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a:extLst>
              <a:ext uri="{FF2B5EF4-FFF2-40B4-BE49-F238E27FC236}">
                <a16:creationId xmlns:a16="http://schemas.microsoft.com/office/drawing/2014/main" id="{0C8884A9-755E-4B8C-86FE-FDC05E37465B}"/>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a:extLst>
              <a:ext uri="{FF2B5EF4-FFF2-40B4-BE49-F238E27FC236}">
                <a16:creationId xmlns:a16="http://schemas.microsoft.com/office/drawing/2014/main" id="{5F08A85B-3E9D-4C2F-A5C5-C1445A77EDE6}"/>
              </a:ext>
            </a:extLst>
          </p:cNvPr>
          <p:cNvGrpSpPr>
            <a:grpSpLocks/>
          </p:cNvGrpSpPr>
          <p:nvPr userDrawn="1"/>
        </p:nvGrpSpPr>
        <p:grpSpPr bwMode="auto">
          <a:xfrm>
            <a:off x="1085850" y="1304925"/>
            <a:ext cx="7253288" cy="2312988"/>
            <a:chOff x="1085421" y="957888"/>
            <a:chExt cx="7253907" cy="2312807"/>
          </a:xfrm>
        </p:grpSpPr>
        <p:sp>
          <p:nvSpPr>
            <p:cNvPr id="9" name="TextBox 8">
              <a:extLst>
                <a:ext uri="{FF2B5EF4-FFF2-40B4-BE49-F238E27FC236}">
                  <a16:creationId xmlns:a16="http://schemas.microsoft.com/office/drawing/2014/main" id="{843880BA-CC9E-422F-9A46-1E586D6C7300}"/>
                </a:ext>
              </a:extLst>
            </p:cNvPr>
            <p:cNvSpPr txBox="1">
              <a:spLocks noChangeArrowheads="1"/>
            </p:cNvSpPr>
            <p:nvPr userDrawn="1"/>
          </p:nvSpPr>
          <p:spPr bwMode="auto">
            <a:xfrm>
              <a:off x="1085421" y="1883329"/>
              <a:ext cx="1354254" cy="46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8"/>
                </a:rPr>
                <a:t>SCPEBA</a:t>
              </a:r>
              <a:endParaRPr lang="en-US" altLang="en-US" sz="2400"/>
            </a:p>
          </p:txBody>
        </p:sp>
        <p:sp>
          <p:nvSpPr>
            <p:cNvPr id="10" name="TextBox 9">
              <a:extLst>
                <a:ext uri="{FF2B5EF4-FFF2-40B4-BE49-F238E27FC236}">
                  <a16:creationId xmlns:a16="http://schemas.microsoft.com/office/drawing/2014/main" id="{2C4EEFA0-71AF-4A7F-85B1-06ECB2D91215}"/>
                </a:ext>
              </a:extLst>
            </p:cNvPr>
            <p:cNvSpPr txBox="1">
              <a:spLocks noChangeArrowheads="1"/>
            </p:cNvSpPr>
            <p:nvPr userDrawn="1"/>
          </p:nvSpPr>
          <p:spPr bwMode="auto">
            <a:xfrm>
              <a:off x="1085421" y="957888"/>
              <a:ext cx="2082978"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9"/>
                </a:rPr>
                <a:t>SCPEBA</a:t>
              </a:r>
              <a:endParaRPr lang="en-US" altLang="en-US" sz="2400"/>
            </a:p>
          </p:txBody>
        </p:sp>
        <p:sp>
          <p:nvSpPr>
            <p:cNvPr id="11" name="TextBox 10">
              <a:extLst>
                <a:ext uri="{FF2B5EF4-FFF2-40B4-BE49-F238E27FC236}">
                  <a16:creationId xmlns:a16="http://schemas.microsoft.com/office/drawing/2014/main" id="{258DF27C-84BA-4510-996B-9DA0D7F3155F}"/>
                </a:ext>
              </a:extLst>
            </p:cNvPr>
            <p:cNvSpPr txBox="1">
              <a:spLocks noChangeArrowheads="1"/>
            </p:cNvSpPr>
            <p:nvPr userDrawn="1"/>
          </p:nvSpPr>
          <p:spPr bwMode="auto">
            <a:xfrm>
              <a:off x="3874897" y="1870630"/>
              <a:ext cx="1574934" cy="4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0"/>
                </a:rPr>
                <a:t>PEBA TV</a:t>
              </a:r>
              <a:endParaRPr lang="en-US" altLang="en-US" sz="2400"/>
            </a:p>
          </p:txBody>
        </p:sp>
        <p:sp>
          <p:nvSpPr>
            <p:cNvPr id="12" name="TextBox 11">
              <a:extLst>
                <a:ext uri="{FF2B5EF4-FFF2-40B4-BE49-F238E27FC236}">
                  <a16:creationId xmlns:a16="http://schemas.microsoft.com/office/drawing/2014/main" id="{78560A2E-1D35-4A74-8F5C-4871AFEEB6B5}"/>
                </a:ext>
              </a:extLst>
            </p:cNvPr>
            <p:cNvSpPr txBox="1">
              <a:spLocks noChangeArrowheads="1"/>
            </p:cNvSpPr>
            <p:nvPr userDrawn="1"/>
          </p:nvSpPr>
          <p:spPr bwMode="auto">
            <a:xfrm>
              <a:off x="1085421" y="2808768"/>
              <a:ext cx="7253907"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1"/>
                </a:rPr>
                <a:t>South Carolina Public Employee Benefit Authority</a:t>
              </a:r>
              <a:endParaRPr lang="en-US" altLang="en-US" sz="3600"/>
            </a:p>
          </p:txBody>
        </p:sp>
      </p:grpSp>
      <p:sp>
        <p:nvSpPr>
          <p:cNvPr id="13" name="TextBox 12">
            <a:extLst>
              <a:ext uri="{FF2B5EF4-FFF2-40B4-BE49-F238E27FC236}">
                <a16:creationId xmlns:a16="http://schemas.microsoft.com/office/drawing/2014/main" id="{65E1C0F0-8D94-4C08-88FF-133615169463}"/>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social with PEBA</a:t>
            </a:r>
          </a:p>
        </p:txBody>
      </p:sp>
      <p:sp>
        <p:nvSpPr>
          <p:cNvPr id="14" name="TextBox 13">
            <a:extLst>
              <a:ext uri="{FF2B5EF4-FFF2-40B4-BE49-F238E27FC236}">
                <a16:creationId xmlns:a16="http://schemas.microsoft.com/office/drawing/2014/main" id="{3116A6B6-6178-4E76-BC0A-D8F586A22A00}"/>
              </a:ext>
            </a:extLst>
          </p:cNvPr>
          <p:cNvSpPr txBox="1">
            <a:spLocks noChangeArrowheads="1"/>
          </p:cNvSpPr>
          <p:nvPr userDrawn="1"/>
        </p:nvSpPr>
        <p:spPr bwMode="auto">
          <a:xfrm>
            <a:off x="3875088" y="1304925"/>
            <a:ext cx="1354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12"/>
              </a:rPr>
              <a:t>s.c.peba</a:t>
            </a:r>
            <a:endParaRPr lang="en-US" altLang="en-US" sz="2400"/>
          </a:p>
        </p:txBody>
      </p:sp>
      <p:sp>
        <p:nvSpPr>
          <p:cNvPr id="15" name="Slide Number Placeholder 5">
            <a:extLst>
              <a:ext uri="{FF2B5EF4-FFF2-40B4-BE49-F238E27FC236}">
                <a16:creationId xmlns:a16="http://schemas.microsoft.com/office/drawing/2014/main" id="{7583691F-5CE5-4877-92BF-0CF7E105E51A}"/>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2C5A1E91-A065-49D1-AD22-BADE6399DDA9}" type="slidenum">
              <a:rPr lang="en-US"/>
              <a:pPr>
                <a:defRPr/>
              </a:pPr>
              <a:t>‹#›</a:t>
            </a:fld>
            <a:endParaRPr lang="en-US" dirty="0"/>
          </a:p>
        </p:txBody>
      </p:sp>
    </p:spTree>
    <p:extLst>
      <p:ext uri="{BB962C8B-B14F-4D97-AF65-F5344CB8AC3E}">
        <p14:creationId xmlns:p14="http://schemas.microsoft.com/office/powerpoint/2010/main" val="35624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2CE6E862-059E-4CCA-9972-476FE16A17D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5C48969D-3434-42B9-BED0-EABF4F497D6D}"/>
              </a:ext>
            </a:extLst>
          </p:cNvPr>
          <p:cNvSpPr>
            <a:spLocks noChangeArrowheads="1"/>
          </p:cNvSpPr>
          <p:nvPr userDrawn="1"/>
        </p:nvSpPr>
        <p:spPr bwMode="auto">
          <a:xfrm>
            <a:off x="457200" y="1262063"/>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None/>
              <a:defRPr/>
            </a:pPr>
            <a:r>
              <a:rPr lang="en-US" altLang="en-US" sz="240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4" name="TextBox 3">
            <a:extLst>
              <a:ext uri="{FF2B5EF4-FFF2-40B4-BE49-F238E27FC236}">
                <a16:creationId xmlns:a16="http://schemas.microsoft.com/office/drawing/2014/main" id="{4EC37809-7A37-4B7D-94B8-04D9CA1C578E}"/>
              </a:ext>
            </a:extLst>
          </p:cNvPr>
          <p:cNvSpPr txBox="1">
            <a:spLocks noChangeArrowheads="1"/>
          </p:cNvSpPr>
          <p:nvPr userDrawn="1"/>
        </p:nvSpPr>
        <p:spPr bwMode="auto">
          <a:xfrm>
            <a:off x="457200" y="369888"/>
            <a:ext cx="33258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Disclaimer</a:t>
            </a:r>
          </a:p>
        </p:txBody>
      </p:sp>
      <p:sp>
        <p:nvSpPr>
          <p:cNvPr id="5" name="Slide Number Placeholder 5">
            <a:extLst>
              <a:ext uri="{FF2B5EF4-FFF2-40B4-BE49-F238E27FC236}">
                <a16:creationId xmlns:a16="http://schemas.microsoft.com/office/drawing/2014/main" id="{BC0A07F9-968A-4585-9A5C-66A4E0DC2889}"/>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52743477-E4B0-4212-8435-86F3BCA3ED78}" type="slidenum">
              <a:rPr lang="en-US"/>
              <a:pPr>
                <a:defRPr/>
              </a:pPr>
              <a:t>‹#›</a:t>
            </a:fld>
            <a:endParaRPr lang="en-US" dirty="0"/>
          </a:p>
        </p:txBody>
      </p:sp>
    </p:spTree>
    <p:extLst>
      <p:ext uri="{BB962C8B-B14F-4D97-AF65-F5344CB8AC3E}">
        <p14:creationId xmlns:p14="http://schemas.microsoft.com/office/powerpoint/2010/main" val="383663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B85C124-E57D-4258-A1C5-5B4D468F0767}"/>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50DA44B-0211-47AA-856F-43A2FC573456}"/>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4CCE674-B813-41BA-A29A-EE672F5F594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4142837A-DA8C-4001-BF48-1A5FA37AB556}"/>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6EF807A-3B1A-441B-9D8F-34AD869205D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bg2">
                    <a:lumMod val="75000"/>
                  </a:schemeClr>
                </a:solidFill>
                <a:latin typeface="Tw Cen MT Condensed" panose="020B0606020104020203" pitchFamily="34" charset="0"/>
              </a:defRPr>
            </a:lvl1pPr>
          </a:lstStyle>
          <a:p>
            <a:pPr>
              <a:defRPr/>
            </a:pPr>
            <a:fld id="{9212B4A2-CD8A-45D1-A598-64AD777BA15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hf hdr="0" ftr="0" dt="0"/>
  <p:txStyles>
    <p:titleStyle>
      <a:lvl1pPr algn="l" rtl="0" eaLnBrk="0" fontAlgn="base" hangingPunct="0">
        <a:lnSpc>
          <a:spcPct val="90000"/>
        </a:lnSpc>
        <a:spcBef>
          <a:spcPct val="0"/>
        </a:spcBef>
        <a:spcAft>
          <a:spcPct val="0"/>
        </a:spcAft>
        <a:defRPr sz="44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b="1">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b="1">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b="1">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b="1">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0.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487E974-8F2B-4973-BC92-087B2B394276}"/>
              </a:ext>
            </a:extLst>
          </p:cNvPr>
          <p:cNvSpPr>
            <a:spLocks noGrp="1" noChangeArrowheads="1"/>
          </p:cNvSpPr>
          <p:nvPr>
            <p:ph type="ctrTitle"/>
          </p:nvPr>
        </p:nvSpPr>
        <p:spPr/>
        <p:txBody>
          <a:bodyPr/>
          <a:lstStyle/>
          <a:p>
            <a:r>
              <a:rPr lang="en-US" altLang="en-US" dirty="0"/>
              <a:t>Death claims: payments to beneficiaries</a:t>
            </a:r>
          </a:p>
        </p:txBody>
      </p:sp>
      <p:sp>
        <p:nvSpPr>
          <p:cNvPr id="3" name="Subtitle 2">
            <a:extLst>
              <a:ext uri="{FF2B5EF4-FFF2-40B4-BE49-F238E27FC236}">
                <a16:creationId xmlns:a16="http://schemas.microsoft.com/office/drawing/2014/main" id="{8AF2003D-FF58-4E5A-A74F-887139F823CF}"/>
              </a:ext>
            </a:extLst>
          </p:cNvPr>
          <p:cNvSpPr>
            <a:spLocks noGrp="1"/>
          </p:cNvSpPr>
          <p:nvPr>
            <p:ph type="subTitle" idx="1"/>
          </p:nvPr>
        </p:nvSpPr>
        <p:spPr/>
        <p:txBody>
          <a:bodyPr/>
          <a:lstStyle/>
          <a:p>
            <a:r>
              <a:rPr lang="en-US" dirty="0"/>
              <a:t>Retirement Benefits Training</a:t>
            </a:r>
          </a:p>
          <a:p>
            <a:r>
              <a:rPr lang="en-US" dirty="0"/>
              <a:t>Fiscal year 2024</a:t>
            </a:r>
          </a:p>
        </p:txBody>
      </p:sp>
      <p:pic>
        <p:nvPicPr>
          <p:cNvPr id="2" name="Audio 1">
            <a:hlinkClick r:id="" action="ppaction://media"/>
            <a:extLst>
              <a:ext uri="{FF2B5EF4-FFF2-40B4-BE49-F238E27FC236}">
                <a16:creationId xmlns:a16="http://schemas.microsoft.com/office/drawing/2014/main" id="{825233F1-3356-4507-011B-CCB8499DA88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7957"/>
    </mc:Choice>
    <mc:Fallback>
      <p:transition spd="slow" advTm="179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5A6D596C-3FBF-4742-A7B0-37230326907D}"/>
              </a:ext>
            </a:extLst>
          </p:cNvPr>
          <p:cNvSpPr>
            <a:spLocks noGrp="1" noChangeArrowheads="1"/>
          </p:cNvSpPr>
          <p:nvPr>
            <p:ph type="title"/>
          </p:nvPr>
        </p:nvSpPr>
        <p:spPr>
          <a:xfrm>
            <a:off x="457200" y="228600"/>
            <a:ext cx="8229600" cy="804863"/>
          </a:xfrm>
        </p:spPr>
        <p:txBody>
          <a:bodyPr/>
          <a:lstStyle/>
          <a:p>
            <a:pPr eaLnBrk="1" hangingPunct="1"/>
            <a:r>
              <a:rPr lang="en-US" altLang="en-US" dirty="0"/>
              <a:t>Retired member payment options</a:t>
            </a:r>
            <a:r>
              <a:rPr lang="en-US" altLang="en-US" baseline="30000" dirty="0"/>
              <a:t>1</a:t>
            </a:r>
            <a:endParaRPr lang="en-US" altLang="en-US" sz="1200" baseline="30000" dirty="0"/>
          </a:p>
        </p:txBody>
      </p:sp>
      <p:sp>
        <p:nvSpPr>
          <p:cNvPr id="35844" name="Slide Number Placeholder 3">
            <a:extLst>
              <a:ext uri="{FF2B5EF4-FFF2-40B4-BE49-F238E27FC236}">
                <a16:creationId xmlns:a16="http://schemas.microsoft.com/office/drawing/2014/main" id="{FC7BA627-EBF2-4FCF-86F8-96381BD6207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EB03F2D7-B785-4A92-939E-A97FE54E43C2}" type="slidenum">
              <a:rPr kumimoji="0" lang="en-US" altLang="en-US" sz="1400" b="0" i="0" u="none" strike="noStrike" kern="1200" cap="none" spc="0" normalizeH="0" baseline="0" noProof="0" smtClean="0">
                <a:ln>
                  <a:noFill/>
                </a:ln>
                <a:solidFill>
                  <a:srgbClr val="FFFFFF"/>
                </a:solidFill>
                <a:effectLst/>
                <a:uLnTx/>
                <a:uFillTx/>
                <a:latin typeface="Times New Roman" panose="02020603050405020304" pitchFamily="18" charset="0"/>
                <a:ea typeface="+mn-ea"/>
                <a:cs typeface="Times New Roman" panose="02020603050405020304" pitchFamily="18" charset="0"/>
              </a:rPr>
              <a:pPr marL="0" marR="0" lvl="0" indent="0" algn="ctr" defTabSz="914400" rtl="0" eaLnBrk="1" fontAlgn="base" latinLnBrk="0" hangingPunct="1">
                <a:lnSpc>
                  <a:spcPct val="100000"/>
                </a:lnSpc>
                <a:spcBef>
                  <a:spcPct val="0"/>
                </a:spcBef>
                <a:spcAft>
                  <a:spcPct val="0"/>
                </a:spcAft>
                <a:buClrTx/>
                <a:buSzTx/>
                <a:buFontTx/>
                <a:buNone/>
                <a:tabLst/>
                <a:defRPr/>
              </a:pPr>
              <a:t>2</a:t>
            </a:fld>
            <a:endParaRPr kumimoji="0" lang="en-US" altLang="en-US" sz="1400" b="0"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6" name="Google Shape;595;p25">
            <a:extLst>
              <a:ext uri="{FF2B5EF4-FFF2-40B4-BE49-F238E27FC236}">
                <a16:creationId xmlns:a16="http://schemas.microsoft.com/office/drawing/2014/main" id="{D0BCC9F5-5DC1-0529-F593-F9D88B854629}"/>
              </a:ext>
            </a:extLst>
          </p:cNvPr>
          <p:cNvSpPr/>
          <p:nvPr/>
        </p:nvSpPr>
        <p:spPr>
          <a:xfrm rot="2700000">
            <a:off x="4102481" y="1717661"/>
            <a:ext cx="922955" cy="922955"/>
          </a:xfrm>
          <a:prstGeom prst="rect">
            <a:avLst/>
          </a:prstGeom>
          <a:solidFill>
            <a:schemeClr val="accent3"/>
          </a:solidFill>
          <a:ln>
            <a:noFill/>
          </a:ln>
        </p:spPr>
        <p:txBody>
          <a:bodyPr spcFirstLastPara="1" wrap="square" lIns="91425" tIns="91425" rIns="91425" bIns="91425" anchor="ctr" anchorCtr="0">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lvl="0" indent="0" algn="l" rtl="0">
              <a:spcBef>
                <a:spcPts val="0"/>
              </a:spcBef>
              <a:spcAft>
                <a:spcPts val="0"/>
              </a:spcAft>
              <a:buNone/>
            </a:pPr>
            <a:endParaRPr/>
          </a:p>
        </p:txBody>
      </p:sp>
      <p:sp>
        <p:nvSpPr>
          <p:cNvPr id="27" name="Google Shape;596;p25">
            <a:extLst>
              <a:ext uri="{FF2B5EF4-FFF2-40B4-BE49-F238E27FC236}">
                <a16:creationId xmlns:a16="http://schemas.microsoft.com/office/drawing/2014/main" id="{5DA98BB7-3D0A-2D2A-B094-F2F3CF3E56BB}"/>
              </a:ext>
            </a:extLst>
          </p:cNvPr>
          <p:cNvSpPr/>
          <p:nvPr/>
        </p:nvSpPr>
        <p:spPr>
          <a:xfrm rot="2700000">
            <a:off x="5541334" y="1717661"/>
            <a:ext cx="922955" cy="922955"/>
          </a:xfrm>
          <a:prstGeom prst="rect">
            <a:avLst/>
          </a:prstGeom>
          <a:solidFill>
            <a:schemeClr val="accent4"/>
          </a:solidFill>
          <a:ln>
            <a:noFill/>
          </a:ln>
        </p:spPr>
        <p:txBody>
          <a:bodyPr spcFirstLastPara="1" wrap="square" lIns="91425" tIns="91425" rIns="91425" bIns="91425" anchor="ctr" anchorCtr="0">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lvl="0" indent="0" algn="l" rtl="0">
              <a:spcBef>
                <a:spcPts val="0"/>
              </a:spcBef>
              <a:spcAft>
                <a:spcPts val="0"/>
              </a:spcAft>
              <a:buNone/>
            </a:pPr>
            <a:endParaRPr/>
          </a:p>
        </p:txBody>
      </p:sp>
      <p:cxnSp>
        <p:nvCxnSpPr>
          <p:cNvPr id="28" name="Google Shape;599;p25">
            <a:extLst>
              <a:ext uri="{FF2B5EF4-FFF2-40B4-BE49-F238E27FC236}">
                <a16:creationId xmlns:a16="http://schemas.microsoft.com/office/drawing/2014/main" id="{A61AA320-727A-0A70-5409-1F14B518CEE7}"/>
              </a:ext>
            </a:extLst>
          </p:cNvPr>
          <p:cNvCxnSpPr>
            <a:cxnSpLocks/>
          </p:cNvCxnSpPr>
          <p:nvPr/>
        </p:nvCxnSpPr>
        <p:spPr>
          <a:xfrm>
            <a:off x="4571007" y="3015782"/>
            <a:ext cx="0" cy="488106"/>
          </a:xfrm>
          <a:prstGeom prst="straightConnector1">
            <a:avLst/>
          </a:prstGeom>
          <a:noFill/>
          <a:ln w="9525" cap="flat" cmpd="sng">
            <a:solidFill>
              <a:schemeClr val="accent3"/>
            </a:solidFill>
            <a:prstDash val="solid"/>
            <a:round/>
            <a:headEnd type="none" w="med" len="med"/>
            <a:tailEnd type="none" w="med" len="med"/>
          </a:ln>
        </p:spPr>
      </p:cxnSp>
      <p:sp>
        <p:nvSpPr>
          <p:cNvPr id="29" name="Google Shape;606;p25">
            <a:extLst>
              <a:ext uri="{FF2B5EF4-FFF2-40B4-BE49-F238E27FC236}">
                <a16:creationId xmlns:a16="http://schemas.microsoft.com/office/drawing/2014/main" id="{67C30F4E-94AA-401F-AC40-CBF0BC2E6D40}"/>
              </a:ext>
            </a:extLst>
          </p:cNvPr>
          <p:cNvSpPr/>
          <p:nvPr/>
        </p:nvSpPr>
        <p:spPr>
          <a:xfrm rot="2700000">
            <a:off x="2664267" y="1717661"/>
            <a:ext cx="922955" cy="922955"/>
          </a:xfrm>
          <a:prstGeom prst="rect">
            <a:avLst/>
          </a:prstGeom>
          <a:solidFill>
            <a:schemeClr val="accent5"/>
          </a:solidFill>
          <a:ln>
            <a:noFill/>
          </a:ln>
        </p:spPr>
        <p:txBody>
          <a:bodyPr spcFirstLastPara="1" wrap="square" lIns="91425" tIns="91425" rIns="91425" bIns="91425" anchor="ctr" anchorCtr="0">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lvl="0" indent="0" algn="l" rtl="0">
              <a:spcBef>
                <a:spcPts val="0"/>
              </a:spcBef>
              <a:spcAft>
                <a:spcPts val="0"/>
              </a:spcAft>
              <a:buNone/>
            </a:pPr>
            <a:endParaRPr/>
          </a:p>
        </p:txBody>
      </p:sp>
      <p:sp>
        <p:nvSpPr>
          <p:cNvPr id="30" name="Google Shape;613;p25">
            <a:extLst>
              <a:ext uri="{FF2B5EF4-FFF2-40B4-BE49-F238E27FC236}">
                <a16:creationId xmlns:a16="http://schemas.microsoft.com/office/drawing/2014/main" id="{1B05EAD5-78C0-B892-A8FE-6282BC4EAEF1}"/>
              </a:ext>
            </a:extLst>
          </p:cNvPr>
          <p:cNvSpPr/>
          <p:nvPr/>
        </p:nvSpPr>
        <p:spPr>
          <a:xfrm>
            <a:off x="451456" y="3042484"/>
            <a:ext cx="2611927" cy="359682"/>
          </a:xfrm>
          <a:custGeom>
            <a:avLst/>
            <a:gdLst/>
            <a:ahLst/>
            <a:cxnLst/>
            <a:rect l="l" t="t" r="r" b="b"/>
            <a:pathLst>
              <a:path w="97925" h="13485" extrusionOk="0">
                <a:moveTo>
                  <a:pt x="97925" y="0"/>
                </a:moveTo>
                <a:lnTo>
                  <a:pt x="84301" y="13476"/>
                </a:lnTo>
                <a:lnTo>
                  <a:pt x="0" y="13485"/>
                </a:lnTo>
              </a:path>
            </a:pathLst>
          </a:custGeom>
          <a:noFill/>
          <a:ln w="9525" cap="flat" cmpd="sng">
            <a:solidFill>
              <a:schemeClr val="accent5"/>
            </a:solidFill>
            <a:prstDash val="solid"/>
            <a:round/>
            <a:headEnd type="none" w="med" len="med"/>
            <a:tailEnd type="none" w="med" len="med"/>
          </a:ln>
        </p:spPr>
        <p:txBody>
          <a:bodyPr/>
          <a:lstStyle/>
          <a:p>
            <a:endParaRPr lang="en-US"/>
          </a:p>
        </p:txBody>
      </p:sp>
      <p:sp>
        <p:nvSpPr>
          <p:cNvPr id="31" name="Google Shape;614;p25">
            <a:extLst>
              <a:ext uri="{FF2B5EF4-FFF2-40B4-BE49-F238E27FC236}">
                <a16:creationId xmlns:a16="http://schemas.microsoft.com/office/drawing/2014/main" id="{04EE5C4E-3A10-62A7-4610-A863F5FC8FF0}"/>
              </a:ext>
            </a:extLst>
          </p:cNvPr>
          <p:cNvSpPr txBox="1"/>
          <p:nvPr/>
        </p:nvSpPr>
        <p:spPr>
          <a:xfrm>
            <a:off x="450911" y="3906545"/>
            <a:ext cx="2269155" cy="1424945"/>
          </a:xfrm>
          <a:prstGeom prst="rect">
            <a:avLst/>
          </a:prstGeom>
          <a:noFill/>
          <a:ln>
            <a:noFill/>
          </a:ln>
        </p:spPr>
        <p:txBody>
          <a:bodyPr spcFirstLastPara="1" wrap="square" lIns="91425" tIns="91425" rIns="91425" bIns="91425" anchor="t" anchorCtr="0">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lvl="0">
              <a:buNone/>
            </a:pPr>
            <a:r>
              <a:rPr lang="en-US" sz="1800" strike="noStrike" dirty="0">
                <a:solidFill>
                  <a:schemeClr val="tx2"/>
                </a:solidFill>
              </a:rPr>
              <a:t>Beneficiary receives refund of remaining contributions.</a:t>
            </a:r>
          </a:p>
        </p:txBody>
      </p:sp>
      <p:sp>
        <p:nvSpPr>
          <p:cNvPr id="35840" name="Google Shape;615;p25">
            <a:extLst>
              <a:ext uri="{FF2B5EF4-FFF2-40B4-BE49-F238E27FC236}">
                <a16:creationId xmlns:a16="http://schemas.microsoft.com/office/drawing/2014/main" id="{129FB1CF-508D-4C00-A7B9-54C390AF6192}"/>
              </a:ext>
            </a:extLst>
          </p:cNvPr>
          <p:cNvSpPr txBox="1"/>
          <p:nvPr/>
        </p:nvSpPr>
        <p:spPr>
          <a:xfrm>
            <a:off x="450910" y="3596077"/>
            <a:ext cx="1569957" cy="310471"/>
          </a:xfrm>
          <a:prstGeom prst="rect">
            <a:avLst/>
          </a:prstGeom>
          <a:noFill/>
          <a:ln>
            <a:noFill/>
          </a:ln>
        </p:spPr>
        <p:txBody>
          <a:bodyPr spcFirstLastPara="1" wrap="square" lIns="91425" tIns="91425" rIns="91425" bIns="91425" anchor="ctr" anchorCtr="0">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lvl="0" indent="0" algn="l" rtl="0">
              <a:spcBef>
                <a:spcPts val="0"/>
              </a:spcBef>
              <a:spcAft>
                <a:spcPts val="0"/>
              </a:spcAft>
              <a:buNone/>
            </a:pPr>
            <a:r>
              <a:rPr lang="en" sz="2000" b="1" dirty="0">
                <a:solidFill>
                  <a:schemeClr val="accent5"/>
                </a:solidFill>
                <a:ea typeface="Fira Sans Extra Condensed Medium"/>
                <a:cs typeface="Fira Sans Extra Condensed Medium"/>
                <a:sym typeface="Fira Sans Extra Condensed Medium"/>
              </a:rPr>
              <a:t>Option A</a:t>
            </a:r>
            <a:endParaRPr sz="2000" b="1" dirty="0">
              <a:solidFill>
                <a:schemeClr val="accent5"/>
              </a:solidFill>
              <a:ea typeface="Fira Sans Extra Condensed Medium"/>
              <a:cs typeface="Fira Sans Extra Condensed Medium"/>
              <a:sym typeface="Fira Sans Extra Condensed Medium"/>
            </a:endParaRPr>
          </a:p>
        </p:txBody>
      </p:sp>
      <p:sp>
        <p:nvSpPr>
          <p:cNvPr id="35841" name="Google Shape;618;p25">
            <a:extLst>
              <a:ext uri="{FF2B5EF4-FFF2-40B4-BE49-F238E27FC236}">
                <a16:creationId xmlns:a16="http://schemas.microsoft.com/office/drawing/2014/main" id="{136BFA2A-360A-711C-8D34-929C7BAE9F69}"/>
              </a:ext>
            </a:extLst>
          </p:cNvPr>
          <p:cNvSpPr/>
          <p:nvPr/>
        </p:nvSpPr>
        <p:spPr>
          <a:xfrm>
            <a:off x="6066920" y="3042482"/>
            <a:ext cx="2626170" cy="359682"/>
          </a:xfrm>
          <a:custGeom>
            <a:avLst/>
            <a:gdLst/>
            <a:ahLst/>
            <a:cxnLst/>
            <a:rect l="l" t="t" r="r" b="b"/>
            <a:pathLst>
              <a:path w="98459" h="13485" extrusionOk="0">
                <a:moveTo>
                  <a:pt x="0" y="0"/>
                </a:moveTo>
                <a:lnTo>
                  <a:pt x="13624" y="13476"/>
                </a:lnTo>
                <a:lnTo>
                  <a:pt x="98459" y="13485"/>
                </a:lnTo>
              </a:path>
            </a:pathLst>
          </a:custGeom>
          <a:noFill/>
          <a:ln w="9525" cap="flat" cmpd="sng">
            <a:solidFill>
              <a:schemeClr val="accent4"/>
            </a:solidFill>
            <a:prstDash val="solid"/>
            <a:round/>
            <a:headEnd type="none" w="med" len="med"/>
            <a:tailEnd type="none" w="med" len="med"/>
          </a:ln>
        </p:spPr>
        <p:txBody>
          <a:bodyPr/>
          <a:lstStyle/>
          <a:p>
            <a:endParaRPr lang="en-US"/>
          </a:p>
        </p:txBody>
      </p:sp>
      <p:sp>
        <p:nvSpPr>
          <p:cNvPr id="35843" name="Google Shape;614;p25">
            <a:extLst>
              <a:ext uri="{FF2B5EF4-FFF2-40B4-BE49-F238E27FC236}">
                <a16:creationId xmlns:a16="http://schemas.microsoft.com/office/drawing/2014/main" id="{2BFD9E6A-914E-3126-A51D-2DD5D6E21CE7}"/>
              </a:ext>
            </a:extLst>
          </p:cNvPr>
          <p:cNvSpPr txBox="1"/>
          <p:nvPr/>
        </p:nvSpPr>
        <p:spPr>
          <a:xfrm>
            <a:off x="6293776" y="3923978"/>
            <a:ext cx="2399314" cy="1487205"/>
          </a:xfrm>
          <a:prstGeom prst="rect">
            <a:avLst/>
          </a:prstGeom>
          <a:noFill/>
          <a:ln>
            <a:noFill/>
          </a:ln>
        </p:spPr>
        <p:txBody>
          <a:bodyPr spcFirstLastPara="1" wrap="square" lIns="91425" tIns="91425" rIns="91425" bIns="91425" anchor="t" anchorCtr="0">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lvl="0" algn="r" rtl="0">
              <a:spcBef>
                <a:spcPts val="0"/>
              </a:spcBef>
              <a:spcAft>
                <a:spcPts val="0"/>
              </a:spcAft>
            </a:pPr>
            <a:r>
              <a:rPr lang="en-US" dirty="0">
                <a:solidFill>
                  <a:schemeClr val="tx2"/>
                </a:solidFill>
                <a:ea typeface="Roboto"/>
                <a:cs typeface="Roboto"/>
                <a:sym typeface="Roboto"/>
              </a:rPr>
              <a:t>Beneficiary receives half of reduced lifetime monthly payment amount retiree received before death. </a:t>
            </a:r>
          </a:p>
        </p:txBody>
      </p:sp>
      <p:sp>
        <p:nvSpPr>
          <p:cNvPr id="35845" name="Google Shape;615;p25">
            <a:extLst>
              <a:ext uri="{FF2B5EF4-FFF2-40B4-BE49-F238E27FC236}">
                <a16:creationId xmlns:a16="http://schemas.microsoft.com/office/drawing/2014/main" id="{9659F1A8-61BA-8EE4-5AC4-518FAC1C06C6}"/>
              </a:ext>
            </a:extLst>
          </p:cNvPr>
          <p:cNvSpPr txBox="1"/>
          <p:nvPr/>
        </p:nvSpPr>
        <p:spPr>
          <a:xfrm>
            <a:off x="7123133" y="3613510"/>
            <a:ext cx="1569957" cy="310471"/>
          </a:xfrm>
          <a:prstGeom prst="rect">
            <a:avLst/>
          </a:prstGeom>
          <a:noFill/>
          <a:ln>
            <a:noFill/>
          </a:ln>
        </p:spPr>
        <p:txBody>
          <a:bodyPr spcFirstLastPara="1" wrap="square" lIns="91425" tIns="91425" rIns="91425" bIns="91425" anchor="ctr" anchorCtr="0">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lvl="0" indent="0" algn="r" rtl="0">
              <a:spcBef>
                <a:spcPts val="0"/>
              </a:spcBef>
              <a:spcAft>
                <a:spcPts val="0"/>
              </a:spcAft>
              <a:buNone/>
            </a:pPr>
            <a:r>
              <a:rPr lang="en" sz="2000" b="1" dirty="0">
                <a:solidFill>
                  <a:schemeClr val="accent4"/>
                </a:solidFill>
                <a:ea typeface="Fira Sans Extra Condensed Medium"/>
                <a:cs typeface="Fira Sans Extra Condensed Medium"/>
                <a:sym typeface="Fira Sans Extra Condensed Medium"/>
              </a:rPr>
              <a:t>Option C</a:t>
            </a:r>
            <a:endParaRPr sz="2000" b="1" dirty="0">
              <a:solidFill>
                <a:schemeClr val="accent4"/>
              </a:solidFill>
              <a:ea typeface="Fira Sans Extra Condensed Medium"/>
              <a:cs typeface="Fira Sans Extra Condensed Medium"/>
              <a:sym typeface="Fira Sans Extra Condensed Medium"/>
            </a:endParaRPr>
          </a:p>
        </p:txBody>
      </p:sp>
      <p:sp>
        <p:nvSpPr>
          <p:cNvPr id="35846" name="Google Shape;614;p25">
            <a:extLst>
              <a:ext uri="{FF2B5EF4-FFF2-40B4-BE49-F238E27FC236}">
                <a16:creationId xmlns:a16="http://schemas.microsoft.com/office/drawing/2014/main" id="{D3310D82-DBFD-057C-C205-CDBD128BC66C}"/>
              </a:ext>
            </a:extLst>
          </p:cNvPr>
          <p:cNvSpPr txBox="1"/>
          <p:nvPr/>
        </p:nvSpPr>
        <p:spPr>
          <a:xfrm>
            <a:off x="3283798" y="3887760"/>
            <a:ext cx="2560320" cy="1443730"/>
          </a:xfrm>
          <a:prstGeom prst="rect">
            <a:avLst/>
          </a:prstGeom>
          <a:noFill/>
          <a:ln>
            <a:noFill/>
          </a:ln>
        </p:spPr>
        <p:txBody>
          <a:bodyPr spcFirstLastPara="1" wrap="square" lIns="91425" tIns="91425" rIns="91425" bIns="91425" anchor="t" anchorCtr="0">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lvl="0" algn="ctr">
              <a:buNone/>
            </a:pPr>
            <a:r>
              <a:rPr lang="en-US" sz="1800" strike="noStrike" dirty="0">
                <a:solidFill>
                  <a:schemeClr val="tx2"/>
                </a:solidFill>
              </a:rPr>
              <a:t>Beneficiary receives same reduced lifetime monthly payment amount retiree received before death.</a:t>
            </a:r>
          </a:p>
        </p:txBody>
      </p:sp>
      <p:sp>
        <p:nvSpPr>
          <p:cNvPr id="35847" name="Google Shape;615;p25">
            <a:extLst>
              <a:ext uri="{FF2B5EF4-FFF2-40B4-BE49-F238E27FC236}">
                <a16:creationId xmlns:a16="http://schemas.microsoft.com/office/drawing/2014/main" id="{CC01B611-A862-E5A9-AE8B-CF2CB865C89B}"/>
              </a:ext>
            </a:extLst>
          </p:cNvPr>
          <p:cNvSpPr txBox="1"/>
          <p:nvPr/>
        </p:nvSpPr>
        <p:spPr>
          <a:xfrm>
            <a:off x="3787022" y="3577292"/>
            <a:ext cx="1569957" cy="310471"/>
          </a:xfrm>
          <a:prstGeom prst="rect">
            <a:avLst/>
          </a:prstGeom>
          <a:noFill/>
          <a:ln>
            <a:noFill/>
          </a:ln>
        </p:spPr>
        <p:txBody>
          <a:bodyPr spcFirstLastPara="1" wrap="square" lIns="91425" tIns="91425" rIns="91425" bIns="91425" anchor="ctr" anchorCtr="0">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lvl="0" indent="0" algn="ctr" rtl="0">
              <a:spcBef>
                <a:spcPts val="0"/>
              </a:spcBef>
              <a:spcAft>
                <a:spcPts val="0"/>
              </a:spcAft>
              <a:buNone/>
            </a:pPr>
            <a:r>
              <a:rPr lang="en" sz="2000" b="1" dirty="0">
                <a:solidFill>
                  <a:schemeClr val="accent3"/>
                </a:solidFill>
                <a:ea typeface="Fira Sans Extra Condensed Medium"/>
                <a:cs typeface="Fira Sans Extra Condensed Medium"/>
                <a:sym typeface="Fira Sans Extra Condensed Medium"/>
              </a:rPr>
              <a:t>Option B</a:t>
            </a:r>
            <a:endParaRPr sz="2000" b="1" dirty="0">
              <a:solidFill>
                <a:schemeClr val="accent3"/>
              </a:solidFill>
              <a:ea typeface="Fira Sans Extra Condensed Medium"/>
              <a:cs typeface="Fira Sans Extra Condensed Medium"/>
              <a:sym typeface="Fira Sans Extra Condensed Medium"/>
            </a:endParaRPr>
          </a:p>
        </p:txBody>
      </p:sp>
      <p:grpSp>
        <p:nvGrpSpPr>
          <p:cNvPr id="35848" name="Group 35847">
            <a:extLst>
              <a:ext uri="{FF2B5EF4-FFF2-40B4-BE49-F238E27FC236}">
                <a16:creationId xmlns:a16="http://schemas.microsoft.com/office/drawing/2014/main" id="{5DD3FF32-5636-E2F8-8F9D-D4B1DCCBA8B3}"/>
              </a:ext>
            </a:extLst>
          </p:cNvPr>
          <p:cNvGrpSpPr/>
          <p:nvPr/>
        </p:nvGrpSpPr>
        <p:grpSpPr>
          <a:xfrm>
            <a:off x="2851424" y="1902139"/>
            <a:ext cx="548640" cy="553998"/>
            <a:chOff x="2860453" y="1718599"/>
            <a:chExt cx="548640" cy="553998"/>
          </a:xfrm>
        </p:grpSpPr>
        <p:sp>
          <p:nvSpPr>
            <p:cNvPr id="35849" name="Google Shape;708;p27">
              <a:extLst>
                <a:ext uri="{FF2B5EF4-FFF2-40B4-BE49-F238E27FC236}">
                  <a16:creationId xmlns:a16="http://schemas.microsoft.com/office/drawing/2014/main" id="{279BB568-A76D-8166-4F7A-7340FD1D88CF}"/>
                </a:ext>
              </a:extLst>
            </p:cNvPr>
            <p:cNvSpPr/>
            <p:nvPr/>
          </p:nvSpPr>
          <p:spPr>
            <a:xfrm>
              <a:off x="2860453" y="1721278"/>
              <a:ext cx="548640" cy="548640"/>
            </a:xfrm>
            <a:prstGeom prst="ellipse">
              <a:avLst/>
            </a:prstGeom>
            <a:solidFill>
              <a:schemeClr val="bg1"/>
            </a:solidFill>
            <a:ln>
              <a:noFill/>
            </a:ln>
          </p:spPr>
          <p:txBody>
            <a:bodyPr spcFirstLastPara="1" wrap="square" lIns="0" tIns="91425" rIns="0" bIns="91425" anchor="ctr" anchorCtr="0">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lvl="0" indent="0" algn="ctr" rtl="0">
                <a:spcBef>
                  <a:spcPts val="0"/>
                </a:spcBef>
                <a:spcAft>
                  <a:spcPts val="0"/>
                </a:spcAft>
                <a:buClr>
                  <a:schemeClr val="dk1"/>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sp>
          <p:nvSpPr>
            <p:cNvPr id="35850" name="TextBox 19">
              <a:extLst>
                <a:ext uri="{FF2B5EF4-FFF2-40B4-BE49-F238E27FC236}">
                  <a16:creationId xmlns:a16="http://schemas.microsoft.com/office/drawing/2014/main" id="{DE65532C-EC9B-BCCC-3B4A-FF3305449CD9}"/>
                </a:ext>
              </a:extLst>
            </p:cNvPr>
            <p:cNvSpPr txBox="1"/>
            <p:nvPr/>
          </p:nvSpPr>
          <p:spPr>
            <a:xfrm>
              <a:off x="2932677" y="1718599"/>
              <a:ext cx="404192" cy="553998"/>
            </a:xfrm>
            <a:prstGeom prst="rect">
              <a:avLst/>
            </a:prstGeom>
            <a:noFill/>
          </p:spPr>
          <p:txBody>
            <a:bodyPr wrap="square" anchor="ct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 sz="3000" b="1" dirty="0">
                  <a:solidFill>
                    <a:schemeClr val="accent5"/>
                  </a:solidFill>
                  <a:ea typeface="Fira Sans Extra Condensed Medium"/>
                  <a:cs typeface="Fira Sans Extra Condensed Medium"/>
                  <a:sym typeface="Fira Sans Extra Condensed Medium"/>
                </a:rPr>
                <a:t>A</a:t>
              </a:r>
              <a:endParaRPr lang="en-US" sz="3000" dirty="0">
                <a:solidFill>
                  <a:schemeClr val="accent5"/>
                </a:solidFill>
              </a:endParaRPr>
            </a:p>
          </p:txBody>
        </p:sp>
      </p:grpSp>
      <p:grpSp>
        <p:nvGrpSpPr>
          <p:cNvPr id="35851" name="Group 35850">
            <a:extLst>
              <a:ext uri="{FF2B5EF4-FFF2-40B4-BE49-F238E27FC236}">
                <a16:creationId xmlns:a16="http://schemas.microsoft.com/office/drawing/2014/main" id="{2EA11E5D-13BC-4F0B-B786-EC56489821EC}"/>
              </a:ext>
            </a:extLst>
          </p:cNvPr>
          <p:cNvGrpSpPr/>
          <p:nvPr/>
        </p:nvGrpSpPr>
        <p:grpSpPr>
          <a:xfrm>
            <a:off x="4289638" y="1899460"/>
            <a:ext cx="548640" cy="553998"/>
            <a:chOff x="2860453" y="1718599"/>
            <a:chExt cx="548640" cy="553998"/>
          </a:xfrm>
        </p:grpSpPr>
        <p:sp>
          <p:nvSpPr>
            <p:cNvPr id="35852" name="Google Shape;708;p27">
              <a:extLst>
                <a:ext uri="{FF2B5EF4-FFF2-40B4-BE49-F238E27FC236}">
                  <a16:creationId xmlns:a16="http://schemas.microsoft.com/office/drawing/2014/main" id="{96001591-47AD-EA6E-A4D7-54DA947DF03A}"/>
                </a:ext>
              </a:extLst>
            </p:cNvPr>
            <p:cNvSpPr/>
            <p:nvPr/>
          </p:nvSpPr>
          <p:spPr>
            <a:xfrm>
              <a:off x="2860453" y="1721278"/>
              <a:ext cx="548640" cy="548640"/>
            </a:xfrm>
            <a:prstGeom prst="ellipse">
              <a:avLst/>
            </a:prstGeom>
            <a:solidFill>
              <a:schemeClr val="bg1"/>
            </a:solidFill>
            <a:ln>
              <a:noFill/>
            </a:ln>
          </p:spPr>
          <p:txBody>
            <a:bodyPr spcFirstLastPara="1" wrap="square" lIns="0" tIns="91425" rIns="0" bIns="91425" anchor="ctr" anchorCtr="0">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lvl="0" indent="0" algn="ctr" rtl="0">
                <a:spcBef>
                  <a:spcPts val="0"/>
                </a:spcBef>
                <a:spcAft>
                  <a:spcPts val="0"/>
                </a:spcAft>
                <a:buClr>
                  <a:schemeClr val="dk1"/>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sp>
          <p:nvSpPr>
            <p:cNvPr id="35853" name="TextBox 22">
              <a:extLst>
                <a:ext uri="{FF2B5EF4-FFF2-40B4-BE49-F238E27FC236}">
                  <a16:creationId xmlns:a16="http://schemas.microsoft.com/office/drawing/2014/main" id="{4625DFC2-C409-942B-490F-C15633B08598}"/>
                </a:ext>
              </a:extLst>
            </p:cNvPr>
            <p:cNvSpPr txBox="1"/>
            <p:nvPr/>
          </p:nvSpPr>
          <p:spPr>
            <a:xfrm>
              <a:off x="2932677" y="1718599"/>
              <a:ext cx="404192" cy="553998"/>
            </a:xfrm>
            <a:prstGeom prst="rect">
              <a:avLst/>
            </a:prstGeom>
            <a:noFill/>
          </p:spPr>
          <p:txBody>
            <a:bodyPr wrap="square" anchor="ct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 sz="3000" b="1" dirty="0">
                  <a:solidFill>
                    <a:schemeClr val="accent3"/>
                  </a:solidFill>
                  <a:ea typeface="Fira Sans Extra Condensed Medium"/>
                  <a:cs typeface="Fira Sans Extra Condensed Medium"/>
                  <a:sym typeface="Fira Sans Extra Condensed Medium"/>
                </a:rPr>
                <a:t>B</a:t>
              </a:r>
              <a:endParaRPr lang="en-US" sz="3000" dirty="0">
                <a:solidFill>
                  <a:schemeClr val="accent3"/>
                </a:solidFill>
              </a:endParaRPr>
            </a:p>
          </p:txBody>
        </p:sp>
      </p:grpSp>
      <p:grpSp>
        <p:nvGrpSpPr>
          <p:cNvPr id="35854" name="Group 35853">
            <a:extLst>
              <a:ext uri="{FF2B5EF4-FFF2-40B4-BE49-F238E27FC236}">
                <a16:creationId xmlns:a16="http://schemas.microsoft.com/office/drawing/2014/main" id="{1AFBD6DE-BFBD-89B5-2F57-88A23DBC0F87}"/>
              </a:ext>
            </a:extLst>
          </p:cNvPr>
          <p:cNvGrpSpPr/>
          <p:nvPr/>
        </p:nvGrpSpPr>
        <p:grpSpPr>
          <a:xfrm>
            <a:off x="5728491" y="1896781"/>
            <a:ext cx="548640" cy="553998"/>
            <a:chOff x="2860453" y="1718599"/>
            <a:chExt cx="548640" cy="553998"/>
          </a:xfrm>
        </p:grpSpPr>
        <p:sp>
          <p:nvSpPr>
            <p:cNvPr id="35855" name="Google Shape;708;p27">
              <a:extLst>
                <a:ext uri="{FF2B5EF4-FFF2-40B4-BE49-F238E27FC236}">
                  <a16:creationId xmlns:a16="http://schemas.microsoft.com/office/drawing/2014/main" id="{BE42CD34-D79C-B1A7-742B-BB53A9367C12}"/>
                </a:ext>
              </a:extLst>
            </p:cNvPr>
            <p:cNvSpPr/>
            <p:nvPr/>
          </p:nvSpPr>
          <p:spPr>
            <a:xfrm>
              <a:off x="2860453" y="1721278"/>
              <a:ext cx="548640" cy="548640"/>
            </a:xfrm>
            <a:prstGeom prst="ellipse">
              <a:avLst/>
            </a:prstGeom>
            <a:solidFill>
              <a:schemeClr val="bg1"/>
            </a:solidFill>
            <a:ln>
              <a:noFill/>
            </a:ln>
          </p:spPr>
          <p:txBody>
            <a:bodyPr spcFirstLastPara="1" wrap="square" lIns="0" tIns="91425" rIns="0" bIns="91425" anchor="ctr" anchorCtr="0">
              <a:no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lvl="0" indent="0" algn="ctr" rtl="0">
                <a:spcBef>
                  <a:spcPts val="0"/>
                </a:spcBef>
                <a:spcAft>
                  <a:spcPts val="0"/>
                </a:spcAft>
                <a:buClr>
                  <a:schemeClr val="dk1"/>
                </a:buClr>
                <a:buSzPts val="1100"/>
                <a:buFont typeface="Arial"/>
                <a:buNone/>
              </a:pPr>
              <a:endParaRPr sz="1500">
                <a:solidFill>
                  <a:srgbClr val="FFFFFF"/>
                </a:solidFill>
                <a:latin typeface="Fira Sans Extra Condensed Medium"/>
                <a:ea typeface="Fira Sans Extra Condensed Medium"/>
                <a:cs typeface="Fira Sans Extra Condensed Medium"/>
                <a:sym typeface="Fira Sans Extra Condensed Medium"/>
              </a:endParaRPr>
            </a:p>
          </p:txBody>
        </p:sp>
        <p:sp>
          <p:nvSpPr>
            <p:cNvPr id="35856" name="TextBox 25">
              <a:extLst>
                <a:ext uri="{FF2B5EF4-FFF2-40B4-BE49-F238E27FC236}">
                  <a16:creationId xmlns:a16="http://schemas.microsoft.com/office/drawing/2014/main" id="{6D6F5839-48F5-D120-6ACA-0536F094DBF1}"/>
                </a:ext>
              </a:extLst>
            </p:cNvPr>
            <p:cNvSpPr txBox="1"/>
            <p:nvPr/>
          </p:nvSpPr>
          <p:spPr>
            <a:xfrm>
              <a:off x="2932677" y="1718599"/>
              <a:ext cx="404192" cy="553998"/>
            </a:xfrm>
            <a:prstGeom prst="rect">
              <a:avLst/>
            </a:prstGeom>
            <a:noFill/>
          </p:spPr>
          <p:txBody>
            <a:bodyPr wrap="square" anchor="ct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ctr"/>
              <a:r>
                <a:rPr lang="en" sz="3000" b="1" dirty="0">
                  <a:solidFill>
                    <a:schemeClr val="accent4"/>
                  </a:solidFill>
                  <a:ea typeface="Fira Sans Extra Condensed Medium"/>
                  <a:cs typeface="Fira Sans Extra Condensed Medium"/>
                  <a:sym typeface="Fira Sans Extra Condensed Medium"/>
                </a:rPr>
                <a:t>C</a:t>
              </a:r>
              <a:endParaRPr lang="en-US" sz="3000" dirty="0">
                <a:solidFill>
                  <a:schemeClr val="accent4"/>
                </a:solidFill>
              </a:endParaRPr>
            </a:p>
          </p:txBody>
        </p:sp>
      </p:grpSp>
      <p:sp>
        <p:nvSpPr>
          <p:cNvPr id="2" name="TextBox 1">
            <a:extLst>
              <a:ext uri="{FF2B5EF4-FFF2-40B4-BE49-F238E27FC236}">
                <a16:creationId xmlns:a16="http://schemas.microsoft.com/office/drawing/2014/main" id="{0CC5B8D1-B501-90FF-AFE1-7E20E1CCA0BE}"/>
              </a:ext>
            </a:extLst>
          </p:cNvPr>
          <p:cNvSpPr txBox="1"/>
          <p:nvPr/>
        </p:nvSpPr>
        <p:spPr>
          <a:xfrm>
            <a:off x="450910" y="6066502"/>
            <a:ext cx="5655275" cy="246221"/>
          </a:xfrm>
          <a:prstGeom prst="rect">
            <a:avLst/>
          </a:prstGeom>
          <a:noFill/>
        </p:spPr>
        <p:txBody>
          <a:bodyPr wrap="square" rtlCol="0">
            <a:spAutoFit/>
          </a:bodyPr>
          <a:lstStyle/>
          <a:p>
            <a:r>
              <a:rPr lang="en-US" sz="1000" baseline="30000" dirty="0">
                <a:solidFill>
                  <a:schemeClr val="tx2"/>
                </a:solidFill>
              </a:rPr>
              <a:t>1</a:t>
            </a:r>
            <a:r>
              <a:rPr lang="en-US" sz="1000" dirty="0">
                <a:solidFill>
                  <a:schemeClr val="tx2"/>
                </a:solidFill>
              </a:rPr>
              <a:t>Death claim payments to beneficiaries are only applicable to defined benefit plans.</a:t>
            </a:r>
          </a:p>
        </p:txBody>
      </p:sp>
      <p:pic>
        <p:nvPicPr>
          <p:cNvPr id="9" name="Audio 8">
            <a:hlinkClick r:id="" action="ppaction://media"/>
            <a:extLst>
              <a:ext uri="{FF2B5EF4-FFF2-40B4-BE49-F238E27FC236}">
                <a16:creationId xmlns:a16="http://schemas.microsoft.com/office/drawing/2014/main" id="{71AA5A07-1351-A09F-0FEB-6CDA80A04ED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802115668"/>
      </p:ext>
    </p:extLst>
  </p:cSld>
  <p:clrMapOvr>
    <a:masterClrMapping/>
  </p:clrMapOvr>
  <mc:AlternateContent xmlns:mc="http://schemas.openxmlformats.org/markup-compatibility/2006">
    <mc:Choice xmlns:p14="http://schemas.microsoft.com/office/powerpoint/2010/main" Requires="p14">
      <p:transition spd="slow" p14:dur="2000" advTm="29484"/>
    </mc:Choice>
    <mc:Fallback>
      <p:transition spd="slow" advTm="294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B10A0D47-03CE-4A92-A6D5-37A4012697ED}"/>
              </a:ext>
            </a:extLst>
          </p:cNvPr>
          <p:cNvSpPr>
            <a:spLocks noGrp="1" noChangeArrowheads="1"/>
          </p:cNvSpPr>
          <p:nvPr>
            <p:ph type="title"/>
          </p:nvPr>
        </p:nvSpPr>
        <p:spPr>
          <a:xfrm>
            <a:off x="457200" y="228600"/>
            <a:ext cx="8229600" cy="804863"/>
          </a:xfrm>
        </p:spPr>
        <p:txBody>
          <a:bodyPr/>
          <a:lstStyle/>
          <a:p>
            <a:pPr eaLnBrk="1" hangingPunct="1"/>
            <a:r>
              <a:rPr lang="en-US" altLang="en-US" dirty="0"/>
              <a:t>Active death payment options</a:t>
            </a:r>
          </a:p>
        </p:txBody>
      </p:sp>
      <p:sp>
        <p:nvSpPr>
          <p:cNvPr id="37891" name="Content Placeholder 2">
            <a:extLst>
              <a:ext uri="{FF2B5EF4-FFF2-40B4-BE49-F238E27FC236}">
                <a16:creationId xmlns:a16="http://schemas.microsoft.com/office/drawing/2014/main" id="{B0C50516-8211-4F8A-9448-A574D839C83F}"/>
              </a:ext>
            </a:extLst>
          </p:cNvPr>
          <p:cNvSpPr>
            <a:spLocks noGrp="1" noChangeArrowheads="1"/>
          </p:cNvSpPr>
          <p:nvPr>
            <p:ph idx="1"/>
          </p:nvPr>
        </p:nvSpPr>
        <p:spPr>
          <a:xfrm>
            <a:off x="457200" y="1262063"/>
            <a:ext cx="8229600" cy="5029200"/>
          </a:xfrm>
        </p:spPr>
        <p:txBody>
          <a:bodyPr/>
          <a:lstStyle/>
          <a:p>
            <a:pPr eaLnBrk="1" hangingPunct="1"/>
            <a:r>
              <a:rPr lang="en-US" altLang="en-US" dirty="0"/>
              <a:t>PEBA mails </a:t>
            </a:r>
            <a:r>
              <a:rPr lang="en-US" altLang="en-US" i="1" dirty="0"/>
              <a:t>Election of Death Benefits</a:t>
            </a:r>
            <a:r>
              <a:rPr lang="en-US" altLang="en-US" dirty="0"/>
              <a:t> (Form 4151) to the beneficiary after receiving all documentation to process death claim.</a:t>
            </a:r>
          </a:p>
          <a:p>
            <a:pPr eaLnBrk="1" hangingPunct="1"/>
            <a:r>
              <a:rPr lang="en-US" altLang="en-US" dirty="0"/>
              <a:t>Death claim payment options are paid to the designated beneficiary on file at PEBA.</a:t>
            </a:r>
          </a:p>
          <a:p>
            <a:pPr eaLnBrk="1" hangingPunct="1"/>
            <a:r>
              <a:rPr lang="en-US" altLang="en-US" dirty="0"/>
              <a:t>If no beneficiary is named, or the named beneficiary predeceases the member, the beneficiary will default to the member’s estate.</a:t>
            </a:r>
          </a:p>
          <a:p>
            <a:pPr eaLnBrk="1" hangingPunct="1"/>
            <a:r>
              <a:rPr lang="en-US" altLang="en-US" dirty="0"/>
              <a:t>If multiple beneficiaries are named:</a:t>
            </a:r>
          </a:p>
          <a:p>
            <a:pPr lvl="1" eaLnBrk="1" hangingPunct="1"/>
            <a:r>
              <a:rPr lang="en-US" altLang="en-US" dirty="0"/>
              <a:t>All must choose same payment option on Form 4151.</a:t>
            </a:r>
          </a:p>
          <a:p>
            <a:pPr lvl="1" eaLnBrk="1" hangingPunct="1"/>
            <a:r>
              <a:rPr lang="en-US" altLang="en-US" dirty="0"/>
              <a:t>Payments cannot be made until all beneficiaries have returned the form.</a:t>
            </a:r>
          </a:p>
          <a:p>
            <a:pPr lvl="1" eaLnBrk="1" hangingPunct="1"/>
            <a:r>
              <a:rPr lang="en-US" altLang="en-US" dirty="0"/>
              <a:t>Payment divided equally.</a:t>
            </a:r>
          </a:p>
        </p:txBody>
      </p:sp>
      <p:sp>
        <p:nvSpPr>
          <p:cNvPr id="37892" name="Slide Number Placeholder 3">
            <a:extLst>
              <a:ext uri="{FF2B5EF4-FFF2-40B4-BE49-F238E27FC236}">
                <a16:creationId xmlns:a16="http://schemas.microsoft.com/office/drawing/2014/main" id="{144AFBD3-14C9-432C-9BDD-AF55DD2DDADA}"/>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2A2C545E-D503-40E1-8CFF-D047122C86DF}"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3</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22E6D0A6-2492-4F2A-5374-DCD58CE5637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0210"/>
    </mc:Choice>
    <mc:Fallback>
      <p:transition spd="slow" advTm="402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37A0A0F-DE40-4A3F-9202-19B5909BBF28}"/>
              </a:ext>
            </a:extLst>
          </p:cNvPr>
          <p:cNvSpPr>
            <a:spLocks noGrp="1" noChangeArrowheads="1"/>
          </p:cNvSpPr>
          <p:nvPr>
            <p:ph type="title"/>
          </p:nvPr>
        </p:nvSpPr>
        <p:spPr>
          <a:xfrm>
            <a:off x="457200" y="228600"/>
            <a:ext cx="8229600" cy="804863"/>
          </a:xfrm>
        </p:spPr>
        <p:txBody>
          <a:bodyPr/>
          <a:lstStyle/>
          <a:p>
            <a:pPr eaLnBrk="1" hangingPunct="1"/>
            <a:r>
              <a:rPr lang="en-US" altLang="en-US"/>
              <a:t>Estates and benefit payments</a:t>
            </a:r>
          </a:p>
        </p:txBody>
      </p:sp>
      <p:sp>
        <p:nvSpPr>
          <p:cNvPr id="38915" name="Content Placeholder 2">
            <a:extLst>
              <a:ext uri="{FF2B5EF4-FFF2-40B4-BE49-F238E27FC236}">
                <a16:creationId xmlns:a16="http://schemas.microsoft.com/office/drawing/2014/main" id="{E70B6CBA-0AFE-428C-9CA9-8F7D87BC51DE}"/>
              </a:ext>
            </a:extLst>
          </p:cNvPr>
          <p:cNvSpPr>
            <a:spLocks noGrp="1" noChangeArrowheads="1"/>
          </p:cNvSpPr>
          <p:nvPr>
            <p:ph idx="1"/>
          </p:nvPr>
        </p:nvSpPr>
        <p:spPr>
          <a:xfrm>
            <a:off x="457200" y="1262063"/>
            <a:ext cx="8229600" cy="5029200"/>
          </a:xfrm>
        </p:spPr>
        <p:txBody>
          <a:bodyPr/>
          <a:lstStyle/>
          <a:p>
            <a:pPr eaLnBrk="1" hangingPunct="1"/>
            <a:r>
              <a:rPr lang="en-US" altLang="en-US" dirty="0"/>
              <a:t>Member’s estate receives:</a:t>
            </a:r>
          </a:p>
          <a:p>
            <a:pPr lvl="1" eaLnBrk="1" hangingPunct="1"/>
            <a:r>
              <a:rPr lang="en-US" altLang="en-US" dirty="0"/>
              <a:t>A refund of contributions plus interest (defined benefit plans); and </a:t>
            </a:r>
          </a:p>
          <a:p>
            <a:pPr lvl="1" eaLnBrk="1" hangingPunct="1"/>
            <a:r>
              <a:rPr lang="en-US" altLang="en-US" dirty="0"/>
              <a:t>Any incidental death benefit payment, if applicable.</a:t>
            </a:r>
          </a:p>
          <a:p>
            <a:pPr eaLnBrk="1" hangingPunct="1"/>
            <a:r>
              <a:rPr lang="en-US" altLang="en-US" dirty="0"/>
              <a:t>Person handling the estate must submit one of following</a:t>
            </a:r>
            <a:r>
              <a:rPr lang="en-US" altLang="en-US" baseline="30000" dirty="0"/>
              <a:t>1</a:t>
            </a:r>
            <a:r>
              <a:rPr lang="en-US" altLang="en-US" dirty="0"/>
              <a:t>:</a:t>
            </a:r>
          </a:p>
          <a:p>
            <a:pPr lvl="1" eaLnBrk="1" hangingPunct="1"/>
            <a:r>
              <a:rPr lang="en-US" altLang="en-US" i="1" dirty="0"/>
              <a:t>Certificate of Appointment for the Personal Representative</a:t>
            </a:r>
            <a:r>
              <a:rPr lang="en-US" altLang="en-US" dirty="0"/>
              <a:t>; or</a:t>
            </a:r>
          </a:p>
          <a:p>
            <a:pPr lvl="1" eaLnBrk="1" hangingPunct="1"/>
            <a:r>
              <a:rPr lang="en-US" altLang="en-US" i="1" dirty="0"/>
              <a:t>Affidavit for Collection of Personal Property</a:t>
            </a:r>
            <a:r>
              <a:rPr lang="en-US" altLang="en-US" dirty="0"/>
              <a:t> for estates of less than $25,000.</a:t>
            </a:r>
          </a:p>
          <a:p>
            <a:pPr eaLnBrk="1" hangingPunct="1"/>
            <a:r>
              <a:rPr lang="en-US" altLang="en-US" dirty="0"/>
              <a:t>Estate cannot receive monthly benefit payments from defined benefit plans.</a:t>
            </a:r>
          </a:p>
          <a:p>
            <a:pPr eaLnBrk="1" hangingPunct="1"/>
            <a:endParaRPr lang="en-US" altLang="en-US" dirty="0"/>
          </a:p>
        </p:txBody>
      </p:sp>
      <p:sp>
        <p:nvSpPr>
          <p:cNvPr id="38916" name="Slide Number Placeholder 3">
            <a:extLst>
              <a:ext uri="{FF2B5EF4-FFF2-40B4-BE49-F238E27FC236}">
                <a16:creationId xmlns:a16="http://schemas.microsoft.com/office/drawing/2014/main" id="{468F306A-1CFF-4A98-A6A5-242AF7B4B41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30C8BBCF-FB45-400A-88DA-B0AD9F48944E}"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4</a:t>
            </a:fld>
            <a:endParaRPr lang="en-US" altLang="en-US" sz="1400">
              <a:solidFill>
                <a:schemeClr val="bg1"/>
              </a:solidFill>
              <a:latin typeface="Times New Roman" panose="02020603050405020304" pitchFamily="18" charset="0"/>
            </a:endParaRPr>
          </a:p>
        </p:txBody>
      </p:sp>
      <p:sp>
        <p:nvSpPr>
          <p:cNvPr id="5" name="Rectangle 4">
            <a:extLst>
              <a:ext uri="{FF2B5EF4-FFF2-40B4-BE49-F238E27FC236}">
                <a16:creationId xmlns:a16="http://schemas.microsoft.com/office/drawing/2014/main" id="{0719905F-E702-4EA3-9C49-172DA4377FC6}"/>
              </a:ext>
            </a:extLst>
          </p:cNvPr>
          <p:cNvSpPr>
            <a:spLocks noChangeArrowheads="1"/>
          </p:cNvSpPr>
          <p:nvPr/>
        </p:nvSpPr>
        <p:spPr bwMode="auto">
          <a:xfrm>
            <a:off x="457200" y="6034088"/>
            <a:ext cx="808513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7000"/>
              </a:lnSpc>
              <a:spcBef>
                <a:spcPct val="0"/>
              </a:spcBef>
              <a:spcAft>
                <a:spcPts val="800"/>
              </a:spcAft>
              <a:buFontTx/>
              <a:buNone/>
            </a:pPr>
            <a:r>
              <a:rPr lang="en-US" altLang="en-US" sz="1000" baseline="30000" dirty="0">
                <a:solidFill>
                  <a:schemeClr val="tx2"/>
                </a:solidFill>
                <a:ea typeface="Calibri" panose="020F0502020204030204" pitchFamily="34" charset="0"/>
                <a:cs typeface="Times New Roman" panose="02020603050405020304" pitchFamily="18" charset="0"/>
              </a:rPr>
              <a:t>1</a:t>
            </a:r>
            <a:r>
              <a:rPr lang="en-US" altLang="en-US" sz="1000" dirty="0">
                <a:solidFill>
                  <a:schemeClr val="tx2"/>
                </a:solidFill>
                <a:ea typeface="Calibri" panose="020F0502020204030204" pitchFamily="34" charset="0"/>
                <a:cs typeface="Times New Roman" panose="02020603050405020304" pitchFamily="18" charset="0"/>
              </a:rPr>
              <a:t>Documents available through probate court.</a:t>
            </a:r>
          </a:p>
        </p:txBody>
      </p:sp>
      <p:pic>
        <p:nvPicPr>
          <p:cNvPr id="2" name="Audio 1">
            <a:hlinkClick r:id="" action="ppaction://media"/>
            <a:extLst>
              <a:ext uri="{FF2B5EF4-FFF2-40B4-BE49-F238E27FC236}">
                <a16:creationId xmlns:a16="http://schemas.microsoft.com/office/drawing/2014/main" id="{68B3C781-D9B0-69E6-2E66-E30EA3DAF30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5301"/>
    </mc:Choice>
    <mc:Fallback>
      <p:transition spd="slow" advTm="353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1">
            <a:extLst>
              <a:ext uri="{FF2B5EF4-FFF2-40B4-BE49-F238E27FC236}">
                <a16:creationId xmlns:a16="http://schemas.microsoft.com/office/drawing/2014/main" id="{F7443D66-2079-44D3-A163-1DAF6C869DB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E76FC03B-804A-4563-97FF-B5A59E94FD7F}"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5</a:t>
            </a:fld>
            <a:endParaRPr lang="en-US" altLang="en-US" sz="1400">
              <a:solidFill>
                <a:schemeClr val="bg1"/>
              </a:solidFill>
              <a:latin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50278"/>
    </mc:Choice>
    <mc:Fallback xmlns="">
      <p:transition spd="slow" advTm="50278"/>
    </mc:Fallback>
  </mc:AlternateContent>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9960687-C75A-420D-8DDD-D4595019A51F}" vid="{44207126-CA13-42C3-9B79-86376552E6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PEBA Academy Presentation Template</Template>
  <TotalTime>2682</TotalTime>
  <Words>252</Words>
  <Application>Microsoft Office PowerPoint</Application>
  <PresentationFormat>On-screen Show (4:3)</PresentationFormat>
  <Paragraphs>36</Paragraphs>
  <Slides>5</Slides>
  <Notes>1</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Calibri Light</vt:lpstr>
      <vt:lpstr>Fira Sans Extra Condensed Medium</vt:lpstr>
      <vt:lpstr>Times New Roman</vt:lpstr>
      <vt:lpstr>Tw Cen MT Condensed</vt:lpstr>
      <vt:lpstr>Office Theme</vt:lpstr>
      <vt:lpstr>Death claims: payments to beneficiaries</vt:lpstr>
      <vt:lpstr>Retired member payment options1</vt:lpstr>
      <vt:lpstr>Active death payment options</vt:lpstr>
      <vt:lpstr>Estates and benefit payments</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H. Young</dc:creator>
  <cp:lastModifiedBy>Karen Rawl</cp:lastModifiedBy>
  <cp:revision>75</cp:revision>
  <cp:lastPrinted>2022-05-20T15:46:28Z</cp:lastPrinted>
  <dcterms:created xsi:type="dcterms:W3CDTF">2020-03-31T13:24:57Z</dcterms:created>
  <dcterms:modified xsi:type="dcterms:W3CDTF">2023-06-12T13:22:18Z</dcterms:modified>
</cp:coreProperties>
</file>