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83" r:id="rId2"/>
    <p:sldId id="376" r:id="rId3"/>
    <p:sldId id="377" r:id="rId4"/>
    <p:sldId id="263" r:id="rId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moak@yahoo.com" initials="j" lastIdx="1" clrIdx="0"/>
  <p:cmAuthor id="2" name="Heather H. Young" initials="HHY" lastIdx="7" clrIdx="1">
    <p:extLst>
      <p:ext uri="{19B8F6BF-5375-455C-9EA6-DF929625EA0E}">
        <p15:presenceInfo xmlns:p15="http://schemas.microsoft.com/office/powerpoint/2012/main" userId="S::ryounh@peba.sc.gov::9a85b619-8fd1-4dec-b439-2514df7fe89a" providerId="AD"/>
      </p:ext>
    </p:extLst>
  </p:cmAuthor>
  <p:cmAuthor id="3" name="Jennifer S. Dolder" initials="JSD" lastIdx="9" clrIdx="2">
    <p:extLst>
      <p:ext uri="{19B8F6BF-5375-455C-9EA6-DF929625EA0E}">
        <p15:presenceInfo xmlns:p15="http://schemas.microsoft.com/office/powerpoint/2012/main" userId="S::rdoldj@peba.sc.gov::adc8f237-6518-4fda-a594-f6aaccffabfd" providerId="AD"/>
      </p:ext>
    </p:extLst>
  </p:cmAuthor>
  <p:cmAuthor id="4" name="Jessica Moak" initials="JM" lastIdx="3" clrIdx="3">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E67928-29C0-4CF9-B9CE-18F6BDFF499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1B8585E-D948-4D71-B4AE-1EF01B6B73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2AE7F89-D72A-4C82-BDAA-5D19966D498B}"/>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59B5C75-2EEA-4C48-B4A6-EBC0E999D642}"/>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DEA48827-1B5B-40F6-8900-C3D169E5F0D5}"/>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85B0DCF3-BF82-4302-9EA3-64490A1CA6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B0DCF3-BF82-4302-9EA3-64490A1CA613}" type="slidenum">
              <a:rPr lang="en-US" smtClean="0"/>
              <a:pPr>
                <a:defRPr/>
              </a:pPr>
              <a:t>3</a:t>
            </a:fld>
            <a:endParaRPr lang="en-US"/>
          </a:p>
        </p:txBody>
      </p:sp>
    </p:spTree>
    <p:extLst>
      <p:ext uri="{BB962C8B-B14F-4D97-AF65-F5344CB8AC3E}">
        <p14:creationId xmlns:p14="http://schemas.microsoft.com/office/powerpoint/2010/main" val="2673506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B2B7BFF-B17D-40BA-8AAF-D470AF48C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716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2866064-68E4-4555-B949-19D8CC9D04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452DBE92-E5BE-4677-BBD3-5AF0AA665DC2}"/>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788390-766B-49EA-BE0D-8DC1544B9D8D}" type="slidenum">
              <a:rPr lang="en-US"/>
              <a:pPr>
                <a:defRPr/>
              </a:pPr>
              <a:t>‹#›</a:t>
            </a:fld>
            <a:endParaRPr lang="en-US" dirty="0"/>
          </a:p>
        </p:txBody>
      </p:sp>
    </p:spTree>
    <p:extLst>
      <p:ext uri="{BB962C8B-B14F-4D97-AF65-F5344CB8AC3E}">
        <p14:creationId xmlns:p14="http://schemas.microsoft.com/office/powerpoint/2010/main" val="11566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725159-0B07-45B8-8CBB-9A98DDA6B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3A012F0-71AB-4FAB-A349-18B6EB8C653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067EA34-4197-4D97-8BEA-7676C8E6F32C}" type="slidenum">
              <a:rPr lang="en-US"/>
              <a:pPr>
                <a:defRPr/>
              </a:pPr>
              <a:t>‹#›</a:t>
            </a:fld>
            <a:endParaRPr lang="en-US" dirty="0"/>
          </a:p>
        </p:txBody>
      </p:sp>
    </p:spTree>
    <p:extLst>
      <p:ext uri="{BB962C8B-B14F-4D97-AF65-F5344CB8AC3E}">
        <p14:creationId xmlns:p14="http://schemas.microsoft.com/office/powerpoint/2010/main" val="133387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80105B-404F-4BD1-8848-B491C13209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242D18C-E683-4B86-AE7B-A2B40575ECD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6432211-4279-4C9F-903C-2C963DA71F4A}" type="slidenum">
              <a:rPr lang="en-US"/>
              <a:pPr>
                <a:defRPr/>
              </a:pPr>
              <a:t>‹#›</a:t>
            </a:fld>
            <a:endParaRPr lang="en-US" dirty="0"/>
          </a:p>
        </p:txBody>
      </p:sp>
    </p:spTree>
    <p:extLst>
      <p:ext uri="{BB962C8B-B14F-4D97-AF65-F5344CB8AC3E}">
        <p14:creationId xmlns:p14="http://schemas.microsoft.com/office/powerpoint/2010/main" val="16119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9FA2BC4-03B2-494D-BCCE-6027F5FFE9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81C242F-2A3B-4E0C-911D-37604D32549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82A4086-8EEF-48B6-81B3-4C82F78AB2B2}" type="slidenum">
              <a:rPr lang="en-US"/>
              <a:pPr>
                <a:defRPr/>
              </a:pPr>
              <a:t>‹#›</a:t>
            </a:fld>
            <a:endParaRPr lang="en-US" dirty="0"/>
          </a:p>
        </p:txBody>
      </p:sp>
    </p:spTree>
    <p:extLst>
      <p:ext uri="{BB962C8B-B14F-4D97-AF65-F5344CB8AC3E}">
        <p14:creationId xmlns:p14="http://schemas.microsoft.com/office/powerpoint/2010/main" val="42648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F50F68E-0F27-43C6-84DE-37CADBA59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5170A3E-293F-4F04-84C3-164BFB0B8C9D}"/>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0759461-4C8C-48AB-9BA4-7FBA1D584394}" type="slidenum">
              <a:rPr lang="en-US"/>
              <a:pPr>
                <a:defRPr/>
              </a:pPr>
              <a:t>‹#›</a:t>
            </a:fld>
            <a:endParaRPr lang="en-US" dirty="0"/>
          </a:p>
        </p:txBody>
      </p:sp>
    </p:spTree>
    <p:extLst>
      <p:ext uri="{BB962C8B-B14F-4D97-AF65-F5344CB8AC3E}">
        <p14:creationId xmlns:p14="http://schemas.microsoft.com/office/powerpoint/2010/main" val="261930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F52B44-00E1-48F5-A61B-8B917BD685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2946D7-3229-4625-9047-EA09C7F90F3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4791854-A4B6-4A13-A4A6-DF916048BB2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2E75E4D0-1594-4A46-94BD-FD70C31AF4C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A609F8-4386-45C0-A11C-0192906AED08}" type="slidenum">
              <a:rPr lang="en-US"/>
              <a:pPr>
                <a:defRPr/>
              </a:pPr>
              <a:t>‹#›</a:t>
            </a:fld>
            <a:endParaRPr lang="en-US" dirty="0"/>
          </a:p>
        </p:txBody>
      </p:sp>
    </p:spTree>
    <p:extLst>
      <p:ext uri="{BB962C8B-B14F-4D97-AF65-F5344CB8AC3E}">
        <p14:creationId xmlns:p14="http://schemas.microsoft.com/office/powerpoint/2010/main" val="287875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B3A6D10-4414-4973-9990-8E4EE086C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720EDDB-9160-4527-A318-C707352471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BE855B0-EEA2-4DD6-8D74-C27A301422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608035-CA62-4C4C-B2A3-6CE656B395C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CBF147E-084D-4E5E-8B71-34F95C9765A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0C8884A9-755E-4B8C-86FE-FDC05E37465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5F08A85B-3E9D-4C2F-A5C5-C1445A77EDE6}"/>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843880BA-CC9E-422F-9A46-1E586D6C7300}"/>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2C4EEFA0-71AF-4A7F-85B1-06ECB2D91215}"/>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258DF27C-84BA-4510-996B-9DA0D7F3155F}"/>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8560A2E-1D35-4A74-8F5C-4871AFEEB6B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5E1C0F0-8D94-4C08-88FF-13361516946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116A6B6-6178-4E76-BC0A-D8F586A22A00}"/>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583691F-5CE5-4877-92BF-0CF7E105E51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C5A1E91-A065-49D1-AD22-BADE6399DDA9}" type="slidenum">
              <a:rPr lang="en-US"/>
              <a:pPr>
                <a:defRPr/>
              </a:pPr>
              <a:t>‹#›</a:t>
            </a:fld>
            <a:endParaRPr lang="en-US" dirty="0"/>
          </a:p>
        </p:txBody>
      </p:sp>
    </p:spTree>
    <p:extLst>
      <p:ext uri="{BB962C8B-B14F-4D97-AF65-F5344CB8AC3E}">
        <p14:creationId xmlns:p14="http://schemas.microsoft.com/office/powerpoint/2010/main" val="3562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CE6E862-059E-4CCA-9972-476FE16A17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48969D-3434-42B9-BED0-EABF4F497D6D}"/>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EC37809-7A37-4B7D-94B8-04D9CA1C578E}"/>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BC0A07F9-968A-4585-9A5C-66A4E0DC288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743477-E4B0-4212-8435-86F3BCA3ED78}" type="slidenum">
              <a:rPr lang="en-US"/>
              <a:pPr>
                <a:defRPr/>
              </a:pPr>
              <a:t>‹#›</a:t>
            </a:fld>
            <a:endParaRPr lang="en-US" dirty="0"/>
          </a:p>
        </p:txBody>
      </p:sp>
    </p:spTree>
    <p:extLst>
      <p:ext uri="{BB962C8B-B14F-4D97-AF65-F5344CB8AC3E}">
        <p14:creationId xmlns:p14="http://schemas.microsoft.com/office/powerpoint/2010/main" val="38366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85C124-E57D-4258-A1C5-5B4D468F076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0DA44B-0211-47AA-856F-43A2FC57345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CCE674-B813-41BA-A29A-EE672F5F594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142837A-DA8C-4001-BF48-1A5FA37AB5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6EF807A-3B1A-441B-9D8F-34AD869205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212B4A2-CD8A-45D1-A598-64AD777BA1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87E974-8F2B-4973-BC92-087B2B394276}"/>
              </a:ext>
            </a:extLst>
          </p:cNvPr>
          <p:cNvSpPr>
            <a:spLocks noGrp="1" noChangeArrowheads="1"/>
          </p:cNvSpPr>
          <p:nvPr>
            <p:ph type="ctrTitle"/>
          </p:nvPr>
        </p:nvSpPr>
        <p:spPr/>
        <p:txBody>
          <a:bodyPr/>
          <a:lstStyle/>
          <a:p>
            <a:r>
              <a:rPr lang="en-US" altLang="en-US" dirty="0"/>
              <a:t>Death claims: State ORP benefits</a:t>
            </a:r>
          </a:p>
        </p:txBody>
      </p:sp>
      <p:sp>
        <p:nvSpPr>
          <p:cNvPr id="3" name="Subtitle 2">
            <a:extLst>
              <a:ext uri="{FF2B5EF4-FFF2-40B4-BE49-F238E27FC236}">
                <a16:creationId xmlns:a16="http://schemas.microsoft.com/office/drawing/2014/main" id="{8AF2003D-FF58-4E5A-A74F-887139F823CF}"/>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CF55B96C-2C7F-8DC3-5358-1A25BACE79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39"/>
    </mc:Choice>
    <mc:Fallback xmlns="">
      <p:transition spd="slow" advTm="15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7934-BFC2-4058-835F-FEAC8D71120C}"/>
              </a:ext>
            </a:extLst>
          </p:cNvPr>
          <p:cNvSpPr>
            <a:spLocks noGrp="1"/>
          </p:cNvSpPr>
          <p:nvPr>
            <p:ph type="title"/>
          </p:nvPr>
        </p:nvSpPr>
        <p:spPr/>
        <p:txBody>
          <a:bodyPr/>
          <a:lstStyle/>
          <a:p>
            <a:r>
              <a:rPr lang="en-US" dirty="0"/>
              <a:t>State ORP active member incidental death benefit</a:t>
            </a:r>
          </a:p>
        </p:txBody>
      </p:sp>
      <p:sp>
        <p:nvSpPr>
          <p:cNvPr id="3" name="Content Placeholder 2">
            <a:extLst>
              <a:ext uri="{FF2B5EF4-FFF2-40B4-BE49-F238E27FC236}">
                <a16:creationId xmlns:a16="http://schemas.microsoft.com/office/drawing/2014/main" id="{FD34A902-136B-48F4-AAC8-8E202FD36C34}"/>
              </a:ext>
            </a:extLst>
          </p:cNvPr>
          <p:cNvSpPr>
            <a:spLocks noGrp="1"/>
          </p:cNvSpPr>
          <p:nvPr>
            <p:ph idx="1"/>
          </p:nvPr>
        </p:nvSpPr>
        <p:spPr/>
        <p:txBody>
          <a:bodyPr/>
          <a:lstStyle/>
          <a:p>
            <a:pPr eaLnBrk="1" hangingPunct="1"/>
            <a:r>
              <a:rPr lang="en-US" altLang="en-US" dirty="0"/>
              <a:t>Payment equal to member’s annual earnable compensation.</a:t>
            </a:r>
          </a:p>
          <a:p>
            <a:pPr eaLnBrk="1" hangingPunct="1"/>
            <a:r>
              <a:rPr lang="en-US" altLang="en-US" dirty="0"/>
              <a:t>Generally requires one year of earned service unless death results from job-related injury.</a:t>
            </a:r>
          </a:p>
          <a:p>
            <a:pPr eaLnBrk="1" hangingPunct="1"/>
            <a:r>
              <a:rPr lang="en-US" altLang="en-US" dirty="0"/>
              <a:t>To be eligible, death cannot be more than 90 days after last earning compensation in regular pay status.</a:t>
            </a:r>
          </a:p>
          <a:p>
            <a:pPr eaLnBrk="1" hangingPunct="1"/>
            <a:r>
              <a:rPr lang="en-US" altLang="en-US" dirty="0"/>
              <a:t>Must file claim with PEBA.</a:t>
            </a:r>
          </a:p>
          <a:p>
            <a:pPr eaLnBrk="1" hangingPunct="1"/>
            <a:r>
              <a:rPr lang="en-US" altLang="en-US" dirty="0"/>
              <a:t>Members should log in to Member Access to update an active member incidental death benefit beneficiary or submit Form 1106 .</a:t>
            </a:r>
          </a:p>
          <a:p>
            <a:pPr eaLnBrk="1" hangingPunct="1"/>
            <a:r>
              <a:rPr lang="en-US" altLang="en-US" dirty="0"/>
              <a:t>State ORP participants are not eligible for retiree incidental death benefits.</a:t>
            </a:r>
          </a:p>
        </p:txBody>
      </p:sp>
      <p:sp>
        <p:nvSpPr>
          <p:cNvPr id="4" name="Slide Number Placeholder 3">
            <a:extLst>
              <a:ext uri="{FF2B5EF4-FFF2-40B4-BE49-F238E27FC236}">
                <a16:creationId xmlns:a16="http://schemas.microsoft.com/office/drawing/2014/main" id="{1A3779FB-46B6-48D3-9699-85E61EEB42AA}"/>
              </a:ext>
            </a:extLst>
          </p:cNvPr>
          <p:cNvSpPr>
            <a:spLocks noGrp="1"/>
          </p:cNvSpPr>
          <p:nvPr>
            <p:ph type="sldNum" sz="quarter" idx="10"/>
          </p:nvPr>
        </p:nvSpPr>
        <p:spPr/>
        <p:txBody>
          <a:bodyPr/>
          <a:lstStyle/>
          <a:p>
            <a:pPr>
              <a:defRPr/>
            </a:pPr>
            <a:fld id="{0067EA34-4197-4D97-8BEA-7676C8E6F32C}" type="slidenum">
              <a:rPr lang="en-US" smtClean="0"/>
              <a:pPr>
                <a:defRPr/>
              </a:pPr>
              <a:t>2</a:t>
            </a:fld>
            <a:endParaRPr lang="en-US" dirty="0"/>
          </a:p>
        </p:txBody>
      </p:sp>
      <p:pic>
        <p:nvPicPr>
          <p:cNvPr id="10" name="Audio 9">
            <a:hlinkClick r:id="" action="ppaction://media"/>
            <a:extLst>
              <a:ext uri="{FF2B5EF4-FFF2-40B4-BE49-F238E27FC236}">
                <a16:creationId xmlns:a16="http://schemas.microsoft.com/office/drawing/2014/main" id="{C17E8AB0-E44C-C4AD-2D25-AEC10690C1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64594930"/>
      </p:ext>
    </p:extLst>
  </p:cSld>
  <p:clrMapOvr>
    <a:masterClrMapping/>
  </p:clrMapOvr>
  <mc:AlternateContent xmlns:mc="http://schemas.openxmlformats.org/markup-compatibility/2006" xmlns:p14="http://schemas.microsoft.com/office/powerpoint/2010/main">
    <mc:Choice Requires="p14">
      <p:transition spd="slow" p14:dur="2000" advTm="48666"/>
    </mc:Choice>
    <mc:Fallback xmlns="">
      <p:transition spd="slow" advTm="48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7934-BFC2-4058-835F-FEAC8D71120C}"/>
              </a:ext>
            </a:extLst>
          </p:cNvPr>
          <p:cNvSpPr>
            <a:spLocks noGrp="1"/>
          </p:cNvSpPr>
          <p:nvPr>
            <p:ph type="title"/>
          </p:nvPr>
        </p:nvSpPr>
        <p:spPr/>
        <p:txBody>
          <a:bodyPr/>
          <a:lstStyle/>
          <a:p>
            <a:r>
              <a:rPr lang="en-US" dirty="0"/>
              <a:t>State ORP account balance</a:t>
            </a:r>
          </a:p>
        </p:txBody>
      </p:sp>
      <p:sp>
        <p:nvSpPr>
          <p:cNvPr id="3" name="Content Placeholder 2">
            <a:extLst>
              <a:ext uri="{FF2B5EF4-FFF2-40B4-BE49-F238E27FC236}">
                <a16:creationId xmlns:a16="http://schemas.microsoft.com/office/drawing/2014/main" id="{FD34A902-136B-48F4-AAC8-8E202FD36C34}"/>
              </a:ext>
            </a:extLst>
          </p:cNvPr>
          <p:cNvSpPr>
            <a:spLocks noGrp="1"/>
          </p:cNvSpPr>
          <p:nvPr>
            <p:ph idx="1"/>
          </p:nvPr>
        </p:nvSpPr>
        <p:spPr/>
        <p:txBody>
          <a:bodyPr/>
          <a:lstStyle/>
          <a:p>
            <a:r>
              <a:rPr lang="en-US" dirty="0"/>
              <a:t>Account balance payable to beneficiary designated by participant with their selected State ORP service provider.</a:t>
            </a:r>
          </a:p>
          <a:p>
            <a:pPr lvl="1"/>
            <a:r>
              <a:rPr lang="en-US" dirty="0"/>
              <a:t>It’s important for State ORP participants to periodically review and update beneficiary designations on file with their selected service provider.</a:t>
            </a:r>
          </a:p>
          <a:p>
            <a:pPr lvl="1"/>
            <a:r>
              <a:rPr lang="en-US" dirty="0"/>
              <a:t>Active member incidental death benefit beneficiary designation on file with PEBA does not apply to a participant’s State ORP account balance.</a:t>
            </a:r>
          </a:p>
          <a:p>
            <a:r>
              <a:rPr lang="en-US" dirty="0"/>
              <a:t>Must report date of death to and file death claim with the deceased member’s State ORP service provider. </a:t>
            </a:r>
          </a:p>
        </p:txBody>
      </p:sp>
      <p:sp>
        <p:nvSpPr>
          <p:cNvPr id="4" name="Slide Number Placeholder 3">
            <a:extLst>
              <a:ext uri="{FF2B5EF4-FFF2-40B4-BE49-F238E27FC236}">
                <a16:creationId xmlns:a16="http://schemas.microsoft.com/office/drawing/2014/main" id="{1A3779FB-46B6-48D3-9699-85E61EEB42AA}"/>
              </a:ext>
            </a:extLst>
          </p:cNvPr>
          <p:cNvSpPr>
            <a:spLocks noGrp="1"/>
          </p:cNvSpPr>
          <p:nvPr>
            <p:ph type="sldNum" sz="quarter" idx="10"/>
          </p:nvPr>
        </p:nvSpPr>
        <p:spPr/>
        <p:txBody>
          <a:bodyPr/>
          <a:lstStyle/>
          <a:p>
            <a:fld id="{0067EA34-4197-4D97-8BEA-7676C8E6F32C}"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74919BF2-6EB3-871A-1051-46334D2930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366350269"/>
      </p:ext>
    </p:extLst>
  </p:cSld>
  <p:clrMapOvr>
    <a:masterClrMapping/>
  </p:clrMapOvr>
  <mc:AlternateContent xmlns:mc="http://schemas.openxmlformats.org/markup-compatibility/2006">
    <mc:Choice xmlns:p14="http://schemas.microsoft.com/office/powerpoint/2010/main" Requires="p14">
      <p:transition spd="slow" p14:dur="2000" advTm="39430"/>
    </mc:Choice>
    <mc:Fallback>
      <p:transition spd="slow" advTm="39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F7443D66-2079-44D3-A163-1DAF6C869D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76FC03B-804A-4563-97FF-B5A59E94FD7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278"/>
    </mc:Choice>
    <mc:Fallback xmlns="">
      <p:transition spd="slow" advTm="50278"/>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2577</TotalTime>
  <Words>186</Words>
  <Application>Microsoft Office PowerPoint</Application>
  <PresentationFormat>On-screen Show (4:3)</PresentationFormat>
  <Paragraphs>19</Paragraphs>
  <Slides>4</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Tw Cen MT Condensed</vt:lpstr>
      <vt:lpstr>Office Theme</vt:lpstr>
      <vt:lpstr>Death claims: State ORP benefits</vt:lpstr>
      <vt:lpstr>State ORP active member incidental death benefit</vt:lpstr>
      <vt:lpstr>State ORP account balance</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80</cp:revision>
  <cp:lastPrinted>2019-12-11T18:59:44Z</cp:lastPrinted>
  <dcterms:created xsi:type="dcterms:W3CDTF">2020-03-31T13:24:57Z</dcterms:created>
  <dcterms:modified xsi:type="dcterms:W3CDTF">2023-06-12T14:40:28Z</dcterms:modified>
</cp:coreProperties>
</file>