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83" r:id="rId2"/>
    <p:sldId id="430" r:id="rId3"/>
    <p:sldId id="341" r:id="rId4"/>
    <p:sldId id="334" r:id="rId5"/>
    <p:sldId id="335" r:id="rId6"/>
    <p:sldId id="263"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0" clrIdx="0">
    <p:extLst>
      <p:ext uri="{19B8F6BF-5375-455C-9EA6-DF929625EA0E}">
        <p15:presenceInfo xmlns:p15="http://schemas.microsoft.com/office/powerpoint/2012/main" userId="S::ryounh@peba.sc.gov::9a85b619-8fd1-4dec-b439-2514df7fe89a" providerId="AD"/>
      </p:ext>
    </p:extLst>
  </p:cmAuthor>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1"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127" d="100"/>
          <a:sy n="127" d="100"/>
        </p:scale>
        <p:origin x="1200" y="12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DB5DEA-9950-4641-B720-70817F0D8369}"/>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194BAE05-6213-4FA8-93E2-D05567EA5DE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0841601-538E-49EF-9FC0-505626E1FDBF}"/>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BE124A09-2BFE-4329-95F9-1E7B8DC81AED}"/>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CD84EB99-176F-454A-BEFE-7A432982D680}"/>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EB6CC598-8BCD-4E8B-B70F-53BD81374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0FB08DE-8BE4-4062-BD6F-77DF32AD9D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1D5E2EF-D6F4-44BD-8EE1-2FF9115F11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965FAB00-6BD0-4E19-8250-22E51C371C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0C6699-9B27-4DD1-BFBC-76E92F604B05}"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5910B6E-F867-418F-BD5D-9D2C7F7EAD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39328A6-437A-417B-B7B0-44886805A2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F074A98F-DF82-43E0-B185-E2CD0EE9E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4A923C-1362-4BE6-906C-6CB8A0F8551A}" type="slidenum">
              <a:rPr lang="en-US" altLang="en-US" smtClean="0"/>
              <a:pPr fontAlgn="base">
                <a:spcBef>
                  <a:spcPct val="0"/>
                </a:spcBef>
                <a:spcAft>
                  <a:spcPct val="0"/>
                </a:spcAft>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C6BA087-4318-483C-9EE1-CF5AE6BA13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1052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514FF8C-F180-40A3-BF7F-A9C231E832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859BD22E-9B93-424E-B61D-553AE36F6670}"/>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6C4F3C0-C52B-4B47-B640-E248B6B67F7B}" type="slidenum">
              <a:rPr lang="en-US"/>
              <a:pPr>
                <a:defRPr/>
              </a:pPr>
              <a:t>‹#›</a:t>
            </a:fld>
            <a:endParaRPr lang="en-US" dirty="0"/>
          </a:p>
        </p:txBody>
      </p:sp>
    </p:spTree>
    <p:extLst>
      <p:ext uri="{BB962C8B-B14F-4D97-AF65-F5344CB8AC3E}">
        <p14:creationId xmlns:p14="http://schemas.microsoft.com/office/powerpoint/2010/main" val="320142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786C1E-01D5-4C96-8667-F029B0B8FD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5CEB2E6-BC9F-4788-968B-CBF2AC89A1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BD61B08-67AC-48EB-BE29-A3D0FABE24CA}" type="slidenum">
              <a:rPr lang="en-US"/>
              <a:pPr>
                <a:defRPr/>
              </a:pPr>
              <a:t>‹#›</a:t>
            </a:fld>
            <a:endParaRPr lang="en-US" dirty="0"/>
          </a:p>
        </p:txBody>
      </p:sp>
    </p:spTree>
    <p:extLst>
      <p:ext uri="{BB962C8B-B14F-4D97-AF65-F5344CB8AC3E}">
        <p14:creationId xmlns:p14="http://schemas.microsoft.com/office/powerpoint/2010/main" val="209911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E4A278D-98BD-4F99-B489-EB034A08BC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B6BFA35-6A20-415C-80E4-148A8221A21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2ED343D-422D-4BB7-AC04-D46A47F2C634}" type="slidenum">
              <a:rPr lang="en-US"/>
              <a:pPr>
                <a:defRPr/>
              </a:pPr>
              <a:t>‹#›</a:t>
            </a:fld>
            <a:endParaRPr lang="en-US" dirty="0"/>
          </a:p>
        </p:txBody>
      </p:sp>
    </p:spTree>
    <p:extLst>
      <p:ext uri="{BB962C8B-B14F-4D97-AF65-F5344CB8AC3E}">
        <p14:creationId xmlns:p14="http://schemas.microsoft.com/office/powerpoint/2010/main" val="9885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447AE04-1CF4-4D74-A7C5-B34D1F9AEA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C22788A-2473-4B6A-84A4-2962A46B000F}"/>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7C6457F-E722-4EC3-A760-EB5A5E90EFDD}" type="slidenum">
              <a:rPr lang="en-US"/>
              <a:pPr>
                <a:defRPr/>
              </a:pPr>
              <a:t>‹#›</a:t>
            </a:fld>
            <a:endParaRPr lang="en-US" dirty="0"/>
          </a:p>
        </p:txBody>
      </p:sp>
    </p:spTree>
    <p:extLst>
      <p:ext uri="{BB962C8B-B14F-4D97-AF65-F5344CB8AC3E}">
        <p14:creationId xmlns:p14="http://schemas.microsoft.com/office/powerpoint/2010/main" val="142414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FC71F08-9E2B-4868-81CD-61963DD528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98304FC-1937-4F41-8CCC-6225AAFB014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D7CBF62-C754-4E68-BB4A-5BB95C34475B}" type="slidenum">
              <a:rPr lang="en-US"/>
              <a:pPr>
                <a:defRPr/>
              </a:pPr>
              <a:t>‹#›</a:t>
            </a:fld>
            <a:endParaRPr lang="en-US" dirty="0"/>
          </a:p>
        </p:txBody>
      </p:sp>
    </p:spTree>
    <p:extLst>
      <p:ext uri="{BB962C8B-B14F-4D97-AF65-F5344CB8AC3E}">
        <p14:creationId xmlns:p14="http://schemas.microsoft.com/office/powerpoint/2010/main" val="116228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3591D96-4EFC-4732-9439-6B85834E39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56FF5B-619D-4838-AF6E-CE1D0E9712A1}"/>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4EAEEB9-5F9E-4DE8-81CE-B490B30C463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8B478F46-AD0D-4627-8F00-9F79C5DE7E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50303E7-3900-4086-9311-B0E892776482}" type="slidenum">
              <a:rPr lang="en-US"/>
              <a:pPr>
                <a:defRPr/>
              </a:pPr>
              <a:t>‹#›</a:t>
            </a:fld>
            <a:endParaRPr lang="en-US" dirty="0"/>
          </a:p>
        </p:txBody>
      </p:sp>
    </p:spTree>
    <p:extLst>
      <p:ext uri="{BB962C8B-B14F-4D97-AF65-F5344CB8AC3E}">
        <p14:creationId xmlns:p14="http://schemas.microsoft.com/office/powerpoint/2010/main" val="50218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A5D525E-2B1A-4E17-9177-45D5CFEB1F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822BB69-E9CB-4B10-A295-9C01A43CFA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E29C93-239B-4DD6-8BD8-32671469F2E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3705C253-CC72-4F4F-8362-65175BD205A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3D0AC2D4-9041-424D-86C0-96D5DA4DFBE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3010A555-C8B0-457D-83B1-E4187EE431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9A3727E4-9544-4B2F-939A-F9924F86161E}"/>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466010F8-45D6-4817-AD6B-391E10B534A1}"/>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08F451E1-941B-4EAD-9347-56D14BC73A50}"/>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56209399-FE28-4305-9C2C-5770803D0F23}"/>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5CF767EE-5D6D-42E9-82E6-2FC5F7EDFC2F}"/>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B0F256D7-335C-4799-A57E-292D38D7F3E9}"/>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92E5B31D-5BEB-4D6C-91CA-D03BEC957BB6}"/>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3C255CAB-6AB9-4D8E-BC15-6DEDA6D9486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2D99185-9D5D-4FC3-B883-3A4D2AE69556}" type="slidenum">
              <a:rPr lang="en-US"/>
              <a:pPr>
                <a:defRPr/>
              </a:pPr>
              <a:t>‹#›</a:t>
            </a:fld>
            <a:endParaRPr lang="en-US" dirty="0"/>
          </a:p>
        </p:txBody>
      </p:sp>
    </p:spTree>
    <p:extLst>
      <p:ext uri="{BB962C8B-B14F-4D97-AF65-F5344CB8AC3E}">
        <p14:creationId xmlns:p14="http://schemas.microsoft.com/office/powerpoint/2010/main" val="284891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A3AE677-CF77-4A5D-A7AF-8F100FF001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38EFC34-E904-4DB5-92B1-178E41FC9D4F}"/>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CECC305E-36FC-4E44-B2B4-55A9C7E839AF}"/>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7C584275-BA24-477F-B0C9-7DB7EBC22B0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64E0AA6-13DA-45BA-880A-5DDBA5733C4E}" type="slidenum">
              <a:rPr lang="en-US"/>
              <a:pPr>
                <a:defRPr/>
              </a:pPr>
              <a:t>‹#›</a:t>
            </a:fld>
            <a:endParaRPr lang="en-US" dirty="0"/>
          </a:p>
        </p:txBody>
      </p:sp>
    </p:spTree>
    <p:extLst>
      <p:ext uri="{BB962C8B-B14F-4D97-AF65-F5344CB8AC3E}">
        <p14:creationId xmlns:p14="http://schemas.microsoft.com/office/powerpoint/2010/main" val="29499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EADC2C-B76D-4CAA-9EC8-55F8798BDBA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D967E7E-21CF-47EA-9B20-0EEA8EE1959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94F40A-2884-4984-B81F-889D22B44F4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EA1AD45-64B1-4F8B-AA06-2FC9663CB7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5E0C0DF-166E-437B-8353-2694C71798A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E64D5AF0-6B79-486A-973B-31B1A1666C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nyb"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hyperlink" Target="https://online.retirement.sc.gov/MemberAccess/welcom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hyperlink" Target="https://peba.sc.gov/sites/default/files/sorp_participant_changes.pdf" TargetMode="External"/><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C5A1A99-4BA5-40E1-91EB-DEF3B2226423}"/>
              </a:ext>
            </a:extLst>
          </p:cNvPr>
          <p:cNvSpPr>
            <a:spLocks noGrp="1" noChangeArrowheads="1"/>
          </p:cNvSpPr>
          <p:nvPr>
            <p:ph type="ctrTitle"/>
          </p:nvPr>
        </p:nvSpPr>
        <p:spPr/>
        <p:txBody>
          <a:bodyPr/>
          <a:lstStyle/>
          <a:p>
            <a:r>
              <a:rPr lang="en-US" altLang="en-US" dirty="0"/>
              <a:t>Introduction: member resources</a:t>
            </a:r>
          </a:p>
        </p:txBody>
      </p:sp>
      <p:sp>
        <p:nvSpPr>
          <p:cNvPr id="3" name="Subtitle 2">
            <a:extLst>
              <a:ext uri="{FF2B5EF4-FFF2-40B4-BE49-F238E27FC236}">
                <a16:creationId xmlns:a16="http://schemas.microsoft.com/office/drawing/2014/main" id="{0EE44CE3-4CA0-4052-914C-76B6BDD8EBD2}"/>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5" name="Audio 4">
            <a:hlinkClick r:id="" action="ppaction://media"/>
            <a:extLst>
              <a:ext uri="{FF2B5EF4-FFF2-40B4-BE49-F238E27FC236}">
                <a16:creationId xmlns:a16="http://schemas.microsoft.com/office/drawing/2014/main" id="{4F40D009-CB75-902F-8FEA-40EAD67FF4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351"/>
    </mc:Choice>
    <mc:Fallback>
      <p:transition spd="slow" advTm="17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06C1074-2FAE-4827-ACC3-9914C7B141B9}"/>
              </a:ext>
            </a:extLst>
          </p:cNvPr>
          <p:cNvSpPr>
            <a:spLocks noGrp="1" noChangeArrowheads="1"/>
          </p:cNvSpPr>
          <p:nvPr>
            <p:ph type="title"/>
          </p:nvPr>
        </p:nvSpPr>
        <p:spPr>
          <a:xfrm>
            <a:off x="457200" y="228600"/>
            <a:ext cx="8229600" cy="804863"/>
          </a:xfrm>
        </p:spPr>
        <p:txBody>
          <a:bodyPr/>
          <a:lstStyle/>
          <a:p>
            <a:pPr eaLnBrk="1" hangingPunct="1"/>
            <a:r>
              <a:rPr lang="en-US" altLang="en-US"/>
              <a:t>Member resources</a:t>
            </a:r>
          </a:p>
        </p:txBody>
      </p:sp>
      <p:sp>
        <p:nvSpPr>
          <p:cNvPr id="48131" name="Content Placeholder 2">
            <a:extLst>
              <a:ext uri="{FF2B5EF4-FFF2-40B4-BE49-F238E27FC236}">
                <a16:creationId xmlns:a16="http://schemas.microsoft.com/office/drawing/2014/main" id="{4BB67B1A-48E9-476F-A52A-FBAF900384E5}"/>
              </a:ext>
            </a:extLst>
          </p:cNvPr>
          <p:cNvSpPr>
            <a:spLocks noGrp="1" noChangeArrowheads="1"/>
          </p:cNvSpPr>
          <p:nvPr>
            <p:ph idx="1"/>
          </p:nvPr>
        </p:nvSpPr>
        <p:spPr>
          <a:xfrm>
            <a:off x="457200" y="1262063"/>
            <a:ext cx="8229600" cy="5029200"/>
          </a:xfrm>
        </p:spPr>
        <p:txBody>
          <a:bodyPr/>
          <a:lstStyle/>
          <a:p>
            <a:pPr eaLnBrk="1" hangingPunct="1"/>
            <a:r>
              <a:rPr lang="en-US" altLang="en-US" i="1" dirty="0"/>
              <a:t>Navigating Your Benefits</a:t>
            </a:r>
            <a:r>
              <a:rPr lang="en-US" altLang="en-US" dirty="0"/>
              <a:t> series.</a:t>
            </a:r>
          </a:p>
          <a:p>
            <a:pPr lvl="1" eaLnBrk="1" hangingPunct="1"/>
            <a:r>
              <a:rPr lang="en-US" altLang="en-US" dirty="0">
                <a:hlinkClick r:id="rId4"/>
              </a:rPr>
              <a:t>peba.sc.gov/</a:t>
            </a:r>
            <a:r>
              <a:rPr lang="en-US" altLang="en-US" dirty="0" err="1">
                <a:hlinkClick r:id="rId4"/>
              </a:rPr>
              <a:t>nyb</a:t>
            </a:r>
            <a:r>
              <a:rPr lang="en-US" altLang="en-US" dirty="0"/>
              <a:t>. </a:t>
            </a:r>
          </a:p>
          <a:p>
            <a:pPr lvl="1" eaLnBrk="1" hangingPunct="1"/>
            <a:r>
              <a:rPr lang="en-US" altLang="en-US" dirty="0"/>
              <a:t>Flyers and videos.</a:t>
            </a:r>
          </a:p>
          <a:p>
            <a:pPr eaLnBrk="1" hangingPunct="1"/>
            <a:r>
              <a:rPr lang="en-US" altLang="en-US" dirty="0"/>
              <a:t>Member checklists. </a:t>
            </a:r>
          </a:p>
          <a:p>
            <a:pPr eaLnBrk="1" hangingPunct="1"/>
            <a:r>
              <a:rPr lang="en-US" altLang="en-US" dirty="0"/>
              <a:t>Customer Service. </a:t>
            </a:r>
          </a:p>
          <a:p>
            <a:pPr eaLnBrk="1" hangingPunct="1"/>
            <a:endParaRPr lang="en-US" altLang="en-US" dirty="0"/>
          </a:p>
        </p:txBody>
      </p:sp>
      <p:sp>
        <p:nvSpPr>
          <p:cNvPr id="48132" name="Slide Number Placeholder 3">
            <a:extLst>
              <a:ext uri="{FF2B5EF4-FFF2-40B4-BE49-F238E27FC236}">
                <a16:creationId xmlns:a16="http://schemas.microsoft.com/office/drawing/2014/main" id="{B6FA730B-CF4B-47E1-9B0D-0237EEAC01B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0219503-6C7E-43EE-AEA8-BBE5D2632AE9}"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BDA84291-C34D-40AF-B825-094DC08B4D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955"/>
    </mc:Choice>
    <mc:Fallback xmlns="">
      <p:transition spd="slow" advTm="40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EBF2470D-AAED-46D1-A0A6-E23307469B10}"/>
              </a:ext>
            </a:extLst>
          </p:cNvPr>
          <p:cNvSpPr>
            <a:spLocks noGrp="1" noChangeArrowheads="1"/>
          </p:cNvSpPr>
          <p:nvPr>
            <p:ph sz="half" idx="1"/>
          </p:nvPr>
        </p:nvSpPr>
        <p:spPr>
          <a:xfrm>
            <a:off x="457200" y="1262063"/>
            <a:ext cx="3886200" cy="5029200"/>
          </a:xfrm>
        </p:spPr>
        <p:txBody>
          <a:bodyPr/>
          <a:lstStyle/>
          <a:p>
            <a:pPr eaLnBrk="1" hangingPunct="1"/>
            <a:r>
              <a:rPr lang="en-US" altLang="en-US" dirty="0"/>
              <a:t>To register for and use </a:t>
            </a:r>
            <a:br>
              <a:rPr lang="en-US" altLang="en-US" dirty="0"/>
            </a:br>
            <a:r>
              <a:rPr lang="en-US" altLang="en-US" dirty="0">
                <a:hlinkClick r:id="rId4"/>
              </a:rPr>
              <a:t>Member Access</a:t>
            </a:r>
            <a:r>
              <a:rPr lang="en-US" altLang="en-US" dirty="0"/>
              <a:t>, members </a:t>
            </a:r>
            <a:br>
              <a:rPr lang="en-US" altLang="en-US" dirty="0"/>
            </a:br>
            <a:r>
              <a:rPr lang="en-US" altLang="en-US" dirty="0"/>
              <a:t>will need:</a:t>
            </a:r>
          </a:p>
          <a:p>
            <a:pPr lvl="1" eaLnBrk="1" hangingPunct="1"/>
            <a:r>
              <a:rPr lang="en-US" altLang="en-US" dirty="0"/>
              <a:t>Last name;</a:t>
            </a:r>
          </a:p>
          <a:p>
            <a:pPr lvl="1" eaLnBrk="1" hangingPunct="1"/>
            <a:r>
              <a:rPr lang="en-US" altLang="en-US" dirty="0"/>
              <a:t>Social Security number;</a:t>
            </a:r>
          </a:p>
          <a:p>
            <a:pPr lvl="1" eaLnBrk="1" hangingPunct="1"/>
            <a:r>
              <a:rPr lang="en-US" altLang="en-US" dirty="0"/>
              <a:t>Date of birth; and</a:t>
            </a:r>
          </a:p>
          <a:p>
            <a:pPr lvl="1" eaLnBrk="1" hangingPunct="1"/>
            <a:r>
              <a:rPr lang="en-US" altLang="en-US" dirty="0"/>
              <a:t>A valid email address.</a:t>
            </a:r>
          </a:p>
        </p:txBody>
      </p:sp>
      <p:sp>
        <p:nvSpPr>
          <p:cNvPr id="49155" name="Slide Number Placeholder 3">
            <a:extLst>
              <a:ext uri="{FF2B5EF4-FFF2-40B4-BE49-F238E27FC236}">
                <a16:creationId xmlns:a16="http://schemas.microsoft.com/office/drawing/2014/main" id="{52FFCA12-14C6-4B3C-BB0A-3AAFDC105C8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1050EA2-FFBE-4506-BDA7-5E787EB903AA}"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sp>
        <p:nvSpPr>
          <p:cNvPr id="49156" name="Title 4">
            <a:extLst>
              <a:ext uri="{FF2B5EF4-FFF2-40B4-BE49-F238E27FC236}">
                <a16:creationId xmlns:a16="http://schemas.microsoft.com/office/drawing/2014/main" id="{CABE6C88-4662-4A98-B0C3-0212F9799169}"/>
              </a:ext>
            </a:extLst>
          </p:cNvPr>
          <p:cNvSpPr>
            <a:spLocks noGrp="1" noChangeArrowheads="1"/>
          </p:cNvSpPr>
          <p:nvPr>
            <p:ph type="title"/>
          </p:nvPr>
        </p:nvSpPr>
        <p:spPr>
          <a:xfrm>
            <a:off x="457200" y="228600"/>
            <a:ext cx="8229600" cy="804863"/>
          </a:xfrm>
        </p:spPr>
        <p:txBody>
          <a:bodyPr/>
          <a:lstStyle/>
          <a:p>
            <a:pPr eaLnBrk="1" hangingPunct="1"/>
            <a:r>
              <a:rPr lang="en-US" altLang="en-US"/>
              <a:t>Member Access</a:t>
            </a:r>
          </a:p>
        </p:txBody>
      </p:sp>
      <p:pic>
        <p:nvPicPr>
          <p:cNvPr id="8" name="Content Placeholder 7">
            <a:extLst>
              <a:ext uri="{FF2B5EF4-FFF2-40B4-BE49-F238E27FC236}">
                <a16:creationId xmlns:a16="http://schemas.microsoft.com/office/drawing/2014/main" id="{ED6A0D3F-B828-4614-8892-76ACB8EE3D43}"/>
              </a:ext>
            </a:extLst>
          </p:cNvPr>
          <p:cNvPicPr>
            <a:picLocks noGrp="1" noChangeAspect="1"/>
          </p:cNvPicPr>
          <p:nvPr>
            <p:ph sz="half" idx="2"/>
          </p:nvPr>
        </p:nvPicPr>
        <p:blipFill rotWithShape="1">
          <a:blip r:embed="rId5"/>
          <a:srcRect l="62026" t="9678" r="12386" b="30750"/>
          <a:stretch/>
        </p:blipFill>
        <p:spPr>
          <a:xfrm>
            <a:off x="4800600" y="1262063"/>
            <a:ext cx="3881438" cy="2541587"/>
          </a:xfrm>
          <a:effectLst>
            <a:outerShdw blurRad="50800" dist="38100" dir="2700000" algn="tl" rotWithShape="0">
              <a:prstClr val="black">
                <a:alpha val="40000"/>
              </a:prstClr>
            </a:outerShdw>
          </a:effectLst>
        </p:spPr>
      </p:pic>
      <p:pic>
        <p:nvPicPr>
          <p:cNvPr id="2" name="Audio 1">
            <a:hlinkClick r:id="" action="ppaction://media"/>
            <a:extLst>
              <a:ext uri="{FF2B5EF4-FFF2-40B4-BE49-F238E27FC236}">
                <a16:creationId xmlns:a16="http://schemas.microsoft.com/office/drawing/2014/main" id="{A98D1D65-F526-4C81-B12F-1C32C6E524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745"/>
    </mc:Choice>
    <mc:Fallback xmlns="">
      <p:transition spd="slow" advTm="23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DA4AB3D-88B2-4BD0-AFA7-E1F22C8F9296}"/>
              </a:ext>
            </a:extLst>
          </p:cNvPr>
          <p:cNvSpPr>
            <a:spLocks noGrp="1" noChangeArrowheads="1"/>
          </p:cNvSpPr>
          <p:nvPr>
            <p:ph type="title"/>
          </p:nvPr>
        </p:nvSpPr>
        <p:spPr>
          <a:xfrm>
            <a:off x="457200" y="228600"/>
            <a:ext cx="8229600" cy="804863"/>
          </a:xfrm>
        </p:spPr>
        <p:txBody>
          <a:bodyPr/>
          <a:lstStyle/>
          <a:p>
            <a:pPr eaLnBrk="1" hangingPunct="1"/>
            <a:r>
              <a:rPr lang="en-US" altLang="en-US" dirty="0"/>
              <a:t>Member Access features for SCRS, PORS members</a:t>
            </a:r>
          </a:p>
        </p:txBody>
      </p:sp>
      <p:sp>
        <p:nvSpPr>
          <p:cNvPr id="50179" name="Content Placeholder 2">
            <a:extLst>
              <a:ext uri="{FF2B5EF4-FFF2-40B4-BE49-F238E27FC236}">
                <a16:creationId xmlns:a16="http://schemas.microsoft.com/office/drawing/2014/main" id="{3FA511ED-CC3D-4091-8EE0-425FA046C464}"/>
              </a:ext>
            </a:extLst>
          </p:cNvPr>
          <p:cNvSpPr>
            <a:spLocks noGrp="1" noChangeArrowheads="1"/>
          </p:cNvSpPr>
          <p:nvPr>
            <p:ph idx="1"/>
          </p:nvPr>
        </p:nvSpPr>
        <p:spPr>
          <a:xfrm>
            <a:off x="457200" y="1262063"/>
            <a:ext cx="8229600" cy="5029200"/>
          </a:xfrm>
        </p:spPr>
        <p:txBody>
          <a:bodyPr/>
          <a:lstStyle/>
          <a:p>
            <a:pPr eaLnBrk="1" hangingPunct="1"/>
            <a:r>
              <a:rPr lang="en-US" altLang="en-US" dirty="0"/>
              <a:t>View account and service credit statement.</a:t>
            </a:r>
          </a:p>
          <a:p>
            <a:pPr eaLnBrk="1" hangingPunct="1"/>
            <a:r>
              <a:rPr lang="en-US" altLang="en-US" dirty="0"/>
              <a:t>Review and update beneficiary designations.</a:t>
            </a:r>
          </a:p>
          <a:p>
            <a:pPr eaLnBrk="1" hangingPunct="1"/>
            <a:r>
              <a:rPr lang="en-US" altLang="en-US" dirty="0"/>
              <a:t>Estimate benefit amount.</a:t>
            </a:r>
            <a:r>
              <a:rPr lang="en-US" altLang="en-US" baseline="30000" dirty="0"/>
              <a:t>1</a:t>
            </a:r>
          </a:p>
          <a:p>
            <a:pPr eaLnBrk="1" hangingPunct="1"/>
            <a:r>
              <a:rPr lang="en-US" altLang="en-US" dirty="0"/>
              <a:t>Update address and contact information.</a:t>
            </a:r>
          </a:p>
          <a:p>
            <a:pPr eaLnBrk="1" hangingPunct="1"/>
            <a:r>
              <a:rPr lang="en-US" altLang="en-US" dirty="0"/>
              <a:t>Calculate service purchase cost estimate and submit service purchase request.</a:t>
            </a:r>
          </a:p>
          <a:p>
            <a:pPr eaLnBrk="1" hangingPunct="1"/>
            <a:r>
              <a:rPr lang="en-US" altLang="en-US" dirty="0"/>
              <a:t>Apply for service</a:t>
            </a:r>
            <a:r>
              <a:rPr lang="en-US" altLang="en-US" dirty="0">
                <a:solidFill>
                  <a:srgbClr val="FF0000"/>
                </a:solidFill>
              </a:rPr>
              <a:t> </a:t>
            </a:r>
            <a:r>
              <a:rPr lang="en-US" altLang="en-US" dirty="0"/>
              <a:t>retirement.</a:t>
            </a:r>
          </a:p>
          <a:p>
            <a:pPr eaLnBrk="1" hangingPunct="1"/>
            <a:endParaRPr lang="en-US" altLang="en-US" dirty="0"/>
          </a:p>
        </p:txBody>
      </p:sp>
      <p:sp>
        <p:nvSpPr>
          <p:cNvPr id="50180" name="Slide Number Placeholder 3">
            <a:extLst>
              <a:ext uri="{FF2B5EF4-FFF2-40B4-BE49-F238E27FC236}">
                <a16:creationId xmlns:a16="http://schemas.microsoft.com/office/drawing/2014/main" id="{45ED4000-CCD8-42FA-8A94-E92EC7DCECD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3198194-7EFF-4CD5-961F-A6F54DDD30E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sp>
        <p:nvSpPr>
          <p:cNvPr id="3" name="TextBox 2">
            <a:extLst>
              <a:ext uri="{FF2B5EF4-FFF2-40B4-BE49-F238E27FC236}">
                <a16:creationId xmlns:a16="http://schemas.microsoft.com/office/drawing/2014/main" id="{BEC72F52-DA23-437E-3D3E-A772BA0A4B55}"/>
              </a:ext>
            </a:extLst>
          </p:cNvPr>
          <p:cNvSpPr txBox="1"/>
          <p:nvPr/>
        </p:nvSpPr>
        <p:spPr>
          <a:xfrm>
            <a:off x="457200" y="6045042"/>
            <a:ext cx="3925987" cy="246221"/>
          </a:xfrm>
          <a:prstGeom prst="rect">
            <a:avLst/>
          </a:prstGeom>
          <a:noFill/>
        </p:spPr>
        <p:txBody>
          <a:bodyPr wrap="square" rtlCol="0">
            <a:spAutoFit/>
          </a:bodyPr>
          <a:lstStyle/>
          <a:p>
            <a:r>
              <a:rPr lang="en-US" sz="1000" baseline="30000" dirty="0">
                <a:solidFill>
                  <a:schemeClr val="tx2"/>
                </a:solidFill>
              </a:rPr>
              <a:t>1</a:t>
            </a:r>
            <a:r>
              <a:rPr lang="en-US" sz="1000" dirty="0">
                <a:solidFill>
                  <a:schemeClr val="tx2"/>
                </a:solidFill>
              </a:rPr>
              <a:t>Estimates are not a guarantee of monthly benefits. </a:t>
            </a:r>
          </a:p>
        </p:txBody>
      </p:sp>
      <p:pic>
        <p:nvPicPr>
          <p:cNvPr id="4" name="Audio 3">
            <a:hlinkClick r:id="" action="ppaction://media"/>
            <a:extLst>
              <a:ext uri="{FF2B5EF4-FFF2-40B4-BE49-F238E27FC236}">
                <a16:creationId xmlns:a16="http://schemas.microsoft.com/office/drawing/2014/main" id="{DCAF85B7-57BC-8764-8F75-D25A12CB0C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749"/>
    </mc:Choice>
    <mc:Fallback xmlns="">
      <p:transition spd="slow" advTm="27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8C398FC-FECC-4D57-B2AA-AADA7B0FAF20}"/>
              </a:ext>
            </a:extLst>
          </p:cNvPr>
          <p:cNvSpPr>
            <a:spLocks noGrp="1" noChangeArrowheads="1"/>
          </p:cNvSpPr>
          <p:nvPr>
            <p:ph type="title"/>
          </p:nvPr>
        </p:nvSpPr>
        <p:spPr>
          <a:xfrm>
            <a:off x="457200" y="228600"/>
            <a:ext cx="8229600" cy="804863"/>
          </a:xfrm>
        </p:spPr>
        <p:txBody>
          <a:bodyPr/>
          <a:lstStyle/>
          <a:p>
            <a:pPr eaLnBrk="1" hangingPunct="1"/>
            <a:r>
              <a:rPr lang="en-US" altLang="en-US" dirty="0"/>
              <a:t>Member Access features for State ORP participants</a:t>
            </a:r>
          </a:p>
        </p:txBody>
      </p:sp>
      <p:sp>
        <p:nvSpPr>
          <p:cNvPr id="52227" name="Content Placeholder 2">
            <a:extLst>
              <a:ext uri="{FF2B5EF4-FFF2-40B4-BE49-F238E27FC236}">
                <a16:creationId xmlns:a16="http://schemas.microsoft.com/office/drawing/2014/main" id="{46949FD0-D874-4410-9E48-74F441B87395}"/>
              </a:ext>
            </a:extLst>
          </p:cNvPr>
          <p:cNvSpPr>
            <a:spLocks noGrp="1" noChangeArrowheads="1"/>
          </p:cNvSpPr>
          <p:nvPr>
            <p:ph idx="1"/>
          </p:nvPr>
        </p:nvSpPr>
        <p:spPr>
          <a:xfrm>
            <a:off x="457200" y="1262063"/>
            <a:ext cx="8229600" cy="5029200"/>
          </a:xfrm>
        </p:spPr>
        <p:txBody>
          <a:bodyPr/>
          <a:lstStyle/>
          <a:p>
            <a:pPr eaLnBrk="1" hangingPunct="1"/>
            <a:r>
              <a:rPr lang="en-US" altLang="en-US" dirty="0"/>
              <a:t>Link to State ORP service provider’s website.</a:t>
            </a:r>
          </a:p>
          <a:p>
            <a:pPr eaLnBrk="1" hangingPunct="1"/>
            <a:r>
              <a:rPr lang="en-US" altLang="en-US" dirty="0"/>
              <a:t>View and update PEBA </a:t>
            </a:r>
            <a:r>
              <a:rPr lang="en-US" altLang="en-US" dirty="0">
                <a:solidFill>
                  <a:schemeClr val="tx1">
                    <a:lumMod val="75000"/>
                  </a:schemeClr>
                </a:solidFill>
              </a:rPr>
              <a:t>active</a:t>
            </a:r>
            <a:r>
              <a:rPr lang="en-US" altLang="en-US" dirty="0">
                <a:solidFill>
                  <a:srgbClr val="FF0000"/>
                </a:solidFill>
              </a:rPr>
              <a:t> </a:t>
            </a:r>
            <a:r>
              <a:rPr lang="en-US" altLang="en-US" dirty="0">
                <a:solidFill>
                  <a:schemeClr val="tx1">
                    <a:lumMod val="75000"/>
                  </a:schemeClr>
                </a:solidFill>
              </a:rPr>
              <a:t>member</a:t>
            </a:r>
            <a:r>
              <a:rPr lang="en-US" altLang="en-US" dirty="0">
                <a:solidFill>
                  <a:srgbClr val="FF0000"/>
                </a:solidFill>
              </a:rPr>
              <a:t> </a:t>
            </a:r>
            <a:r>
              <a:rPr lang="en-US" altLang="en-US" dirty="0"/>
              <a:t>incidental death beneficiaries.</a:t>
            </a:r>
          </a:p>
          <a:p>
            <a:pPr eaLnBrk="1" hangingPunct="1"/>
            <a:r>
              <a:rPr lang="en-US" altLang="en-US" dirty="0"/>
              <a:t>Update address and contact information with PEBA.</a:t>
            </a:r>
          </a:p>
          <a:p>
            <a:pPr lvl="1" eaLnBrk="1" hangingPunct="1"/>
            <a:r>
              <a:rPr lang="en-US" altLang="en-US" dirty="0">
                <a:solidFill>
                  <a:schemeClr val="tx1">
                    <a:lumMod val="75000"/>
                  </a:schemeClr>
                </a:solidFill>
              </a:rPr>
              <a:t>Active members </a:t>
            </a:r>
            <a:r>
              <a:rPr lang="en-US" altLang="en-US" dirty="0"/>
              <a:t>must update this information separately </a:t>
            </a:r>
            <a:r>
              <a:rPr lang="en-US" altLang="en-US" dirty="0">
                <a:hlinkClick r:id="rId5"/>
              </a:rPr>
              <a:t>with service provider</a:t>
            </a:r>
            <a:r>
              <a:rPr lang="en-US" altLang="en-US" dirty="0"/>
              <a:t>.</a:t>
            </a:r>
          </a:p>
          <a:p>
            <a:pPr eaLnBrk="1" hangingPunct="1"/>
            <a:r>
              <a:rPr lang="en-US" altLang="en-US" dirty="0"/>
              <a:t>Receive messages regarding annual State ORP open enrollment (January 1 through March 1).</a:t>
            </a:r>
          </a:p>
          <a:p>
            <a:pPr lvl="1" eaLnBrk="1" hangingPunct="1"/>
            <a:r>
              <a:rPr lang="en-US" altLang="en-US" dirty="0"/>
              <a:t>Change State ORP service provider.</a:t>
            </a:r>
          </a:p>
          <a:p>
            <a:pPr lvl="1" eaLnBrk="1" hangingPunct="1"/>
            <a:r>
              <a:rPr lang="en-US" altLang="en-US" dirty="0"/>
              <a:t>Make an irrevocable election to switch to SCRS, if eligible.</a:t>
            </a:r>
          </a:p>
        </p:txBody>
      </p:sp>
      <p:sp>
        <p:nvSpPr>
          <p:cNvPr id="52228" name="Slide Number Placeholder 3">
            <a:extLst>
              <a:ext uri="{FF2B5EF4-FFF2-40B4-BE49-F238E27FC236}">
                <a16:creationId xmlns:a16="http://schemas.microsoft.com/office/drawing/2014/main" id="{A30B0C02-D27B-4999-BFB9-B68AA4E444C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482B705-4862-46C3-AD59-E323E7F80F7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DA10A8D1-2F74-8B28-CCDB-40FF0E3750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560"/>
    </mc:Choice>
    <mc:Fallback xmlns="">
      <p:transition spd="slow" advTm="50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6B36628E-A11A-42BB-8322-92CC20D423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A080A0A-303C-4E74-A59D-41B335D0E0A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1736</TotalTime>
  <Words>209</Words>
  <Application>Microsoft Office PowerPoint</Application>
  <PresentationFormat>On-screen Show (4:3)</PresentationFormat>
  <Paragraphs>38</Paragraphs>
  <Slides>6</Slides>
  <Notes>2</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Introduction: member resources</vt:lpstr>
      <vt:lpstr>Member resources</vt:lpstr>
      <vt:lpstr>Member Access</vt:lpstr>
      <vt:lpstr>Member Access features for SCRS, PORS members</vt:lpstr>
      <vt:lpstr>Member Access features for State ORP participants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George M. Hazin</cp:lastModifiedBy>
  <cp:revision>78</cp:revision>
  <cp:lastPrinted>2019-12-11T18:59:44Z</cp:lastPrinted>
  <dcterms:created xsi:type="dcterms:W3CDTF">2020-03-31T13:24:57Z</dcterms:created>
  <dcterms:modified xsi:type="dcterms:W3CDTF">2023-06-28T15:27:11Z</dcterms:modified>
</cp:coreProperties>
</file>