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handoutMasterIdLst>
    <p:handoutMasterId r:id="rId8"/>
  </p:handoutMasterIdLst>
  <p:sldIdLst>
    <p:sldId id="283" r:id="rId2"/>
    <p:sldId id="330" r:id="rId3"/>
    <p:sldId id="331" r:id="rId4"/>
    <p:sldId id="332" r:id="rId5"/>
    <p:sldId id="263" r:id="rId6"/>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5" clrIdx="0"/>
  <p:cmAuthor id="2" name="Jennifer S. Dolder" initials="JSD" lastIdx="5" clrIdx="1">
    <p:extLst>
      <p:ext uri="{19B8F6BF-5375-455C-9EA6-DF929625EA0E}">
        <p15:presenceInfo xmlns:p15="http://schemas.microsoft.com/office/powerpoint/2012/main" userId="S::rdoldj@peba.sc.gov::adc8f237-6518-4fda-a594-f6aaccffab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75" autoAdjust="0"/>
    <p:restoredTop sz="95652" autoAdjust="0"/>
  </p:normalViewPr>
  <p:slideViewPr>
    <p:cSldViewPr snapToGrid="0">
      <p:cViewPr varScale="1">
        <p:scale>
          <a:sx n="127" d="100"/>
          <a:sy n="127" d="100"/>
        </p:scale>
        <p:origin x="816" y="12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EA56CB-1CEC-4E18-94AF-54624838B04E}"/>
              </a:ext>
            </a:extLst>
          </p:cNvPr>
          <p:cNvSpPr>
            <a:spLocks noGrp="1"/>
          </p:cNvSpPr>
          <p:nvPr>
            <p:ph type="sldNum" sz="quarter" idx="3"/>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5AA31A7C-1511-4CD3-905B-FED03FC272B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9AC2A4D8-29C4-4A37-8693-AD89567E70C9}"/>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D729915E-9AF4-49EF-8DED-D3340D05BD6F}"/>
              </a:ext>
            </a:extLst>
          </p:cNvPr>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35D10A9B-356C-4C1E-988C-B2E856F052D6}"/>
              </a:ext>
            </a:extLst>
          </p:cNvPr>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5F2DCC24-49AB-4EF2-B1C7-BF6239E1ECF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F2DCC24-49AB-4EF2-B1C7-BF6239E1ECFF}" type="slidenum">
              <a:rPr lang="en-US" smtClean="0"/>
              <a:pPr>
                <a:defRPr/>
              </a:pPr>
              <a:t>1</a:t>
            </a:fld>
            <a:endParaRPr lang="en-US"/>
          </a:p>
        </p:txBody>
      </p:sp>
    </p:spTree>
    <p:extLst>
      <p:ext uri="{BB962C8B-B14F-4D97-AF65-F5344CB8AC3E}">
        <p14:creationId xmlns:p14="http://schemas.microsoft.com/office/powerpoint/2010/main" val="1458443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6DF98CC-58EF-4CC6-9C8B-2280C6E826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45920" y="2286000"/>
            <a:ext cx="6641869" cy="2286000"/>
          </a:xfrm>
        </p:spPr>
        <p:txBody>
          <a:bodyPr>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645920" y="4754880"/>
            <a:ext cx="6641869" cy="1463040"/>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28545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8D75704-C460-4FCC-969E-6B524AD289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45920" y="1828800"/>
            <a:ext cx="6693408" cy="2286000"/>
          </a:xfrm>
        </p:spPr>
        <p:txBody>
          <a:bodyP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8" name="Subtitle 2"/>
          <p:cNvSpPr>
            <a:spLocks noGrp="1"/>
          </p:cNvSpPr>
          <p:nvPr>
            <p:ph type="subTitle" idx="13"/>
          </p:nvPr>
        </p:nvSpPr>
        <p:spPr>
          <a:xfrm>
            <a:off x="1645920" y="4297680"/>
            <a:ext cx="6693408" cy="1368398"/>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731A7A89-8A58-4624-B855-C0BF58575058}"/>
              </a:ext>
            </a:extLst>
          </p:cNvPr>
          <p:cNvSpPr>
            <a:spLocks noGrp="1"/>
          </p:cNvSpPr>
          <p:nvPr>
            <p:ph type="sldNum" sz="quarter" idx="14"/>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3CA27B25-3C27-4AAC-A87C-EA0843F9FC76}" type="slidenum">
              <a:rPr lang="en-US"/>
              <a:pPr>
                <a:defRPr/>
              </a:pPr>
              <a:t>‹#›</a:t>
            </a:fld>
            <a:endParaRPr lang="en-US" dirty="0"/>
          </a:p>
        </p:txBody>
      </p:sp>
    </p:spTree>
    <p:extLst>
      <p:ext uri="{BB962C8B-B14F-4D97-AF65-F5344CB8AC3E}">
        <p14:creationId xmlns:p14="http://schemas.microsoft.com/office/powerpoint/2010/main" val="145822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B4F30DD-BD46-4802-88E5-F400162822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08E179CD-34FF-4C8C-BE6E-032F511FD5FB}"/>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5635DF8F-AF02-4E60-AEEB-CA462B47A7C8}" type="slidenum">
              <a:rPr lang="en-US"/>
              <a:pPr>
                <a:defRPr/>
              </a:pPr>
              <a:t>‹#›</a:t>
            </a:fld>
            <a:endParaRPr lang="en-US" dirty="0"/>
          </a:p>
        </p:txBody>
      </p:sp>
    </p:spTree>
    <p:extLst>
      <p:ext uri="{BB962C8B-B14F-4D97-AF65-F5344CB8AC3E}">
        <p14:creationId xmlns:p14="http://schemas.microsoft.com/office/powerpoint/2010/main" val="4267443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9C8F1C43-A74B-4905-8E8E-869372371D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33AA4A4-2AA3-476D-B6D1-A577660735BA}"/>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4855721E-26E8-41B5-9773-DC5A55C62407}" type="slidenum">
              <a:rPr lang="en-US"/>
              <a:pPr>
                <a:defRPr/>
              </a:pPr>
              <a:t>‹#›</a:t>
            </a:fld>
            <a:endParaRPr lang="en-US" dirty="0"/>
          </a:p>
        </p:txBody>
      </p:sp>
    </p:spTree>
    <p:extLst>
      <p:ext uri="{BB962C8B-B14F-4D97-AF65-F5344CB8AC3E}">
        <p14:creationId xmlns:p14="http://schemas.microsoft.com/office/powerpoint/2010/main" val="379825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3321D29F-C669-450F-92A2-0ED54E2144C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85370B47-B902-4378-A6F4-C7947456333A}"/>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6CC58B6E-19A9-402E-8317-044B1AC69A07}" type="slidenum">
              <a:rPr lang="en-US"/>
              <a:pPr>
                <a:defRPr/>
              </a:pPr>
              <a:t>‹#›</a:t>
            </a:fld>
            <a:endParaRPr lang="en-US" dirty="0"/>
          </a:p>
        </p:txBody>
      </p:sp>
    </p:spTree>
    <p:extLst>
      <p:ext uri="{BB962C8B-B14F-4D97-AF65-F5344CB8AC3E}">
        <p14:creationId xmlns:p14="http://schemas.microsoft.com/office/powerpoint/2010/main" val="7286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5255188-B6FE-4809-84B6-7E95ADA3228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C57A577C-ED5F-418E-9CB3-6A1B0C714E4B}"/>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DBF3821C-FB9C-43EE-9A30-EB468F342EBF}" type="slidenum">
              <a:rPr lang="en-US"/>
              <a:pPr>
                <a:defRPr/>
              </a:pPr>
              <a:t>‹#›</a:t>
            </a:fld>
            <a:endParaRPr lang="en-US" dirty="0"/>
          </a:p>
        </p:txBody>
      </p:sp>
    </p:spTree>
    <p:extLst>
      <p:ext uri="{BB962C8B-B14F-4D97-AF65-F5344CB8AC3E}">
        <p14:creationId xmlns:p14="http://schemas.microsoft.com/office/powerpoint/2010/main" val="100252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5B9C817-F6ED-41C2-9AF0-9972FF0CD7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F8F27AD-A496-419A-BA61-388626687B36}"/>
              </a:ext>
            </a:extLst>
          </p:cNvPr>
          <p:cNvSpPr txBox="1">
            <a:spLocks noChangeArrowheads="1"/>
          </p:cNvSpPr>
          <p:nvPr userDrawn="1"/>
        </p:nvSpPr>
        <p:spPr bwMode="auto">
          <a:xfrm>
            <a:off x="457200" y="1262063"/>
            <a:ext cx="82296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Contact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hlinkClick r:id="rId3"/>
              </a:rPr>
              <a:t>peba.sc.gov/contact</a:t>
            </a:r>
            <a:r>
              <a:rPr lang="en-US" altLang="en-US" sz="2000" dirty="0">
                <a:solidFill>
                  <a:schemeClr val="tx2"/>
                </a:solidFill>
              </a:rPr>
              <a:t>. </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803.737.6800 or 888.260.9430.</a:t>
            </a:r>
          </a:p>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Visit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202 Arbor Lake Drive</a:t>
            </a:r>
            <a:br>
              <a:rPr lang="en-US" altLang="en-US" sz="2000" dirty="0">
                <a:solidFill>
                  <a:schemeClr val="tx2"/>
                </a:solidFill>
              </a:rPr>
            </a:br>
            <a:r>
              <a:rPr lang="en-US" altLang="en-US" sz="2000" dirty="0">
                <a:solidFill>
                  <a:schemeClr val="tx2"/>
                </a:solidFill>
              </a:rPr>
              <a:t>Columbia, SC 29223</a:t>
            </a:r>
          </a:p>
        </p:txBody>
      </p:sp>
      <p:sp>
        <p:nvSpPr>
          <p:cNvPr id="4" name="TextBox 3">
            <a:extLst>
              <a:ext uri="{FF2B5EF4-FFF2-40B4-BE49-F238E27FC236}">
                <a16:creationId xmlns:a16="http://schemas.microsoft.com/office/drawing/2014/main" id="{79135D49-014D-45C5-89BB-249E103C6092}"/>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in touch with PEBA</a:t>
            </a:r>
          </a:p>
        </p:txBody>
      </p:sp>
      <p:sp>
        <p:nvSpPr>
          <p:cNvPr id="5" name="Slide Number Placeholder 5">
            <a:extLst>
              <a:ext uri="{FF2B5EF4-FFF2-40B4-BE49-F238E27FC236}">
                <a16:creationId xmlns:a16="http://schemas.microsoft.com/office/drawing/2014/main" id="{A216E7A1-54B9-4F75-9E6A-C0B35667F052}"/>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DBC90241-F30E-4F7E-9FAB-46B041C9E68A}" type="slidenum">
              <a:rPr lang="en-US"/>
              <a:pPr>
                <a:defRPr/>
              </a:pPr>
              <a:t>‹#›</a:t>
            </a:fld>
            <a:endParaRPr lang="en-US" dirty="0"/>
          </a:p>
        </p:txBody>
      </p:sp>
    </p:spTree>
    <p:extLst>
      <p:ext uri="{BB962C8B-B14F-4D97-AF65-F5344CB8AC3E}">
        <p14:creationId xmlns:p14="http://schemas.microsoft.com/office/powerpoint/2010/main" val="369942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FFF14EE-7C17-48C5-B967-D6D24DB8A2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438"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377322D7-FA97-431F-94A8-76E51058F55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8025" y="2179638"/>
            <a:ext cx="547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B591B574-72A2-4580-8229-229B4372ADC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2187575"/>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72375294-87C6-4269-AB13-D4057656D1A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0912E2C3-BB78-411E-B395-01FF000D5C55}"/>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 y="3113088"/>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EB8F4795-6C69-4DBB-9FC0-F2CE3ECCC1D9}"/>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a:extLst>
              <a:ext uri="{FF2B5EF4-FFF2-40B4-BE49-F238E27FC236}">
                <a16:creationId xmlns:a16="http://schemas.microsoft.com/office/drawing/2014/main" id="{FE9A122C-212A-4595-A159-A3AC4D334681}"/>
              </a:ext>
            </a:extLst>
          </p:cNvPr>
          <p:cNvGrpSpPr>
            <a:grpSpLocks/>
          </p:cNvGrpSpPr>
          <p:nvPr userDrawn="1"/>
        </p:nvGrpSpPr>
        <p:grpSpPr bwMode="auto">
          <a:xfrm>
            <a:off x="1085850" y="1304925"/>
            <a:ext cx="7253288" cy="2312988"/>
            <a:chOff x="1085421" y="957888"/>
            <a:chExt cx="7253907" cy="2312807"/>
          </a:xfrm>
        </p:grpSpPr>
        <p:sp>
          <p:nvSpPr>
            <p:cNvPr id="9" name="TextBox 8">
              <a:extLst>
                <a:ext uri="{FF2B5EF4-FFF2-40B4-BE49-F238E27FC236}">
                  <a16:creationId xmlns:a16="http://schemas.microsoft.com/office/drawing/2014/main" id="{35B201C9-D6F8-4AF6-BEEE-31D976D493B6}"/>
                </a:ext>
              </a:extLst>
            </p:cNvPr>
            <p:cNvSpPr txBox="1">
              <a:spLocks noChangeArrowheads="1"/>
            </p:cNvSpPr>
            <p:nvPr userDrawn="1"/>
          </p:nvSpPr>
          <p:spPr bwMode="auto">
            <a:xfrm>
              <a:off x="1085421" y="1883329"/>
              <a:ext cx="1354254" cy="46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8"/>
                </a:rPr>
                <a:t>SCPEBA</a:t>
              </a:r>
              <a:endParaRPr lang="en-US" altLang="en-US" sz="2400"/>
            </a:p>
          </p:txBody>
        </p:sp>
        <p:sp>
          <p:nvSpPr>
            <p:cNvPr id="10" name="TextBox 9">
              <a:extLst>
                <a:ext uri="{FF2B5EF4-FFF2-40B4-BE49-F238E27FC236}">
                  <a16:creationId xmlns:a16="http://schemas.microsoft.com/office/drawing/2014/main" id="{D61942B3-77E7-4D06-A10B-DF56B945C803}"/>
                </a:ext>
              </a:extLst>
            </p:cNvPr>
            <p:cNvSpPr txBox="1">
              <a:spLocks noChangeArrowheads="1"/>
            </p:cNvSpPr>
            <p:nvPr userDrawn="1"/>
          </p:nvSpPr>
          <p:spPr bwMode="auto">
            <a:xfrm>
              <a:off x="1085421" y="957888"/>
              <a:ext cx="2082978"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9"/>
                </a:rPr>
                <a:t>SCPEBA</a:t>
              </a:r>
              <a:endParaRPr lang="en-US" altLang="en-US" sz="2400"/>
            </a:p>
          </p:txBody>
        </p:sp>
        <p:sp>
          <p:nvSpPr>
            <p:cNvPr id="11" name="TextBox 10">
              <a:extLst>
                <a:ext uri="{FF2B5EF4-FFF2-40B4-BE49-F238E27FC236}">
                  <a16:creationId xmlns:a16="http://schemas.microsoft.com/office/drawing/2014/main" id="{CA1C1572-1257-4B58-9F2F-C16E07927EE7}"/>
                </a:ext>
              </a:extLst>
            </p:cNvPr>
            <p:cNvSpPr txBox="1">
              <a:spLocks noChangeArrowheads="1"/>
            </p:cNvSpPr>
            <p:nvPr userDrawn="1"/>
          </p:nvSpPr>
          <p:spPr bwMode="auto">
            <a:xfrm>
              <a:off x="3874897" y="1870630"/>
              <a:ext cx="1574934" cy="4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0"/>
                </a:rPr>
                <a:t>PEBA TV</a:t>
              </a:r>
              <a:endParaRPr lang="en-US" altLang="en-US" sz="2400"/>
            </a:p>
          </p:txBody>
        </p:sp>
        <p:sp>
          <p:nvSpPr>
            <p:cNvPr id="12" name="TextBox 11">
              <a:extLst>
                <a:ext uri="{FF2B5EF4-FFF2-40B4-BE49-F238E27FC236}">
                  <a16:creationId xmlns:a16="http://schemas.microsoft.com/office/drawing/2014/main" id="{C4300AE4-D7EC-4298-8433-D4E6405D97E5}"/>
                </a:ext>
              </a:extLst>
            </p:cNvPr>
            <p:cNvSpPr txBox="1">
              <a:spLocks noChangeArrowheads="1"/>
            </p:cNvSpPr>
            <p:nvPr userDrawn="1"/>
          </p:nvSpPr>
          <p:spPr bwMode="auto">
            <a:xfrm>
              <a:off x="1085421" y="2808768"/>
              <a:ext cx="7253907"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1"/>
                </a:rPr>
                <a:t>South Carolina Public Employee Benefit Authority</a:t>
              </a:r>
              <a:endParaRPr lang="en-US" altLang="en-US" sz="3600"/>
            </a:p>
          </p:txBody>
        </p:sp>
      </p:grpSp>
      <p:sp>
        <p:nvSpPr>
          <p:cNvPr id="13" name="TextBox 12">
            <a:extLst>
              <a:ext uri="{FF2B5EF4-FFF2-40B4-BE49-F238E27FC236}">
                <a16:creationId xmlns:a16="http://schemas.microsoft.com/office/drawing/2014/main" id="{583438FB-C49A-4B6E-B0DB-57D29FCBA88C}"/>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social with PEBA</a:t>
            </a:r>
          </a:p>
        </p:txBody>
      </p:sp>
      <p:sp>
        <p:nvSpPr>
          <p:cNvPr id="14" name="TextBox 13">
            <a:extLst>
              <a:ext uri="{FF2B5EF4-FFF2-40B4-BE49-F238E27FC236}">
                <a16:creationId xmlns:a16="http://schemas.microsoft.com/office/drawing/2014/main" id="{FC8FDDC1-DAF8-463F-8197-61C866DAB693}"/>
              </a:ext>
            </a:extLst>
          </p:cNvPr>
          <p:cNvSpPr txBox="1">
            <a:spLocks noChangeArrowheads="1"/>
          </p:cNvSpPr>
          <p:nvPr userDrawn="1"/>
        </p:nvSpPr>
        <p:spPr bwMode="auto">
          <a:xfrm>
            <a:off x="3875088" y="1304925"/>
            <a:ext cx="135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12"/>
              </a:rPr>
              <a:t>s.c.peba</a:t>
            </a:r>
            <a:endParaRPr lang="en-US" altLang="en-US" sz="2400"/>
          </a:p>
        </p:txBody>
      </p:sp>
      <p:sp>
        <p:nvSpPr>
          <p:cNvPr id="15" name="Slide Number Placeholder 5">
            <a:extLst>
              <a:ext uri="{FF2B5EF4-FFF2-40B4-BE49-F238E27FC236}">
                <a16:creationId xmlns:a16="http://schemas.microsoft.com/office/drawing/2014/main" id="{F754E8C0-B0E7-4DF0-90FD-B52F546870A2}"/>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84477D24-0D98-4065-8DE1-383CE0EF6E83}" type="slidenum">
              <a:rPr lang="en-US"/>
              <a:pPr>
                <a:defRPr/>
              </a:pPr>
              <a:t>‹#›</a:t>
            </a:fld>
            <a:endParaRPr lang="en-US" dirty="0"/>
          </a:p>
        </p:txBody>
      </p:sp>
    </p:spTree>
    <p:extLst>
      <p:ext uri="{BB962C8B-B14F-4D97-AF65-F5344CB8AC3E}">
        <p14:creationId xmlns:p14="http://schemas.microsoft.com/office/powerpoint/2010/main" val="2170604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67AA7E1F-ACE8-4D7E-A355-9E8036DF62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BF5E59E-FC1B-4AC3-91F2-3E70A2F55454}"/>
              </a:ext>
            </a:extLst>
          </p:cNvPr>
          <p:cNvSpPr>
            <a:spLocks noChangeArrowheads="1"/>
          </p:cNvSpPr>
          <p:nvPr userDrawn="1"/>
        </p:nvSpPr>
        <p:spPr bwMode="auto">
          <a:xfrm>
            <a:off x="457200" y="126206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defRPr/>
            </a:pPr>
            <a:r>
              <a:rPr lang="en-US" altLang="en-US" sz="240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4" name="TextBox 3">
            <a:extLst>
              <a:ext uri="{FF2B5EF4-FFF2-40B4-BE49-F238E27FC236}">
                <a16:creationId xmlns:a16="http://schemas.microsoft.com/office/drawing/2014/main" id="{51321702-A5E8-44DB-9349-A52B2364F498}"/>
              </a:ext>
            </a:extLst>
          </p:cNvPr>
          <p:cNvSpPr txBox="1">
            <a:spLocks noChangeArrowheads="1"/>
          </p:cNvSpPr>
          <p:nvPr userDrawn="1"/>
        </p:nvSpPr>
        <p:spPr bwMode="auto">
          <a:xfrm>
            <a:off x="457200" y="369888"/>
            <a:ext cx="3325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Disclaimer</a:t>
            </a:r>
          </a:p>
        </p:txBody>
      </p:sp>
      <p:sp>
        <p:nvSpPr>
          <p:cNvPr id="5" name="Slide Number Placeholder 5">
            <a:extLst>
              <a:ext uri="{FF2B5EF4-FFF2-40B4-BE49-F238E27FC236}">
                <a16:creationId xmlns:a16="http://schemas.microsoft.com/office/drawing/2014/main" id="{55B46612-40B0-4906-8495-2B26D0DB51A8}"/>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DCD2344E-5BB3-4B84-8E3F-9C6E002B12C0}" type="slidenum">
              <a:rPr lang="en-US"/>
              <a:pPr>
                <a:defRPr/>
              </a:pPr>
              <a:t>‹#›</a:t>
            </a:fld>
            <a:endParaRPr lang="en-US" dirty="0"/>
          </a:p>
        </p:txBody>
      </p:sp>
    </p:spTree>
    <p:extLst>
      <p:ext uri="{BB962C8B-B14F-4D97-AF65-F5344CB8AC3E}">
        <p14:creationId xmlns:p14="http://schemas.microsoft.com/office/powerpoint/2010/main" val="279541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076D92C-5C7D-49A5-BCBE-9C81CD11127D}"/>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C706DD2-D9FE-4216-AC00-F3219C01A616}"/>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7760B32-103E-4E65-B5BC-4E8359880FD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14D45991-9E84-45A3-9D15-3D1A4A26ADC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306FDD3-A539-4EAB-9110-0E50A00F2A4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bg2">
                    <a:lumMod val="75000"/>
                  </a:schemeClr>
                </a:solidFill>
                <a:latin typeface="Tw Cen MT Condensed" panose="020B0606020104020203" pitchFamily="34" charset="0"/>
              </a:defRPr>
            </a:lvl1pPr>
          </a:lstStyle>
          <a:p>
            <a:pPr>
              <a:defRPr/>
            </a:pPr>
            <a:fld id="{21DE5AB3-EA6E-42E5-89B0-35D133AFF79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lvl1pPr algn="l"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b="1">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b="1">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b="1">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b="1">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0.png"/><Relationship Id="rId5" Type="http://schemas.openxmlformats.org/officeDocument/2006/relationships/hyperlink" Target="https://forms.retirement.sc.gov/formGenericGet.do?formNum=web2101.xdp" TargetMode="External"/><Relationship Id="rId4" Type="http://schemas.openxmlformats.org/officeDocument/2006/relationships/hyperlink" Target="https://online.retirement.sc.gov/MemberAccess/welcome"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0.png"/><Relationship Id="rId4" Type="http://schemas.openxmlformats.org/officeDocument/2006/relationships/hyperlink" Target="https://forms.retirement.sc.gov/formGenericGet.do?formNum=web2209.xdp"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01CFDB2-E270-42A3-8731-F55C39F28FB5}"/>
              </a:ext>
            </a:extLst>
          </p:cNvPr>
          <p:cNvSpPr>
            <a:spLocks noGrp="1" noChangeArrowheads="1"/>
          </p:cNvSpPr>
          <p:nvPr>
            <p:ph type="ctrTitle"/>
          </p:nvPr>
        </p:nvSpPr>
        <p:spPr/>
        <p:txBody>
          <a:bodyPr/>
          <a:lstStyle/>
          <a:p>
            <a:r>
              <a:rPr lang="en-US" altLang="en-US" dirty="0"/>
              <a:t>Service purchase: process</a:t>
            </a:r>
          </a:p>
        </p:txBody>
      </p:sp>
      <p:sp>
        <p:nvSpPr>
          <p:cNvPr id="3" name="Subtitle 2">
            <a:extLst>
              <a:ext uri="{FF2B5EF4-FFF2-40B4-BE49-F238E27FC236}">
                <a16:creationId xmlns:a16="http://schemas.microsoft.com/office/drawing/2014/main" id="{7EDBB847-4E1F-4EE1-A142-B3BD6A585221}"/>
              </a:ext>
            </a:extLst>
          </p:cNvPr>
          <p:cNvSpPr>
            <a:spLocks noGrp="1"/>
          </p:cNvSpPr>
          <p:nvPr>
            <p:ph type="subTitle" idx="1"/>
          </p:nvPr>
        </p:nvSpPr>
        <p:spPr/>
        <p:txBody>
          <a:bodyPr/>
          <a:lstStyle/>
          <a:p>
            <a:r>
              <a:rPr lang="en-US" dirty="0"/>
              <a:t>Retirement Benefits Training</a:t>
            </a:r>
          </a:p>
          <a:p>
            <a:r>
              <a:rPr lang="en-US" dirty="0"/>
              <a:t>Fiscal year 2024</a:t>
            </a:r>
          </a:p>
        </p:txBody>
      </p:sp>
      <p:pic>
        <p:nvPicPr>
          <p:cNvPr id="2" name="Audio 1">
            <a:hlinkClick r:id="" action="ppaction://media"/>
            <a:extLst>
              <a:ext uri="{FF2B5EF4-FFF2-40B4-BE49-F238E27FC236}">
                <a16:creationId xmlns:a16="http://schemas.microsoft.com/office/drawing/2014/main" id="{FC6A3224-5588-D824-A9B7-4AA99338F40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8518"/>
    </mc:Choice>
    <mc:Fallback>
      <p:transition spd="slow" advTm="185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57048123-B8A9-4450-A5F0-72BE94AB7357}"/>
              </a:ext>
            </a:extLst>
          </p:cNvPr>
          <p:cNvSpPr>
            <a:spLocks noGrp="1" noChangeArrowheads="1"/>
          </p:cNvSpPr>
          <p:nvPr>
            <p:ph type="title"/>
          </p:nvPr>
        </p:nvSpPr>
        <p:spPr>
          <a:xfrm>
            <a:off x="457200" y="228600"/>
            <a:ext cx="8229600" cy="804863"/>
          </a:xfrm>
        </p:spPr>
        <p:txBody>
          <a:bodyPr/>
          <a:lstStyle/>
          <a:p>
            <a:pPr eaLnBrk="1" hangingPunct="1"/>
            <a:r>
              <a:rPr lang="en-US" altLang="en-US"/>
              <a:t>Requesting a service purchase invoice</a:t>
            </a:r>
          </a:p>
        </p:txBody>
      </p:sp>
      <p:sp>
        <p:nvSpPr>
          <p:cNvPr id="33795" name="Content Placeholder 2">
            <a:extLst>
              <a:ext uri="{FF2B5EF4-FFF2-40B4-BE49-F238E27FC236}">
                <a16:creationId xmlns:a16="http://schemas.microsoft.com/office/drawing/2014/main" id="{E036A78E-6553-41E0-9908-901180B2D553}"/>
              </a:ext>
            </a:extLst>
          </p:cNvPr>
          <p:cNvSpPr>
            <a:spLocks noGrp="1" noChangeArrowheads="1"/>
          </p:cNvSpPr>
          <p:nvPr>
            <p:ph idx="1"/>
          </p:nvPr>
        </p:nvSpPr>
        <p:spPr>
          <a:xfrm>
            <a:off x="457200" y="1262063"/>
            <a:ext cx="8229600" cy="5029200"/>
          </a:xfrm>
        </p:spPr>
        <p:txBody>
          <a:bodyPr/>
          <a:lstStyle/>
          <a:p>
            <a:pPr eaLnBrk="1" hangingPunct="1"/>
            <a:r>
              <a:rPr lang="en-US" altLang="en-US" dirty="0"/>
              <a:t>Members can submit a request online through </a:t>
            </a:r>
            <a:r>
              <a:rPr lang="en-US" altLang="en-US" dirty="0">
                <a:hlinkClick r:id="rId4"/>
              </a:rPr>
              <a:t>Member Access</a:t>
            </a:r>
            <a:r>
              <a:rPr lang="en-US" altLang="en-US" dirty="0"/>
              <a:t>. </a:t>
            </a:r>
          </a:p>
          <a:p>
            <a:pPr lvl="1" eaLnBrk="1" hangingPunct="1"/>
            <a:r>
              <a:rPr lang="en-US" altLang="en-US" dirty="0"/>
              <a:t>Members may also complete and submit </a:t>
            </a:r>
            <a:r>
              <a:rPr lang="en-US" altLang="en-US" i="1" u="sng" dirty="0">
                <a:hlinkClick r:id="rId5"/>
              </a:rPr>
              <a:t>Request for Service Purchase Cost</a:t>
            </a:r>
            <a:r>
              <a:rPr lang="en-US" altLang="en-US" i="1" dirty="0"/>
              <a:t> </a:t>
            </a:r>
            <a:r>
              <a:rPr lang="en-US" altLang="en-US" dirty="0"/>
              <a:t>(Form 2101) or contact PEBA Customer Service.</a:t>
            </a:r>
          </a:p>
          <a:p>
            <a:pPr eaLnBrk="1" hangingPunct="1"/>
            <a:r>
              <a:rPr lang="en-US" altLang="en-US" dirty="0"/>
              <a:t>Additional forms/documents may be required for certain service types. </a:t>
            </a:r>
          </a:p>
          <a:p>
            <a:pPr lvl="1" eaLnBrk="1" hangingPunct="1"/>
            <a:r>
              <a:rPr lang="en-US" altLang="en-US" dirty="0"/>
              <a:t>Indicated in Member Access or on Form 2101.</a:t>
            </a:r>
          </a:p>
          <a:p>
            <a:pPr eaLnBrk="1" hangingPunct="1"/>
            <a:r>
              <a:rPr lang="en-US" altLang="en-US" dirty="0"/>
              <a:t>All required information must be received within 90 days of submitting request or request expires.</a:t>
            </a:r>
          </a:p>
          <a:p>
            <a:pPr eaLnBrk="1" hangingPunct="1"/>
            <a:endParaRPr lang="en-US" altLang="en-US" dirty="0"/>
          </a:p>
        </p:txBody>
      </p:sp>
      <p:sp>
        <p:nvSpPr>
          <p:cNvPr id="33796" name="Slide Number Placeholder 3">
            <a:extLst>
              <a:ext uri="{FF2B5EF4-FFF2-40B4-BE49-F238E27FC236}">
                <a16:creationId xmlns:a16="http://schemas.microsoft.com/office/drawing/2014/main" id="{E0D54A83-1EB2-4563-AF68-A62BCFD7B97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42119E1E-658B-4216-B732-1665DCCC50D1}"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2</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E06139AF-A00B-BE9D-98D3-B4B31211E35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8878"/>
    </mc:Choice>
    <mc:Fallback>
      <p:transition spd="slow" advTm="488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2D118A76-941F-47A1-A9EE-39FAC00FDA17}"/>
              </a:ext>
            </a:extLst>
          </p:cNvPr>
          <p:cNvSpPr>
            <a:spLocks noGrp="1" noChangeArrowheads="1"/>
          </p:cNvSpPr>
          <p:nvPr>
            <p:ph type="title"/>
          </p:nvPr>
        </p:nvSpPr>
        <p:spPr>
          <a:xfrm>
            <a:off x="457200" y="228600"/>
            <a:ext cx="8229600" cy="804863"/>
          </a:xfrm>
        </p:spPr>
        <p:txBody>
          <a:bodyPr/>
          <a:lstStyle/>
          <a:p>
            <a:pPr eaLnBrk="1" hangingPunct="1"/>
            <a:r>
              <a:rPr lang="en-US" altLang="en-US"/>
              <a:t>Salary verification</a:t>
            </a:r>
          </a:p>
        </p:txBody>
      </p:sp>
      <p:sp>
        <p:nvSpPr>
          <p:cNvPr id="34819" name="Content Placeholder 2">
            <a:extLst>
              <a:ext uri="{FF2B5EF4-FFF2-40B4-BE49-F238E27FC236}">
                <a16:creationId xmlns:a16="http://schemas.microsoft.com/office/drawing/2014/main" id="{6A0EEC04-C4BF-4E30-990B-45A6297EAE8E}"/>
              </a:ext>
            </a:extLst>
          </p:cNvPr>
          <p:cNvSpPr>
            <a:spLocks noGrp="1" noChangeArrowheads="1"/>
          </p:cNvSpPr>
          <p:nvPr>
            <p:ph idx="1"/>
          </p:nvPr>
        </p:nvSpPr>
        <p:spPr>
          <a:xfrm>
            <a:off x="457200" y="1262063"/>
            <a:ext cx="8229600" cy="5029200"/>
          </a:xfrm>
        </p:spPr>
        <p:txBody>
          <a:bodyPr/>
          <a:lstStyle/>
          <a:p>
            <a:pPr eaLnBrk="1" hangingPunct="1"/>
            <a:r>
              <a:rPr lang="en-US" altLang="en-US" dirty="0"/>
              <a:t>Complete </a:t>
            </a:r>
            <a:r>
              <a:rPr lang="en-US" altLang="en-US" i="1" u="sng" dirty="0">
                <a:hlinkClick r:id="rId4"/>
              </a:rPr>
              <a:t>Service Purchase Salary Verification</a:t>
            </a:r>
            <a:r>
              <a:rPr lang="en-US" altLang="en-US" dirty="0"/>
              <a:t> (Form 2209) and upload in EES. </a:t>
            </a:r>
          </a:p>
          <a:p>
            <a:pPr eaLnBrk="1" hangingPunct="1"/>
            <a:r>
              <a:rPr lang="en-US" altLang="en-US" dirty="0"/>
              <a:t>Include any additional earnings subject to retirement withholdings, such as:</a:t>
            </a:r>
          </a:p>
          <a:p>
            <a:pPr lvl="1" eaLnBrk="1" hangingPunct="1"/>
            <a:r>
              <a:rPr lang="en-US" altLang="en-US" dirty="0"/>
              <a:t>Employer-mandated overtime pay;</a:t>
            </a:r>
          </a:p>
          <a:p>
            <a:pPr lvl="1" eaLnBrk="1" hangingPunct="1"/>
            <a:r>
              <a:rPr lang="en-US" altLang="en-US" dirty="0"/>
              <a:t>Summer school;</a:t>
            </a:r>
          </a:p>
          <a:p>
            <a:pPr lvl="1" eaLnBrk="1" hangingPunct="1"/>
            <a:r>
              <a:rPr lang="en-US" altLang="en-US" dirty="0"/>
              <a:t>Additional course load;</a:t>
            </a:r>
          </a:p>
          <a:p>
            <a:pPr lvl="1" eaLnBrk="1" hangingPunct="1"/>
            <a:r>
              <a:rPr lang="en-US" altLang="en-US" dirty="0"/>
              <a:t>Differentials;</a:t>
            </a:r>
          </a:p>
          <a:p>
            <a:pPr lvl="1" eaLnBrk="1" hangingPunct="1"/>
            <a:r>
              <a:rPr lang="en-US" altLang="en-US" dirty="0"/>
              <a:t>Stipends; and </a:t>
            </a:r>
          </a:p>
          <a:p>
            <a:pPr lvl="1" eaLnBrk="1" hangingPunct="1"/>
            <a:r>
              <a:rPr lang="en-US" altLang="en-US" dirty="0"/>
              <a:t>Coaching supplements.</a:t>
            </a:r>
          </a:p>
        </p:txBody>
      </p:sp>
      <p:sp>
        <p:nvSpPr>
          <p:cNvPr id="34820" name="Slide Number Placeholder 3">
            <a:extLst>
              <a:ext uri="{FF2B5EF4-FFF2-40B4-BE49-F238E27FC236}">
                <a16:creationId xmlns:a16="http://schemas.microsoft.com/office/drawing/2014/main" id="{E6D9D6CA-0A09-494E-8BCA-214837424C1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BA5972E9-2001-480D-9ABE-E4F40A13690F}"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3</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66437D39-EC66-CD79-A33F-6C7FA3DF02F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1196"/>
    </mc:Choice>
    <mc:Fallback>
      <p:transition spd="slow" advTm="411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8C741286-BCFD-4562-8178-AFD75211D258}"/>
              </a:ext>
            </a:extLst>
          </p:cNvPr>
          <p:cNvSpPr>
            <a:spLocks noGrp="1" noChangeArrowheads="1"/>
          </p:cNvSpPr>
          <p:nvPr>
            <p:ph type="title"/>
          </p:nvPr>
        </p:nvSpPr>
        <p:spPr>
          <a:xfrm>
            <a:off x="457200" y="228600"/>
            <a:ext cx="8229600" cy="804863"/>
          </a:xfrm>
        </p:spPr>
        <p:txBody>
          <a:bodyPr/>
          <a:lstStyle/>
          <a:p>
            <a:pPr eaLnBrk="1" hangingPunct="1"/>
            <a:r>
              <a:rPr lang="en-US" altLang="en-US"/>
              <a:t>Service purchase invoices</a:t>
            </a:r>
          </a:p>
        </p:txBody>
      </p:sp>
      <p:sp>
        <p:nvSpPr>
          <p:cNvPr id="35843" name="Content Placeholder 2">
            <a:extLst>
              <a:ext uri="{FF2B5EF4-FFF2-40B4-BE49-F238E27FC236}">
                <a16:creationId xmlns:a16="http://schemas.microsoft.com/office/drawing/2014/main" id="{5AFD4DEA-76DE-4A6A-AEA1-775C09662421}"/>
              </a:ext>
            </a:extLst>
          </p:cNvPr>
          <p:cNvSpPr>
            <a:spLocks noGrp="1" noChangeArrowheads="1"/>
          </p:cNvSpPr>
          <p:nvPr>
            <p:ph idx="1"/>
          </p:nvPr>
        </p:nvSpPr>
        <p:spPr>
          <a:xfrm>
            <a:off x="457200" y="1262063"/>
            <a:ext cx="8229600" cy="5029200"/>
          </a:xfrm>
        </p:spPr>
        <p:txBody>
          <a:bodyPr/>
          <a:lstStyle/>
          <a:p>
            <a:pPr eaLnBrk="1" hangingPunct="1"/>
            <a:r>
              <a:rPr lang="en-US" altLang="en-US" dirty="0"/>
              <a:t>Member receives a </a:t>
            </a:r>
            <a:r>
              <a:rPr lang="en-US" altLang="en-US" i="1" dirty="0"/>
              <a:t>Member Service Payment Invoice </a:t>
            </a:r>
            <a:r>
              <a:rPr lang="en-US" altLang="en-US" dirty="0"/>
              <a:t>within 30 days of PEBA receiving all information.</a:t>
            </a:r>
          </a:p>
          <a:p>
            <a:pPr lvl="1" eaLnBrk="1" hangingPunct="1"/>
            <a:r>
              <a:rPr lang="en-US" altLang="en-US" dirty="0"/>
              <a:t>Payment invoices valid for six months.</a:t>
            </a:r>
          </a:p>
          <a:p>
            <a:pPr lvl="1" eaLnBrk="1" hangingPunct="1"/>
            <a:r>
              <a:rPr lang="en-US" altLang="en-US" dirty="0"/>
              <a:t>Expiration date provided on invoice.</a:t>
            </a:r>
          </a:p>
          <a:p>
            <a:pPr eaLnBrk="1" hangingPunct="1"/>
            <a:r>
              <a:rPr lang="en-US" altLang="en-US" dirty="0"/>
              <a:t>Payment accepted if received on or before the expiration date as long as member is actively employed.</a:t>
            </a:r>
          </a:p>
          <a:p>
            <a:pPr eaLnBrk="1" hangingPunct="1"/>
            <a:r>
              <a:rPr lang="en-US" altLang="en-US" dirty="0"/>
              <a:t>After expiration, all service verification remains on file for later service purchase.</a:t>
            </a:r>
          </a:p>
          <a:p>
            <a:pPr lvl="1" eaLnBrk="1" hangingPunct="1"/>
            <a:r>
              <a:rPr lang="en-US" altLang="en-US" dirty="0"/>
              <a:t>If installment payment option not set prior to expiration date, service prorated if partial payment received. </a:t>
            </a:r>
          </a:p>
          <a:p>
            <a:pPr lvl="1" eaLnBrk="1" hangingPunct="1"/>
            <a:r>
              <a:rPr lang="en-US" altLang="en-US" dirty="0"/>
              <a:t>Member cannot purchase remaining service or same type of service until next fiscal year. </a:t>
            </a:r>
          </a:p>
          <a:p>
            <a:pPr eaLnBrk="1" hangingPunct="1"/>
            <a:r>
              <a:rPr lang="en-US" altLang="en-US" dirty="0"/>
              <a:t>New service purchase requests require new salary verification from employer. </a:t>
            </a:r>
          </a:p>
        </p:txBody>
      </p:sp>
      <p:sp>
        <p:nvSpPr>
          <p:cNvPr id="35844" name="Slide Number Placeholder 3">
            <a:extLst>
              <a:ext uri="{FF2B5EF4-FFF2-40B4-BE49-F238E27FC236}">
                <a16:creationId xmlns:a16="http://schemas.microsoft.com/office/drawing/2014/main" id="{58865AFB-A992-4027-94F2-D49619A3843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B772EAF1-91BC-459E-9CE5-1A6D1625B2D9}"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4</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39A85326-3C86-F310-AD16-BC5F19BB514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1726"/>
    </mc:Choice>
    <mc:Fallback>
      <p:transition spd="slow" advTm="617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a:extLst>
              <a:ext uri="{FF2B5EF4-FFF2-40B4-BE49-F238E27FC236}">
                <a16:creationId xmlns:a16="http://schemas.microsoft.com/office/drawing/2014/main" id="{704A1D96-48B6-4C14-89A7-548AD19091B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C24E9EF7-8BCC-4C93-871A-C2717E9E292C}"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5</a:t>
            </a:fld>
            <a:endParaRPr lang="en-US" altLang="en-US" sz="1400">
              <a:solidFill>
                <a:schemeClr val="bg1"/>
              </a:solidFill>
              <a:latin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9960687-C75A-420D-8DDD-D4595019A51F}" vid="{44207126-CA13-42C3-9B79-86376552E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PEBA Academy Presentation Template</Template>
  <TotalTime>488</TotalTime>
  <Words>243</Words>
  <Application>Microsoft Office PowerPoint</Application>
  <PresentationFormat>On-screen Show (4:3)</PresentationFormat>
  <Paragraphs>32</Paragraphs>
  <Slides>5</Slides>
  <Notes>1</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Times New Roman</vt:lpstr>
      <vt:lpstr>Tw Cen MT Condensed</vt:lpstr>
      <vt:lpstr>Office Theme</vt:lpstr>
      <vt:lpstr>Service purchase: process</vt:lpstr>
      <vt:lpstr>Requesting a service purchase invoice</vt:lpstr>
      <vt:lpstr>Salary verification</vt:lpstr>
      <vt:lpstr>Service purchase invoices</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 Young</dc:creator>
  <cp:lastModifiedBy>George M. Hazin</cp:lastModifiedBy>
  <cp:revision>43</cp:revision>
  <cp:lastPrinted>2019-12-11T18:59:44Z</cp:lastPrinted>
  <dcterms:created xsi:type="dcterms:W3CDTF">2020-03-31T13:24:57Z</dcterms:created>
  <dcterms:modified xsi:type="dcterms:W3CDTF">2023-06-19T16:19:50Z</dcterms:modified>
</cp:coreProperties>
</file>