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69" r:id="rId2"/>
    <p:sldId id="307" r:id="rId3"/>
    <p:sldId id="308" r:id="rId4"/>
    <p:sldId id="263" r:id="rId5"/>
    <p:sldId id="268" r:id="rId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2" clrIdx="0">
    <p:extLst>
      <p:ext uri="{19B8F6BF-5375-455C-9EA6-DF929625EA0E}">
        <p15:presenceInfo xmlns:p15="http://schemas.microsoft.com/office/powerpoint/2012/main" userId="S::ryounh@peba.sc.gov::9a85b619-8fd1-4dec-b439-2514df7fe89a" providerId="AD"/>
      </p:ext>
    </p:extLst>
  </p:cmAuthor>
  <p:cmAuthor id="2" name="Jessica Moak" initials="JM" lastIdx="1" clrIdx="1">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652" autoAdjust="0"/>
  </p:normalViewPr>
  <p:slideViewPr>
    <p:cSldViewPr snapToGrid="0">
      <p:cViewPr varScale="1">
        <p:scale>
          <a:sx n="114" d="100"/>
          <a:sy n="114" d="100"/>
        </p:scale>
        <p:origin x="1560"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6B005CDC-F66A-4EA3-93A4-41602AB21081}" type="datetimeFigureOut">
              <a:rPr lang="en-US" smtClean="0"/>
              <a:t>5/24/2023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36C5A97-FE1B-4EFC-9C73-B1258035E011}"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82202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882957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ction="ppaction://hlinkfile"/>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hyperlink" Target="https://online.retirement.sc.gov/MemberAccess/welcome" TargetMode="Externa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Purchasing service</a:t>
            </a:r>
          </a:p>
        </p:txBody>
      </p:sp>
      <p:sp>
        <p:nvSpPr>
          <p:cNvPr id="5" name="Subtitle 4"/>
          <p:cNvSpPr>
            <a:spLocks noGrp="1"/>
          </p:cNvSpPr>
          <p:nvPr>
            <p:ph type="subTitle" idx="1"/>
          </p:nvPr>
        </p:nvSpPr>
        <p:spPr/>
        <p:txBody>
          <a:bodyPr/>
          <a:lstStyle/>
          <a:p>
            <a:r>
              <a:rPr lang="en-US" dirty="0"/>
              <a:t>Retirement Starts Now | Mid-career</a:t>
            </a:r>
          </a:p>
          <a:p>
            <a:r>
              <a:rPr lang="en-US" dirty="0"/>
              <a:t>Fiscal year 2024</a:t>
            </a:r>
          </a:p>
        </p:txBody>
      </p:sp>
      <p:pic>
        <p:nvPicPr>
          <p:cNvPr id="2" name="Audio 1">
            <a:hlinkClick r:id="" action="ppaction://media"/>
            <a:extLst>
              <a:ext uri="{FF2B5EF4-FFF2-40B4-BE49-F238E27FC236}">
                <a16:creationId xmlns:a16="http://schemas.microsoft.com/office/drawing/2014/main" id="{01A8AC55-7F15-4CCB-8A6E-9BE8CCB292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5315"/>
    </mc:Choice>
    <mc:Fallback xmlns="">
      <p:transition spd="slow" advTm="153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Purchasing service credit</a:t>
            </a:r>
            <a:endParaRPr lang="en-US" dirty="0"/>
          </a:p>
        </p:txBody>
      </p:sp>
      <p:sp>
        <p:nvSpPr>
          <p:cNvPr id="3" name="Content Placeholder 2"/>
          <p:cNvSpPr>
            <a:spLocks noGrp="1"/>
          </p:cNvSpPr>
          <p:nvPr>
            <p:ph idx="1"/>
          </p:nvPr>
        </p:nvSpPr>
        <p:spPr/>
        <p:txBody>
          <a:bodyPr>
            <a:normAutofit fontScale="92500"/>
          </a:bodyPr>
          <a:lstStyle/>
          <a:p>
            <a:pPr lvl="0"/>
            <a:r>
              <a:rPr lang="en-US" dirty="0"/>
              <a:t>Active members may establish additional service credit by:</a:t>
            </a:r>
          </a:p>
          <a:p>
            <a:pPr lvl="1"/>
            <a:r>
              <a:rPr lang="en-US" dirty="0"/>
              <a:t>Purchasing qualified service; </a:t>
            </a:r>
          </a:p>
          <a:p>
            <a:pPr lvl="1"/>
            <a:r>
              <a:rPr lang="en-US" dirty="0"/>
              <a:t>Restoring previously withdrawn service or transferring eligible SCRS service to PORS service; and</a:t>
            </a:r>
          </a:p>
          <a:p>
            <a:pPr lvl="1"/>
            <a:r>
              <a:rPr lang="en-US" dirty="0"/>
              <a:t>Buying up to five years of non-qualified service. </a:t>
            </a:r>
          </a:p>
          <a:p>
            <a:pPr lvl="0"/>
            <a:r>
              <a:rPr lang="en-US" dirty="0"/>
              <a:t>May establish each type of service credit once within a fiscal year.</a:t>
            </a:r>
          </a:p>
          <a:p>
            <a:pPr lvl="0"/>
            <a:r>
              <a:rPr lang="en-US" dirty="0"/>
              <a:t>Must meet eligibility requirements for each type.</a:t>
            </a:r>
          </a:p>
          <a:p>
            <a:pPr lvl="0"/>
            <a:r>
              <a:rPr lang="en-US" dirty="0"/>
              <a:t>Cost is </a:t>
            </a:r>
            <a:r>
              <a:rPr lang="en-US"/>
              <a:t>actuarially-neutral based </a:t>
            </a:r>
            <a:r>
              <a:rPr lang="en-US" dirty="0"/>
              <a:t>on your age, service credit, and current or career highest fiscal year salary.</a:t>
            </a:r>
          </a:p>
          <a:p>
            <a:pPr lvl="1"/>
            <a:r>
              <a:rPr lang="en-US" dirty="0"/>
              <a:t>Three payment options available.</a:t>
            </a:r>
          </a:p>
          <a:p>
            <a:pPr lvl="1"/>
            <a:r>
              <a:rPr lang="en-US" dirty="0"/>
              <a:t>Cost is different for withdrawn service and transfers.</a:t>
            </a:r>
          </a:p>
          <a:p>
            <a:r>
              <a:rPr lang="en-US" dirty="0"/>
              <a:t>Manage service credit purchases in </a:t>
            </a:r>
            <a:r>
              <a:rPr lang="en-US" dirty="0">
                <a:hlinkClick r:id="rId5"/>
              </a:rPr>
              <a:t>Member Access</a:t>
            </a:r>
            <a:r>
              <a:rPr lang="en-US" dirty="0"/>
              <a:t>. </a:t>
            </a:r>
          </a:p>
          <a:p>
            <a:pPr lvl="1"/>
            <a:r>
              <a:rPr lang="en-US" dirty="0"/>
              <a:t>Calculate an unofficial cost estimate; and </a:t>
            </a:r>
          </a:p>
          <a:p>
            <a:pPr lvl="1"/>
            <a:r>
              <a:rPr lang="en-US" dirty="0"/>
              <a:t>Submit a service purchase request.</a:t>
            </a:r>
          </a:p>
          <a:p>
            <a:pPr lvl="1"/>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6" name="Audio 5">
            <a:hlinkClick r:id="" action="ppaction://media"/>
            <a:extLst>
              <a:ext uri="{FF2B5EF4-FFF2-40B4-BE49-F238E27FC236}">
                <a16:creationId xmlns:a16="http://schemas.microsoft.com/office/drawing/2014/main" id="{29F024F6-811E-4E0D-91D9-458E5668335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696403898"/>
      </p:ext>
    </p:extLst>
  </p:cSld>
  <p:clrMapOvr>
    <a:masterClrMapping/>
  </p:clrMapOvr>
  <mc:AlternateContent xmlns:mc="http://schemas.openxmlformats.org/markup-compatibility/2006" xmlns:p14="http://schemas.microsoft.com/office/powerpoint/2010/main">
    <mc:Choice Requires="p14">
      <p:transition spd="slow" p14:dur="2000" advTm="57797"/>
    </mc:Choice>
    <mc:Fallback xmlns="">
      <p:transition spd="slow" advTm="577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Service types</a:t>
            </a:r>
            <a:endParaRPr lang="en-US" dirty="0"/>
          </a:p>
        </p:txBody>
      </p:sp>
      <p:sp>
        <p:nvSpPr>
          <p:cNvPr id="3" name="Content Placeholder 2"/>
          <p:cNvSpPr>
            <a:spLocks noGrp="1"/>
          </p:cNvSpPr>
          <p:nvPr>
            <p:ph idx="1"/>
          </p:nvPr>
        </p:nvSpPr>
        <p:spPr/>
        <p:txBody>
          <a:bodyPr/>
          <a:lstStyle/>
          <a:p>
            <a:pPr lvl="0"/>
            <a:r>
              <a:rPr lang="en-US" dirty="0"/>
              <a:t>Public service.</a:t>
            </a:r>
          </a:p>
          <a:p>
            <a:pPr lvl="0"/>
            <a:r>
              <a:rPr lang="en-US" dirty="0"/>
              <a:t>Educational service (K-12).</a:t>
            </a:r>
          </a:p>
          <a:p>
            <a:pPr lvl="0"/>
            <a:r>
              <a:rPr lang="en-US" dirty="0"/>
              <a:t>Military service.</a:t>
            </a:r>
          </a:p>
          <a:p>
            <a:pPr lvl="0"/>
            <a:r>
              <a:rPr lang="en-US" dirty="0"/>
              <a:t>Employer-approved leave of absence.</a:t>
            </a:r>
          </a:p>
          <a:p>
            <a:pPr lvl="0"/>
            <a:r>
              <a:rPr lang="en-US" dirty="0"/>
              <a:t>State ORP service.</a:t>
            </a:r>
          </a:p>
          <a:p>
            <a:pPr lvl="0"/>
            <a:r>
              <a:rPr lang="en-US" dirty="0"/>
              <a:t>Previously withdrawn service.</a:t>
            </a:r>
          </a:p>
          <a:p>
            <a:pPr lvl="0"/>
            <a:r>
              <a:rPr lang="en-US" dirty="0"/>
              <a:t>Transfer from SCRS to PORS.</a:t>
            </a:r>
          </a:p>
          <a:p>
            <a:pPr lvl="0"/>
            <a:r>
              <a:rPr lang="en-US" dirty="0"/>
              <a:t>Workers’ compensation.</a:t>
            </a:r>
          </a:p>
          <a:p>
            <a:pPr lvl="0"/>
            <a:r>
              <a:rPr lang="en-US" dirty="0"/>
              <a:t>Non-qualified service (up to five years).</a:t>
            </a:r>
          </a:p>
        </p:txBody>
      </p:sp>
      <p:sp>
        <p:nvSpPr>
          <p:cNvPr id="4" name="Slide Number Placeholder 3"/>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5" name="Audio 4">
            <a:hlinkClick r:id="" action="ppaction://media"/>
            <a:extLst>
              <a:ext uri="{FF2B5EF4-FFF2-40B4-BE49-F238E27FC236}">
                <a16:creationId xmlns:a16="http://schemas.microsoft.com/office/drawing/2014/main" id="{F6D736DC-DC39-4434-A82D-59CC87F572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707239494"/>
      </p:ext>
    </p:extLst>
  </p:cSld>
  <p:clrMapOvr>
    <a:masterClrMapping/>
  </p:clrMapOvr>
  <mc:AlternateContent xmlns:mc="http://schemas.openxmlformats.org/markup-compatibility/2006" xmlns:p14="http://schemas.microsoft.com/office/powerpoint/2010/main">
    <mc:Choice Requires="p14">
      <p:transition spd="slow" p14:dur="2000" advTm="25476"/>
    </mc:Choice>
    <mc:Fallback xmlns="">
      <p:transition spd="slow" advTm="254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4</a:t>
            </a:fld>
            <a:endParaRPr lang="en-US" dirty="0"/>
          </a:p>
        </p:txBody>
      </p:sp>
    </p:spTree>
    <p:extLst>
      <p:ext uri="{BB962C8B-B14F-4D97-AF65-F5344CB8AC3E}">
        <p14:creationId xmlns:p14="http://schemas.microsoft.com/office/powerpoint/2010/main" val="3669356624"/>
      </p:ext>
    </p:extLst>
  </p:cSld>
  <p:clrMapOvr>
    <a:masterClrMapping/>
  </p:clrMapOvr>
  <mc:AlternateContent xmlns:mc="http://schemas.openxmlformats.org/markup-compatibility/2006" xmlns:p14="http://schemas.microsoft.com/office/powerpoint/2010/main">
    <mc:Choice Requires="p14">
      <p:transition spd="slow" p14:dur="2000" advTm="53243"/>
    </mc:Choice>
    <mc:Fallback xmlns="">
      <p:transition spd="slow" advTm="5324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5</a:t>
            </a:fld>
            <a:endParaRPr lang="en-US" dirty="0"/>
          </a:p>
        </p:txBody>
      </p:sp>
    </p:spTree>
    <p:extLst>
      <p:ext uri="{BB962C8B-B14F-4D97-AF65-F5344CB8AC3E}">
        <p14:creationId xmlns:p14="http://schemas.microsoft.com/office/powerpoint/2010/main" val="255928298"/>
      </p:ext>
    </p:extLst>
  </p:cSld>
  <p:clrMapOvr>
    <a:masterClrMapping/>
  </p:clrMapOvr>
  <mc:AlternateContent xmlns:mc="http://schemas.openxmlformats.org/markup-compatibility/2006" xmlns:p14="http://schemas.microsoft.com/office/powerpoint/2010/main">
    <mc:Choice Requires="p14">
      <p:transition spd="slow" p14:dur="2000" advTm="48320"/>
    </mc:Choice>
    <mc:Fallback xmlns="">
      <p:transition spd="slow" advTm="48320"/>
    </mc:Fallback>
  </mc:AlternateContent>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8368</TotalTime>
  <Words>175</Words>
  <Application>Microsoft Office PowerPoint</Application>
  <PresentationFormat>On-screen Show (4:3)</PresentationFormat>
  <Paragraphs>32</Paragraphs>
  <Slides>5</Slides>
  <Notes>2</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Times New Roman</vt:lpstr>
      <vt:lpstr>Tw Cen MT Condensed</vt:lpstr>
      <vt:lpstr>Office Theme</vt:lpstr>
      <vt:lpstr>Purchasing service</vt:lpstr>
      <vt:lpstr>Purchasing service credit</vt:lpstr>
      <vt:lpstr>Service types</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Heather H. Young</cp:lastModifiedBy>
  <cp:revision>79</cp:revision>
  <cp:lastPrinted>2019-12-11T18:59:44Z</cp:lastPrinted>
  <dcterms:created xsi:type="dcterms:W3CDTF">2020-02-04T21:24:40Z</dcterms:created>
  <dcterms:modified xsi:type="dcterms:W3CDTF">2023-05-24T14:47:14Z</dcterms:modified>
</cp:coreProperties>
</file>