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9" r:id="rId2"/>
    <p:sldId id="329" r:id="rId3"/>
    <p:sldId id="330" r:id="rId4"/>
    <p:sldId id="331" r:id="rId5"/>
    <p:sldId id="263" r:id="rId6"/>
    <p:sldId id="268" r:id="rId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nnifer S. Dolder" initials="JSD" lastIdx="1" clrIdx="1">
    <p:extLst>
      <p:ext uri="{19B8F6BF-5375-455C-9EA6-DF929625EA0E}">
        <p15:presenceInfo xmlns:p15="http://schemas.microsoft.com/office/powerpoint/2012/main" userId="S::rdoldj@peba.sc.gov::adc8f237-6518-4fda-a594-f6aaccffabfd" providerId="AD"/>
      </p:ext>
    </p:extLst>
  </p:cmAuthor>
  <p:cmAuthor id="3" name="Jessica Moak" initials="JM" lastIdx="2"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52" autoAdjust="0"/>
  </p:normalViewPr>
  <p:slideViewPr>
    <p:cSldViewPr snapToGrid="0">
      <p:cViewPr varScale="1">
        <p:scale>
          <a:sx n="114" d="100"/>
          <a:sy n="114" d="100"/>
        </p:scale>
        <p:origin x="1560"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5/24/2023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121072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1401554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peba.sc.gov/publications"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peba.sc.gov/sites/default/files/retiree_insurance_optional.pdf" TargetMode="External"/><Relationship Id="rId5" Type="http://schemas.openxmlformats.org/officeDocument/2006/relationships/hyperlink" Target="peba.sc.gov/sites/default/files/retiree_insurance_state.pdf"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peba.sc.gov/sites/default/files/retiree_noe.pdf" TargetMode="External"/><Relationship Id="rId5" Type="http://schemas.openxmlformats.org/officeDocument/2006/relationships/hyperlink" Target="https://online.retirement.sc.gov/MemberAccess/welcome" TargetMode="External"/><Relationship Id="rId4" Type="http://schemas.openxmlformats.org/officeDocument/2006/relationships/hyperlink" Target="https://peba.sc.gov/sites/default/files/employment_verificatio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State Health Plan retiree insurance</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3" name="Audio 2">
            <a:hlinkClick r:id="" action="ppaction://media"/>
            <a:extLst>
              <a:ext uri="{FF2B5EF4-FFF2-40B4-BE49-F238E27FC236}">
                <a16:creationId xmlns:a16="http://schemas.microsoft.com/office/drawing/2014/main" id="{B7A730E5-BECC-49B9-8C71-71416DBE87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5371"/>
    </mc:Choice>
    <mc:Fallback xmlns="">
      <p:transition spd="slow" advTm="15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Health Plan retiree insurance coverage</a:t>
            </a:r>
            <a:endParaRPr lang="en-US" dirty="0"/>
          </a:p>
        </p:txBody>
      </p:sp>
      <p:sp>
        <p:nvSpPr>
          <p:cNvPr id="3" name="Content Placeholder 2"/>
          <p:cNvSpPr>
            <a:spLocks noGrp="1"/>
          </p:cNvSpPr>
          <p:nvPr>
            <p:ph idx="1"/>
          </p:nvPr>
        </p:nvSpPr>
        <p:spPr/>
        <p:txBody>
          <a:bodyPr/>
          <a:lstStyle/>
          <a:p>
            <a:pPr lvl="0"/>
            <a:r>
              <a:rPr lang="en-US" dirty="0"/>
              <a:t>Eligibility for retiree insurance is different than eligibility for a retirement benefit.</a:t>
            </a:r>
          </a:p>
          <a:p>
            <a:pPr lvl="0"/>
            <a:r>
              <a:rPr lang="en-US" dirty="0"/>
              <a:t>Must meet certain eligibility requirements to continue insurance coverage in retirement.</a:t>
            </a:r>
          </a:p>
          <a:p>
            <a:pPr lvl="0"/>
            <a:r>
              <a:rPr lang="en-US" dirty="0"/>
              <a:t>Changing jobs could affect your eligibility for funding.</a:t>
            </a:r>
          </a:p>
          <a:p>
            <a:pPr lvl="0"/>
            <a:r>
              <a:rPr lang="en-US" dirty="0"/>
              <a:t>Rules differ based on whether you were in an insurance-eligible position before May 2, 2008. </a:t>
            </a:r>
          </a:p>
          <a:p>
            <a:pPr lvl="0"/>
            <a:r>
              <a:rPr lang="en-US" dirty="0"/>
              <a:t>Insurance is a major retirement cost.</a:t>
            </a:r>
          </a:p>
          <a:p>
            <a:pPr lvl="0"/>
            <a:r>
              <a:rPr lang="en-US" dirty="0"/>
              <a:t>Former employer may fund portion of premiums.</a:t>
            </a:r>
          </a:p>
          <a:p>
            <a:pPr lvl="0"/>
            <a:r>
              <a:rPr lang="en-US" dirty="0"/>
              <a:t>Refer to the </a:t>
            </a:r>
            <a:r>
              <a:rPr lang="en-US" i="1" dirty="0">
                <a:hlinkClick r:id="rId5"/>
              </a:rPr>
              <a:t>Insurance Benefits Guide</a:t>
            </a:r>
            <a:r>
              <a:rPr lang="en-US" i="1" dirty="0"/>
              <a:t> </a:t>
            </a:r>
            <a:r>
              <a:rPr lang="en-US" dirty="0"/>
              <a:t>for more information.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5" name="Audio 4">
            <a:hlinkClick r:id="" action="ppaction://media"/>
            <a:extLst>
              <a:ext uri="{FF2B5EF4-FFF2-40B4-BE49-F238E27FC236}">
                <a16:creationId xmlns:a16="http://schemas.microsoft.com/office/drawing/2014/main" id="{C0088347-D54E-4130-8CC3-ECA934A1B3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91742431"/>
      </p:ext>
    </p:extLst>
  </p:cSld>
  <p:clrMapOvr>
    <a:masterClrMapping/>
  </p:clrMapOvr>
  <mc:AlternateContent xmlns:mc="http://schemas.openxmlformats.org/markup-compatibility/2006" xmlns:p14="http://schemas.microsoft.com/office/powerpoint/2010/main">
    <mc:Choice Requires="p14">
      <p:transition spd="slow" p14:dur="2000" advTm="66011"/>
    </mc:Choice>
    <mc:Fallback xmlns="">
      <p:transition spd="slow" advTm="66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Verifying your retiree insurance eligibility</a:t>
            </a:r>
            <a:endParaRPr lang="en-US" dirty="0"/>
          </a:p>
        </p:txBody>
      </p:sp>
      <p:sp>
        <p:nvSpPr>
          <p:cNvPr id="3" name="Content Placeholder 2"/>
          <p:cNvSpPr>
            <a:spLocks noGrp="1"/>
          </p:cNvSpPr>
          <p:nvPr>
            <p:ph idx="1"/>
          </p:nvPr>
        </p:nvSpPr>
        <p:spPr/>
        <p:txBody>
          <a:bodyPr/>
          <a:lstStyle/>
          <a:p>
            <a:pPr lvl="0"/>
            <a:r>
              <a:rPr lang="en-US" dirty="0"/>
              <a:t>Only PEBA can verify your eligibility for retiree insurance.</a:t>
            </a:r>
          </a:p>
          <a:p>
            <a:pPr lvl="1"/>
            <a:r>
              <a:rPr lang="en-US" dirty="0"/>
              <a:t>Do not terminate employment until you have official notice of your insurance eligibility.</a:t>
            </a:r>
          </a:p>
          <a:p>
            <a:pPr lvl="0"/>
            <a:r>
              <a:rPr lang="en-US" dirty="0"/>
              <a:t>Check out the retiree insurance eligibility flyers:</a:t>
            </a:r>
          </a:p>
          <a:p>
            <a:pPr lvl="1"/>
            <a:r>
              <a:rPr lang="en-US" dirty="0">
                <a:solidFill>
                  <a:srgbClr val="568EC1"/>
                </a:solidFill>
                <a:hlinkClick r:id="rId5" action="ppaction://hlinkfile">
                  <a:extLst>
                    <a:ext uri="{A12FA001-AC4F-418D-AE19-62706E023703}">
                      <ahyp:hlinkClr xmlns:ahyp="http://schemas.microsoft.com/office/drawing/2018/hyperlinkcolor" val="tx"/>
                    </a:ext>
                  </a:extLst>
                </a:hlinkClick>
              </a:rPr>
              <a:t>For members who </a:t>
            </a:r>
            <a:r>
              <a:rPr lang="en-US" dirty="0">
                <a:solidFill>
                  <a:schemeClr val="accent1"/>
                </a:solidFill>
                <a:hlinkClick r:id="rId5" action="ppaction://hlinkfile">
                  <a:extLst>
                    <a:ext uri="{A12FA001-AC4F-418D-AE19-62706E023703}">
                      <ahyp:hlinkClr xmlns:ahyp="http://schemas.microsoft.com/office/drawing/2018/hyperlinkcolor" val="tx"/>
                    </a:ext>
                  </a:extLst>
                </a:hlinkClick>
              </a:rPr>
              <a:t>work for a state agency, public higher education institution, public school district or charter school that participates in both insurance and retirement</a:t>
            </a:r>
            <a:r>
              <a:rPr lang="en-US" dirty="0"/>
              <a:t>.</a:t>
            </a:r>
          </a:p>
          <a:p>
            <a:pPr lvl="1"/>
            <a:r>
              <a:rPr lang="en-US" dirty="0">
                <a:solidFill>
                  <a:srgbClr val="568EC1"/>
                </a:solidFill>
                <a:hlinkClick r:id="rId6">
                  <a:extLst>
                    <a:ext uri="{A12FA001-AC4F-418D-AE19-62706E023703}">
                      <ahyp:hlinkClr xmlns:ahyp="http://schemas.microsoft.com/office/drawing/2018/hyperlinkcolor" val="tx"/>
                    </a:ext>
                  </a:extLst>
                </a:hlinkClick>
              </a:rPr>
              <a:t>For members who work for optional employers, such as </a:t>
            </a:r>
            <a:r>
              <a:rPr lang="en-US">
                <a:solidFill>
                  <a:srgbClr val="568EC1"/>
                </a:solidFill>
                <a:hlinkClick r:id="rId6">
                  <a:extLst>
                    <a:ext uri="{A12FA001-AC4F-418D-AE19-62706E023703}">
                      <ahyp:hlinkClr xmlns:ahyp="http://schemas.microsoft.com/office/drawing/2018/hyperlinkcolor" val="tx"/>
                    </a:ext>
                  </a:extLst>
                </a:hlinkClick>
              </a:rPr>
              <a:t>county governments </a:t>
            </a:r>
            <a:r>
              <a:rPr lang="en-US" dirty="0">
                <a:solidFill>
                  <a:srgbClr val="568EC1"/>
                </a:solidFill>
                <a:hlinkClick r:id="rId6">
                  <a:extLst>
                    <a:ext uri="{A12FA001-AC4F-418D-AE19-62706E023703}">
                      <ahyp:hlinkClr xmlns:ahyp="http://schemas.microsoft.com/office/drawing/2018/hyperlinkcolor" val="tx"/>
                    </a:ext>
                  </a:extLst>
                </a:hlinkClick>
              </a:rPr>
              <a:t>and municipalities</a:t>
            </a:r>
            <a:r>
              <a:rPr lang="en-US" dirty="0">
                <a:solidFill>
                  <a:schemeClr val="accent1"/>
                </a:solidFill>
                <a:hlinkClick r:id="rId6">
                  <a:extLst>
                    <a:ext uri="{A12FA001-AC4F-418D-AE19-62706E023703}">
                      <ahyp:hlinkClr xmlns:ahyp="http://schemas.microsoft.com/office/drawing/2018/hyperlinkcolor" val="tx"/>
                    </a:ext>
                  </a:extLst>
                </a:hlinkClick>
              </a:rPr>
              <a:t>, or </a:t>
            </a:r>
            <a:r>
              <a:rPr lang="en-US">
                <a:solidFill>
                  <a:schemeClr val="accent1"/>
                </a:solidFill>
                <a:hlinkClick r:id="rId6">
                  <a:extLst>
                    <a:ext uri="{A12FA001-AC4F-418D-AE19-62706E023703}">
                      <ahyp:hlinkClr xmlns:ahyp="http://schemas.microsoft.com/office/drawing/2018/hyperlinkcolor" val="tx"/>
                    </a:ext>
                  </a:extLst>
                </a:hlinkClick>
              </a:rPr>
              <a:t>charter schools that participate </a:t>
            </a:r>
            <a:r>
              <a:rPr lang="en-US" dirty="0">
                <a:solidFill>
                  <a:schemeClr val="accent1"/>
                </a:solidFill>
                <a:hlinkClick r:id="rId6">
                  <a:extLst>
                    <a:ext uri="{A12FA001-AC4F-418D-AE19-62706E023703}">
                      <ahyp:hlinkClr xmlns:ahyp="http://schemas.microsoft.com/office/drawing/2018/hyperlinkcolor" val="tx"/>
                    </a:ext>
                  </a:extLst>
                </a:hlinkClick>
              </a:rPr>
              <a:t>in insurance only</a:t>
            </a:r>
            <a:r>
              <a:rPr lang="en-US" dirty="0"/>
              <a:t>.</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7F5D189E-C266-4D81-9335-3264F0F4D37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548929639"/>
      </p:ext>
    </p:extLst>
  </p:cSld>
  <p:clrMapOvr>
    <a:masterClrMapping/>
  </p:clrMapOvr>
  <mc:AlternateContent xmlns:mc="http://schemas.openxmlformats.org/markup-compatibility/2006" xmlns:p14="http://schemas.microsoft.com/office/powerpoint/2010/main">
    <mc:Choice Requires="p14">
      <p:transition spd="slow" p14:dur="2000" advTm="28279"/>
    </mc:Choice>
    <mc:Fallback xmlns="">
      <p:transition spd="slow" advTm="28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6B45-6B7E-4ACD-9814-8BB66CE90A17}"/>
              </a:ext>
            </a:extLst>
          </p:cNvPr>
          <p:cNvSpPr>
            <a:spLocks noGrp="1"/>
          </p:cNvSpPr>
          <p:nvPr>
            <p:ph type="title"/>
          </p:nvPr>
        </p:nvSpPr>
        <p:spPr/>
        <p:txBody>
          <a:bodyPr/>
          <a:lstStyle/>
          <a:p>
            <a:r>
              <a:rPr lang="en-US" dirty="0"/>
              <a:t>Retiree insurance eligibility determinations</a:t>
            </a:r>
          </a:p>
        </p:txBody>
      </p:sp>
      <p:sp>
        <p:nvSpPr>
          <p:cNvPr id="3" name="Content Placeholder 2">
            <a:extLst>
              <a:ext uri="{FF2B5EF4-FFF2-40B4-BE49-F238E27FC236}">
                <a16:creationId xmlns:a16="http://schemas.microsoft.com/office/drawing/2014/main" id="{1513B1CC-5610-4936-8FC8-9666C6498401}"/>
              </a:ext>
            </a:extLst>
          </p:cNvPr>
          <p:cNvSpPr>
            <a:spLocks noGrp="1"/>
          </p:cNvSpPr>
          <p:nvPr>
            <p:ph idx="1"/>
          </p:nvPr>
        </p:nvSpPr>
        <p:spPr/>
        <p:txBody>
          <a:bodyPr/>
          <a:lstStyle/>
          <a:p>
            <a:pPr lvl="0"/>
            <a:r>
              <a:rPr lang="en-US" dirty="0"/>
              <a:t>PEBA determines eligibility if we receive one of the following:</a:t>
            </a:r>
          </a:p>
          <a:p>
            <a:pPr lvl="1"/>
            <a:r>
              <a:rPr lang="en-US" i="1" dirty="0">
                <a:hlinkClick r:id="rId4"/>
              </a:rPr>
              <a:t>Employment Verification Record</a:t>
            </a:r>
            <a:r>
              <a:rPr lang="en-US" dirty="0"/>
              <a:t>; </a:t>
            </a:r>
          </a:p>
          <a:p>
            <a:pPr lvl="1"/>
            <a:r>
              <a:rPr lang="en-US" dirty="0"/>
              <a:t>Retirement application (</a:t>
            </a:r>
            <a:r>
              <a:rPr lang="en-US" dirty="0">
                <a:hlinkClick r:id="rId5"/>
              </a:rPr>
              <a:t>Member Access</a:t>
            </a:r>
            <a:r>
              <a:rPr lang="en-US" dirty="0"/>
              <a:t> or paper form); or</a:t>
            </a:r>
          </a:p>
          <a:p>
            <a:pPr lvl="1"/>
            <a:r>
              <a:rPr lang="en-US" i="1" dirty="0">
                <a:hlinkClick r:id="rId6"/>
              </a:rPr>
              <a:t>Retiree Notice of Election</a:t>
            </a:r>
            <a:r>
              <a:rPr lang="en-US" dirty="0"/>
              <a:t>. </a:t>
            </a:r>
          </a:p>
          <a:p>
            <a:r>
              <a:rPr lang="en-US" dirty="0"/>
              <a:t>View completed determination information </a:t>
            </a:r>
            <a:r>
              <a:rPr lang="en-US"/>
              <a:t>in </a:t>
            </a:r>
            <a:r>
              <a:rPr lang="en-US">
                <a:hlinkClick r:id="rId5"/>
              </a:rPr>
              <a:t>Member Access</a:t>
            </a:r>
            <a:r>
              <a:rPr lang="en-US"/>
              <a:t>. </a:t>
            </a:r>
            <a:endParaRPr lang="en-US" dirty="0"/>
          </a:p>
          <a:p>
            <a:endParaRPr lang="en-US" dirty="0"/>
          </a:p>
        </p:txBody>
      </p:sp>
      <p:sp>
        <p:nvSpPr>
          <p:cNvPr id="4" name="Slide Number Placeholder 3">
            <a:extLst>
              <a:ext uri="{FF2B5EF4-FFF2-40B4-BE49-F238E27FC236}">
                <a16:creationId xmlns:a16="http://schemas.microsoft.com/office/drawing/2014/main" id="{F5157E0E-2A24-4B1D-8F59-1CC7147FCFCA}"/>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5" name="Audio 4">
            <a:hlinkClick r:id="" action="ppaction://media"/>
            <a:extLst>
              <a:ext uri="{FF2B5EF4-FFF2-40B4-BE49-F238E27FC236}">
                <a16:creationId xmlns:a16="http://schemas.microsoft.com/office/drawing/2014/main" id="{E6849354-9391-4B71-92BB-B1E134BF7F9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46100939"/>
      </p:ext>
    </p:extLst>
  </p:cSld>
  <p:clrMapOvr>
    <a:masterClrMapping/>
  </p:clrMapOvr>
  <mc:AlternateContent xmlns:mc="http://schemas.openxmlformats.org/markup-compatibility/2006" xmlns:p14="http://schemas.microsoft.com/office/powerpoint/2010/main">
    <mc:Choice Requires="p14">
      <p:transition spd="slow" p14:dur="2000" advTm="22497"/>
    </mc:Choice>
    <mc:Fallback xmlns="">
      <p:transition spd="slow" advTm="224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243"/>
    </mc:Choice>
    <mc:Fallback xmlns="">
      <p:transition spd="slow" advTm="5324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8320"/>
    </mc:Choice>
    <mc:Fallback xmlns="">
      <p:transition spd="slow" advTm="48320"/>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8567</TotalTime>
  <Words>233</Words>
  <Application>Microsoft Office PowerPoint</Application>
  <PresentationFormat>On-screen Show (4:3)</PresentationFormat>
  <Paragraphs>30</Paragraphs>
  <Slides>6</Slides>
  <Notes>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State Health Plan retiree insurance</vt:lpstr>
      <vt:lpstr>State Health Plan retiree insurance coverage</vt:lpstr>
      <vt:lpstr>Verifying your retiree insurance eligibility</vt:lpstr>
      <vt:lpstr>Retiree insurance eligibility determinations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85</cp:revision>
  <cp:lastPrinted>2019-12-11T18:59:44Z</cp:lastPrinted>
  <dcterms:created xsi:type="dcterms:W3CDTF">2020-02-04T21:24:40Z</dcterms:created>
  <dcterms:modified xsi:type="dcterms:W3CDTF">2023-05-24T14:53:32Z</dcterms:modified>
</cp:coreProperties>
</file>