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68" r:id="rId2"/>
    <p:sldId id="269" r:id="rId3"/>
    <p:sldId id="278" r:id="rId4"/>
    <p:sldId id="279" r:id="rId5"/>
    <p:sldId id="280" r:id="rId6"/>
    <p:sldId id="281" r:id="rId7"/>
    <p:sldId id="282" r:id="rId8"/>
    <p:sldId id="283" r:id="rId9"/>
    <p:sldId id="284" r:id="rId10"/>
    <p:sldId id="344" r:id="rId11"/>
    <p:sldId id="320"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2" clrIdx="0">
    <p:extLst>
      <p:ext uri="{19B8F6BF-5375-455C-9EA6-DF929625EA0E}">
        <p15:presenceInfo xmlns:p15="http://schemas.microsoft.com/office/powerpoint/2012/main" userId="S::ryounh@peba.sc.gov::9a85b619-8fd1-4dec-b439-2514df7fe89a" providerId="AD"/>
      </p:ext>
    </p:extLst>
  </p:cmAuthor>
  <p:cmAuthor id="2" name="Jessica Moak" initials="JM" lastIdx="3"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77" d="100"/>
          <a:sy n="77" d="100"/>
        </p:scale>
        <p:origin x="1298"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4/24/2023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C5A97-FE1B-4EFC-9C73-B1258035E011}" type="slidenum">
              <a:rPr lang="en-US" smtClean="0"/>
              <a:t>1</a:t>
            </a:fld>
            <a:endParaRPr lang="en-US"/>
          </a:p>
        </p:txBody>
      </p:sp>
    </p:spTree>
    <p:extLst>
      <p:ext uri="{BB962C8B-B14F-4D97-AF65-F5344CB8AC3E}">
        <p14:creationId xmlns:p14="http://schemas.microsoft.com/office/powerpoint/2010/main" val="2933029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www.instagram.com/s.c.peba/"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7.png"/><Relationship Id="rId10" Type="http://schemas.openxmlformats.org/officeDocument/2006/relationships/hyperlink" Target="http://www.youtube.com/c/pebatv" TargetMode="External"/><Relationship Id="rId4" Type="http://schemas.openxmlformats.org/officeDocument/2006/relationships/image" Target="../media/image6.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tx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tx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pic>
        <p:nvPicPr>
          <p:cNvPr id="21" name="Picture 20">
            <a:extLst>
              <a:ext uri="{FF2B5EF4-FFF2-40B4-BE49-F238E27FC236}">
                <a16:creationId xmlns:a16="http://schemas.microsoft.com/office/drawing/2014/main" id="{B970E957-0244-46AF-A3F5-62854683B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2" name="Picture 21">
            <a:extLst>
              <a:ext uri="{FF2B5EF4-FFF2-40B4-BE49-F238E27FC236}">
                <a16:creationId xmlns:a16="http://schemas.microsoft.com/office/drawing/2014/main" id="{A1B82644-45E2-4AE1-A011-905548B029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3" name="Picture 22">
            <a:extLst>
              <a:ext uri="{FF2B5EF4-FFF2-40B4-BE49-F238E27FC236}">
                <a16:creationId xmlns:a16="http://schemas.microsoft.com/office/drawing/2014/main" id="{5B5774FA-A45D-4143-8804-3CB97C848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25" name="Picture 24">
            <a:extLst>
              <a:ext uri="{FF2B5EF4-FFF2-40B4-BE49-F238E27FC236}">
                <a16:creationId xmlns:a16="http://schemas.microsoft.com/office/drawing/2014/main" id="{6660477D-E0E8-4212-BED5-97F299F2A22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26" name="Picture 25">
            <a:extLst>
              <a:ext uri="{FF2B5EF4-FFF2-40B4-BE49-F238E27FC236}">
                <a16:creationId xmlns:a16="http://schemas.microsoft.com/office/drawing/2014/main" id="{8C4BDEE1-0818-49E8-9C7A-F7F1872150A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grpSp>
        <p:nvGrpSpPr>
          <p:cNvPr id="27" name="Group 26">
            <a:extLst>
              <a:ext uri="{FF2B5EF4-FFF2-40B4-BE49-F238E27FC236}">
                <a16:creationId xmlns:a16="http://schemas.microsoft.com/office/drawing/2014/main" id="{E6019BF6-FAAB-4AEF-A69B-99EE68479C9D}"/>
              </a:ext>
            </a:extLst>
          </p:cNvPr>
          <p:cNvGrpSpPr/>
          <p:nvPr userDrawn="1"/>
        </p:nvGrpSpPr>
        <p:grpSpPr>
          <a:xfrm>
            <a:off x="1085421" y="1305360"/>
            <a:ext cx="7253907" cy="2312807"/>
            <a:chOff x="1085421" y="957888"/>
            <a:chExt cx="7253907" cy="2312807"/>
          </a:xfrm>
        </p:grpSpPr>
        <p:sp>
          <p:nvSpPr>
            <p:cNvPr id="28" name="TextBox 27">
              <a:extLst>
                <a:ext uri="{FF2B5EF4-FFF2-40B4-BE49-F238E27FC236}">
                  <a16:creationId xmlns:a16="http://schemas.microsoft.com/office/drawing/2014/main" id="{F47ADC1F-4ACF-4663-AC59-C3C991A94418}"/>
                </a:ext>
              </a:extLst>
            </p:cNvPr>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29" name="TextBox 28">
              <a:extLst>
                <a:ext uri="{FF2B5EF4-FFF2-40B4-BE49-F238E27FC236}">
                  <a16:creationId xmlns:a16="http://schemas.microsoft.com/office/drawing/2014/main" id="{ED000DA9-ED64-4472-9354-93129B96C359}"/>
                </a:ext>
              </a:extLst>
            </p:cNvPr>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30" name="TextBox 29">
              <a:extLst>
                <a:ext uri="{FF2B5EF4-FFF2-40B4-BE49-F238E27FC236}">
                  <a16:creationId xmlns:a16="http://schemas.microsoft.com/office/drawing/2014/main" id="{412E202D-9924-45DA-B969-28CEDB11E15F}"/>
                </a:ext>
              </a:extLst>
            </p:cNvPr>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31" name="TextBox 30">
              <a:extLst>
                <a:ext uri="{FF2B5EF4-FFF2-40B4-BE49-F238E27FC236}">
                  <a16:creationId xmlns:a16="http://schemas.microsoft.com/office/drawing/2014/main" id="{D4B79800-E144-4CE2-8F38-FC69AA82284F}"/>
                </a:ext>
              </a:extLst>
            </p:cNvPr>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32" name="TextBox 31">
            <a:extLst>
              <a:ext uri="{FF2B5EF4-FFF2-40B4-BE49-F238E27FC236}">
                <a16:creationId xmlns:a16="http://schemas.microsoft.com/office/drawing/2014/main" id="{3C24AC55-8294-4E5F-B26D-5E12307CB6FB}"/>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0.png"/><Relationship Id="rId4" Type="http://schemas.openxmlformats.org/officeDocument/2006/relationships/hyperlink" Target="http://www.southcarolinadcp.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peba.sc.gov/publication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0.png"/><Relationship Id="rId4" Type="http://schemas.openxmlformats.org/officeDocument/2006/relationships/hyperlink" Target="https://peba.sc.gov/sites/default/files/new_hire_enrollment_ret.pdf"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0.png"/><Relationship Id="rId4" Type="http://schemas.openxmlformats.org/officeDocument/2006/relationships/hyperlink" Target="https://www.peba.sc.gov/sites/default/files/select_guide.pdf"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0.png"/><Relationship Id="rId4" Type="http://schemas.openxmlformats.org/officeDocument/2006/relationships/hyperlink" Target="https://peba.sc.gov/state-or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A76B-F8C9-407A-9DC5-396A93772CF0}"/>
              </a:ext>
            </a:extLst>
          </p:cNvPr>
          <p:cNvSpPr>
            <a:spLocks noGrp="1"/>
          </p:cNvSpPr>
          <p:nvPr>
            <p:ph type="ctrTitle"/>
          </p:nvPr>
        </p:nvSpPr>
        <p:spPr/>
        <p:txBody>
          <a:bodyPr/>
          <a:lstStyle/>
          <a:p>
            <a:r>
              <a:rPr lang="en-US" dirty="0"/>
              <a:t>Enrollment</a:t>
            </a:r>
          </a:p>
        </p:txBody>
      </p:sp>
      <p:sp>
        <p:nvSpPr>
          <p:cNvPr id="3" name="Subtitle 2">
            <a:extLst>
              <a:ext uri="{FF2B5EF4-FFF2-40B4-BE49-F238E27FC236}">
                <a16:creationId xmlns:a16="http://schemas.microsoft.com/office/drawing/2014/main" id="{90ACF85E-64A5-4C68-AF44-F5E54E32A1E1}"/>
              </a:ext>
            </a:extLst>
          </p:cNvPr>
          <p:cNvSpPr>
            <a:spLocks noGrp="1"/>
          </p:cNvSpPr>
          <p:nvPr>
            <p:ph type="subTitle" idx="1"/>
          </p:nvPr>
        </p:nvSpPr>
        <p:spPr/>
        <p:txBody>
          <a:bodyPr/>
          <a:lstStyle/>
          <a:p>
            <a:r>
              <a:rPr lang="en-US" dirty="0"/>
              <a:t>Retirement Orientation and Education</a:t>
            </a:r>
          </a:p>
          <a:p>
            <a:r>
              <a:rPr lang="en-US" dirty="0"/>
              <a:t>Fiscal year 2024</a:t>
            </a:r>
          </a:p>
        </p:txBody>
      </p:sp>
      <p:pic>
        <p:nvPicPr>
          <p:cNvPr id="4" name="Audio 3">
            <a:hlinkClick r:id="" action="ppaction://media"/>
            <a:extLst>
              <a:ext uri="{FF2B5EF4-FFF2-40B4-BE49-F238E27FC236}">
                <a16:creationId xmlns:a16="http://schemas.microsoft.com/office/drawing/2014/main" id="{676759D8-735D-ECD2-4562-B6D02328A19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855572160"/>
      </p:ext>
    </p:extLst>
  </p:cSld>
  <p:clrMapOvr>
    <a:masterClrMapping/>
  </p:clrMapOvr>
  <mc:AlternateContent xmlns:mc="http://schemas.openxmlformats.org/markup-compatibility/2006">
    <mc:Choice xmlns:p14="http://schemas.microsoft.com/office/powerpoint/2010/main" Requires="p14">
      <p:transition spd="slow" p14:dur="2000" advTm="10487"/>
    </mc:Choice>
    <mc:Fallback>
      <p:transition spd="slow" advTm="104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19E4-C33B-4AE2-A6E3-599A4FBF7E6B}"/>
              </a:ext>
            </a:extLst>
          </p:cNvPr>
          <p:cNvSpPr>
            <a:spLocks noGrp="1"/>
          </p:cNvSpPr>
          <p:nvPr>
            <p:ph type="title"/>
          </p:nvPr>
        </p:nvSpPr>
        <p:spPr/>
        <p:txBody>
          <a:bodyPr/>
          <a:lstStyle/>
          <a:p>
            <a:r>
              <a:rPr lang="en-US" dirty="0"/>
              <a:t>Deferred Compensation Program</a:t>
            </a:r>
          </a:p>
        </p:txBody>
      </p:sp>
      <p:sp>
        <p:nvSpPr>
          <p:cNvPr id="3" name="Content Placeholder 2">
            <a:extLst>
              <a:ext uri="{FF2B5EF4-FFF2-40B4-BE49-F238E27FC236}">
                <a16:creationId xmlns:a16="http://schemas.microsoft.com/office/drawing/2014/main" id="{CC8D1CD6-BAA4-4FE7-953C-54909BDD8EAF}"/>
              </a:ext>
            </a:extLst>
          </p:cNvPr>
          <p:cNvSpPr>
            <a:spLocks noGrp="1"/>
          </p:cNvSpPr>
          <p:nvPr>
            <p:ph idx="1"/>
          </p:nvPr>
        </p:nvSpPr>
        <p:spPr/>
        <p:txBody>
          <a:bodyPr/>
          <a:lstStyle/>
          <a:p>
            <a:r>
              <a:rPr lang="en-US" dirty="0"/>
              <a:t>A voluntary, supplemental defined contribution program to help employees save additional money for retirement.</a:t>
            </a:r>
          </a:p>
          <a:p>
            <a:r>
              <a:rPr lang="en-US" dirty="0"/>
              <a:t>Offers 401(k) and 457(b) plans.</a:t>
            </a:r>
          </a:p>
          <a:p>
            <a:r>
              <a:rPr lang="en-US" dirty="0"/>
              <a:t>Elect to contribute before-tax or choose the Roth option to make after-tax contributions.</a:t>
            </a:r>
          </a:p>
          <a:p>
            <a:r>
              <a:rPr lang="en-US" dirty="0"/>
              <a:t>Comparatively low fees.</a:t>
            </a:r>
          </a:p>
          <a:p>
            <a:r>
              <a:rPr lang="en-US" dirty="0"/>
              <a:t>Minimum contribution to each plan per pay period is $10.</a:t>
            </a:r>
          </a:p>
          <a:p>
            <a:r>
              <a:rPr lang="en-US" dirty="0"/>
              <a:t>Currently administered by Empower Retirement.</a:t>
            </a:r>
          </a:p>
          <a:p>
            <a:r>
              <a:rPr lang="en-US" dirty="0"/>
              <a:t>Access to local retirement plan advisors.</a:t>
            </a:r>
          </a:p>
          <a:p>
            <a:r>
              <a:rPr lang="en-US" dirty="0"/>
              <a:t>Many retirement planning tools available at </a:t>
            </a:r>
            <a:r>
              <a:rPr lang="en-US" dirty="0">
                <a:hlinkClick r:id="rId4"/>
              </a:rPr>
              <a:t>www.southcarolinadcp.com</a:t>
            </a:r>
            <a:r>
              <a:rPr lang="en-US" dirty="0"/>
              <a:t>.</a:t>
            </a:r>
          </a:p>
        </p:txBody>
      </p:sp>
      <p:sp>
        <p:nvSpPr>
          <p:cNvPr id="4" name="Slide Number Placeholder 3">
            <a:extLst>
              <a:ext uri="{FF2B5EF4-FFF2-40B4-BE49-F238E27FC236}">
                <a16:creationId xmlns:a16="http://schemas.microsoft.com/office/drawing/2014/main" id="{C43CA5CC-B06A-4B9E-B32D-6CF0F58912CA}"/>
              </a:ext>
            </a:extLst>
          </p:cNvPr>
          <p:cNvSpPr>
            <a:spLocks noGrp="1"/>
          </p:cNvSpPr>
          <p:nvPr>
            <p:ph type="sldNum" sz="quarter" idx="12"/>
          </p:nvPr>
        </p:nvSpPr>
        <p:spPr/>
        <p:txBody>
          <a:bodyPr/>
          <a:lstStyle/>
          <a:p>
            <a:fld id="{28024367-D536-4F59-B2ED-0E7825EDA9AF}" type="slidenum">
              <a:rPr lang="en-US" smtClean="0"/>
              <a:pPr/>
              <a:t>10</a:t>
            </a:fld>
            <a:endParaRPr lang="en-US" dirty="0"/>
          </a:p>
        </p:txBody>
      </p:sp>
      <p:pic>
        <p:nvPicPr>
          <p:cNvPr id="5" name="Audio 4">
            <a:hlinkClick r:id="" action="ppaction://media"/>
            <a:extLst>
              <a:ext uri="{FF2B5EF4-FFF2-40B4-BE49-F238E27FC236}">
                <a16:creationId xmlns:a16="http://schemas.microsoft.com/office/drawing/2014/main" id="{2940E561-485C-7336-17A7-AC8D45F758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126565535"/>
      </p:ext>
    </p:extLst>
  </p:cSld>
  <p:clrMapOvr>
    <a:masterClrMapping/>
  </p:clrMapOvr>
  <mc:AlternateContent xmlns:mc="http://schemas.openxmlformats.org/markup-compatibility/2006">
    <mc:Choice xmlns:p14="http://schemas.microsoft.com/office/powerpoint/2010/main" Requires="p14">
      <p:transition spd="slow" p14:dur="2000" advTm="45821"/>
    </mc:Choice>
    <mc:Fallback>
      <p:transition spd="slow" advTm="45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11</a:t>
            </a:fld>
            <a:endParaRPr lang="en-US" dirty="0"/>
          </a:p>
        </p:txBody>
      </p:sp>
    </p:spTree>
    <p:extLst>
      <p:ext uri="{BB962C8B-B14F-4D97-AF65-F5344CB8AC3E}">
        <p14:creationId xmlns:p14="http://schemas.microsoft.com/office/powerpoint/2010/main" val="25592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800D1-29EC-44D3-9235-03076EE74D3E}"/>
              </a:ext>
            </a:extLst>
          </p:cNvPr>
          <p:cNvSpPr>
            <a:spLocks noGrp="1"/>
          </p:cNvSpPr>
          <p:nvPr>
            <p:ph type="title"/>
          </p:nvPr>
        </p:nvSpPr>
        <p:spPr/>
        <p:txBody>
          <a:bodyPr/>
          <a:lstStyle/>
          <a:p>
            <a:r>
              <a:rPr lang="en-US" dirty="0"/>
              <a:t>Intended audience</a:t>
            </a:r>
          </a:p>
        </p:txBody>
      </p:sp>
      <p:sp>
        <p:nvSpPr>
          <p:cNvPr id="7" name="Content Placeholder 6">
            <a:extLst>
              <a:ext uri="{FF2B5EF4-FFF2-40B4-BE49-F238E27FC236}">
                <a16:creationId xmlns:a16="http://schemas.microsoft.com/office/drawing/2014/main" id="{7D2C085C-2183-403C-A9B1-E0A95E1B4F0F}"/>
              </a:ext>
            </a:extLst>
          </p:cNvPr>
          <p:cNvSpPr>
            <a:spLocks noGrp="1"/>
          </p:cNvSpPr>
          <p:nvPr>
            <p:ph idx="1"/>
          </p:nvPr>
        </p:nvSpPr>
        <p:spPr/>
        <p:txBody>
          <a:bodyPr/>
          <a:lstStyle/>
          <a:p>
            <a:r>
              <a:rPr lang="en-US" dirty="0"/>
              <a:t>This presentation is focused on the eligibility requirements and plan provisions for Class Three members. Class Three members are those whose earned service began on or after July 1, 2012.</a:t>
            </a:r>
          </a:p>
          <a:p>
            <a:r>
              <a:rPr lang="en-US" dirty="0"/>
              <a:t>Class Two members, those whose earned service began before July 1, 2012, are encouraged to review our retirement publications at </a:t>
            </a:r>
            <a:r>
              <a:rPr lang="en-US" dirty="0">
                <a:hlinkClick r:id="rId4"/>
              </a:rPr>
              <a:t>peba.sc.gov/publications</a:t>
            </a:r>
            <a:r>
              <a:rPr lang="en-US" dirty="0"/>
              <a:t> for more information.</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2" name="Audio 1">
            <a:hlinkClick r:id="" action="ppaction://media"/>
            <a:extLst>
              <a:ext uri="{FF2B5EF4-FFF2-40B4-BE49-F238E27FC236}">
                <a16:creationId xmlns:a16="http://schemas.microsoft.com/office/drawing/2014/main" id="{B75F1637-AB63-833B-EA12-5FB8242F35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619600007"/>
      </p:ext>
    </p:extLst>
  </p:cSld>
  <p:clrMapOvr>
    <a:masterClrMapping/>
  </p:clrMapOvr>
  <mc:AlternateContent xmlns:mc="http://schemas.openxmlformats.org/markup-compatibility/2006">
    <mc:Choice xmlns:p14="http://schemas.microsoft.com/office/powerpoint/2010/main" Requires="p14">
      <p:transition spd="slow" p14:dur="2000" advTm="27031"/>
    </mc:Choice>
    <mc:Fallback>
      <p:transition spd="slow" advTm="270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9DAB-F5C4-4C7E-8D80-A8CC8BB521B8}"/>
              </a:ext>
            </a:extLst>
          </p:cNvPr>
          <p:cNvSpPr>
            <a:spLocks noGrp="1"/>
          </p:cNvSpPr>
          <p:nvPr>
            <p:ph type="title"/>
          </p:nvPr>
        </p:nvSpPr>
        <p:spPr/>
        <p:txBody>
          <a:bodyPr/>
          <a:lstStyle/>
          <a:p>
            <a:r>
              <a:rPr lang="en-US" dirty="0"/>
              <a:t>Who can participate in SCRS?</a:t>
            </a:r>
          </a:p>
        </p:txBody>
      </p:sp>
      <p:sp>
        <p:nvSpPr>
          <p:cNvPr id="3" name="Content Placeholder 2">
            <a:extLst>
              <a:ext uri="{FF2B5EF4-FFF2-40B4-BE49-F238E27FC236}">
                <a16:creationId xmlns:a16="http://schemas.microsoft.com/office/drawing/2014/main" id="{95DD9711-7876-4700-98F6-EA7E4776F3E2}"/>
              </a:ext>
            </a:extLst>
          </p:cNvPr>
          <p:cNvSpPr>
            <a:spLocks noGrp="1"/>
          </p:cNvSpPr>
          <p:nvPr>
            <p:ph idx="1"/>
          </p:nvPr>
        </p:nvSpPr>
        <p:spPr/>
        <p:txBody>
          <a:bodyPr/>
          <a:lstStyle/>
          <a:p>
            <a:r>
              <a:rPr lang="en-US" dirty="0"/>
              <a:t>Available to employees of participating:</a:t>
            </a:r>
          </a:p>
          <a:p>
            <a:pPr lvl="1"/>
            <a:r>
              <a:rPr lang="en-US" dirty="0"/>
              <a:t>State agencies;</a:t>
            </a:r>
          </a:p>
          <a:p>
            <a:pPr lvl="1"/>
            <a:r>
              <a:rPr lang="en-US" dirty="0"/>
              <a:t>Public and charter schools;</a:t>
            </a:r>
          </a:p>
          <a:p>
            <a:pPr lvl="1"/>
            <a:r>
              <a:rPr lang="en-US" dirty="0"/>
              <a:t>Public higher education institutions; and</a:t>
            </a:r>
          </a:p>
          <a:p>
            <a:pPr lvl="1"/>
            <a:r>
              <a:rPr lang="en-US" dirty="0"/>
              <a:t>Optional employers (local subdivisions of government).</a:t>
            </a:r>
          </a:p>
        </p:txBody>
      </p:sp>
      <p:sp>
        <p:nvSpPr>
          <p:cNvPr id="4" name="Slide Number Placeholder 3">
            <a:extLst>
              <a:ext uri="{FF2B5EF4-FFF2-40B4-BE49-F238E27FC236}">
                <a16:creationId xmlns:a16="http://schemas.microsoft.com/office/drawing/2014/main" id="{2374555C-4E36-47F0-AF3C-1C27C68E201F}"/>
              </a:ext>
            </a:extLst>
          </p:cNvPr>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4DE66E6D-912D-9C28-042C-871DBCD360B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764033347"/>
      </p:ext>
    </p:extLst>
  </p:cSld>
  <p:clrMapOvr>
    <a:masterClrMapping/>
  </p:clrMapOvr>
  <mc:AlternateContent xmlns:mc="http://schemas.openxmlformats.org/markup-compatibility/2006">
    <mc:Choice xmlns:p14="http://schemas.microsoft.com/office/powerpoint/2010/main" Requires="p14">
      <p:transition spd="slow" p14:dur="2000" advTm="24627"/>
    </mc:Choice>
    <mc:Fallback>
      <p:transition spd="slow" advTm="246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8121-87D2-4689-9814-35E76D7B3D3F}"/>
              </a:ext>
            </a:extLst>
          </p:cNvPr>
          <p:cNvSpPr>
            <a:spLocks noGrp="1"/>
          </p:cNvSpPr>
          <p:nvPr>
            <p:ph type="title"/>
          </p:nvPr>
        </p:nvSpPr>
        <p:spPr/>
        <p:txBody>
          <a:bodyPr/>
          <a:lstStyle/>
          <a:p>
            <a:r>
              <a:rPr lang="en-US" dirty="0"/>
              <a:t>Who can participate in PORS?</a:t>
            </a:r>
          </a:p>
        </p:txBody>
      </p:sp>
      <p:sp>
        <p:nvSpPr>
          <p:cNvPr id="3" name="Content Placeholder 2">
            <a:extLst>
              <a:ext uri="{FF2B5EF4-FFF2-40B4-BE49-F238E27FC236}">
                <a16:creationId xmlns:a16="http://schemas.microsoft.com/office/drawing/2014/main" id="{16226255-0BCE-426B-A42D-AA826E4ABBF6}"/>
              </a:ext>
            </a:extLst>
          </p:cNvPr>
          <p:cNvSpPr>
            <a:spLocks noGrp="1"/>
          </p:cNvSpPr>
          <p:nvPr>
            <p:ph idx="1"/>
          </p:nvPr>
        </p:nvSpPr>
        <p:spPr/>
        <p:txBody>
          <a:bodyPr/>
          <a:lstStyle/>
          <a:p>
            <a:r>
              <a:rPr lang="en-US" dirty="0"/>
              <a:t>Available to employees of participating employers who serve as:</a:t>
            </a:r>
          </a:p>
          <a:p>
            <a:pPr lvl="1"/>
            <a:r>
              <a:rPr lang="en-US" dirty="0"/>
              <a:t>Police officers and peace officers;</a:t>
            </a:r>
          </a:p>
          <a:p>
            <a:pPr lvl="1"/>
            <a:r>
              <a:rPr lang="en-US" dirty="0"/>
              <a:t>Firefighters; and</a:t>
            </a:r>
          </a:p>
          <a:p>
            <a:pPr lvl="1"/>
            <a:r>
              <a:rPr lang="en-US" dirty="0"/>
              <a:t>Coroners and deputy coroners.</a:t>
            </a:r>
          </a:p>
          <a:p>
            <a:r>
              <a:rPr lang="en-US" dirty="0"/>
              <a:t>Must meet eligibility requirements.</a:t>
            </a:r>
          </a:p>
          <a:p>
            <a:pPr lvl="1"/>
            <a:r>
              <a:rPr lang="en-US" dirty="0"/>
              <a:t>Earn at least $2,000 per fiscal year; and </a:t>
            </a:r>
          </a:p>
          <a:p>
            <a:pPr lvl="1"/>
            <a:r>
              <a:rPr lang="en-US" dirty="0"/>
              <a:t>Work 1,600 hours per year.</a:t>
            </a:r>
          </a:p>
          <a:p>
            <a:r>
              <a:rPr lang="en-US" dirty="0"/>
              <a:t>Magistrates and probate judges also participate in PORS.</a:t>
            </a:r>
          </a:p>
        </p:txBody>
      </p:sp>
      <p:sp>
        <p:nvSpPr>
          <p:cNvPr id="4" name="Slide Number Placeholder 3">
            <a:extLst>
              <a:ext uri="{FF2B5EF4-FFF2-40B4-BE49-F238E27FC236}">
                <a16:creationId xmlns:a16="http://schemas.microsoft.com/office/drawing/2014/main" id="{3EF5E9B1-B618-46BA-9B78-626E650EB346}"/>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ED68BCAC-9959-E427-E688-5CDF7788B5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044109890"/>
      </p:ext>
    </p:extLst>
  </p:cSld>
  <p:clrMapOvr>
    <a:masterClrMapping/>
  </p:clrMapOvr>
  <mc:AlternateContent xmlns:mc="http://schemas.openxmlformats.org/markup-compatibility/2006">
    <mc:Choice xmlns:p14="http://schemas.microsoft.com/office/powerpoint/2010/main" Requires="p14">
      <p:transition spd="slow" p14:dur="2000" advTm="37094"/>
    </mc:Choice>
    <mc:Fallback>
      <p:transition spd="slow" advTm="37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9428-97E6-49D1-9909-771C9129AFCD}"/>
              </a:ext>
            </a:extLst>
          </p:cNvPr>
          <p:cNvSpPr>
            <a:spLocks noGrp="1"/>
          </p:cNvSpPr>
          <p:nvPr>
            <p:ph type="title"/>
          </p:nvPr>
        </p:nvSpPr>
        <p:spPr/>
        <p:txBody>
          <a:bodyPr/>
          <a:lstStyle/>
          <a:p>
            <a:r>
              <a:rPr lang="en-US" dirty="0"/>
              <a:t>Who can participate in State ORP?</a:t>
            </a:r>
          </a:p>
        </p:txBody>
      </p:sp>
      <p:sp>
        <p:nvSpPr>
          <p:cNvPr id="3" name="Content Placeholder 2">
            <a:extLst>
              <a:ext uri="{FF2B5EF4-FFF2-40B4-BE49-F238E27FC236}">
                <a16:creationId xmlns:a16="http://schemas.microsoft.com/office/drawing/2014/main" id="{EC5BD8C2-9A89-49C0-90F2-248B7137EE3D}"/>
              </a:ext>
            </a:extLst>
          </p:cNvPr>
          <p:cNvSpPr>
            <a:spLocks noGrp="1"/>
          </p:cNvSpPr>
          <p:nvPr>
            <p:ph idx="1"/>
          </p:nvPr>
        </p:nvSpPr>
        <p:spPr/>
        <p:txBody>
          <a:bodyPr/>
          <a:lstStyle/>
          <a:p>
            <a:r>
              <a:rPr lang="en-US" dirty="0"/>
              <a:t>Available to employees of participating:</a:t>
            </a:r>
          </a:p>
          <a:p>
            <a:pPr lvl="1"/>
            <a:r>
              <a:rPr lang="en-US" dirty="0"/>
              <a:t>State agencies;</a:t>
            </a:r>
          </a:p>
          <a:p>
            <a:pPr lvl="1"/>
            <a:r>
              <a:rPr lang="en-US" dirty="0"/>
              <a:t>Public and charter schools; and</a:t>
            </a:r>
          </a:p>
          <a:p>
            <a:pPr lvl="1"/>
            <a:r>
              <a:rPr lang="en-US" dirty="0"/>
              <a:t>Public higher education institutions.</a:t>
            </a:r>
          </a:p>
          <a:p>
            <a:r>
              <a:rPr lang="en-US" dirty="0"/>
              <a:t>Eligible employees may elect participation in State ORP instead of becoming members of SCRS.</a:t>
            </a:r>
          </a:p>
        </p:txBody>
      </p:sp>
      <p:sp>
        <p:nvSpPr>
          <p:cNvPr id="4" name="Slide Number Placeholder 3">
            <a:extLst>
              <a:ext uri="{FF2B5EF4-FFF2-40B4-BE49-F238E27FC236}">
                <a16:creationId xmlns:a16="http://schemas.microsoft.com/office/drawing/2014/main" id="{62C018CA-88C3-4019-930B-24AD4AE6F9C1}"/>
              </a:ext>
            </a:extLst>
          </p:cNvPr>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5" name="Audio 4">
            <a:hlinkClick r:id="" action="ppaction://media"/>
            <a:extLst>
              <a:ext uri="{FF2B5EF4-FFF2-40B4-BE49-F238E27FC236}">
                <a16:creationId xmlns:a16="http://schemas.microsoft.com/office/drawing/2014/main" id="{678F634F-73FF-3F93-E9D8-1AE5C6728AF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4156690538"/>
      </p:ext>
    </p:extLst>
  </p:cSld>
  <p:clrMapOvr>
    <a:masterClrMapping/>
  </p:clrMapOvr>
  <mc:AlternateContent xmlns:mc="http://schemas.openxmlformats.org/markup-compatibility/2006">
    <mc:Choice xmlns:p14="http://schemas.microsoft.com/office/powerpoint/2010/main" Requires="p14">
      <p:transition spd="slow" p14:dur="2000" advTm="29751"/>
    </mc:Choice>
    <mc:Fallback>
      <p:transition spd="slow" advTm="29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629B-B22B-49E9-9581-69309F30EC38}"/>
              </a:ext>
            </a:extLst>
          </p:cNvPr>
          <p:cNvSpPr>
            <a:spLocks noGrp="1"/>
          </p:cNvSpPr>
          <p:nvPr>
            <p:ph type="title"/>
          </p:nvPr>
        </p:nvSpPr>
        <p:spPr/>
        <p:txBody>
          <a:bodyPr/>
          <a:lstStyle/>
          <a:p>
            <a:r>
              <a:rPr lang="en-US" dirty="0"/>
              <a:t>Who can choose not to participate?</a:t>
            </a:r>
          </a:p>
        </p:txBody>
      </p:sp>
      <p:sp>
        <p:nvSpPr>
          <p:cNvPr id="3" name="Content Placeholder 2">
            <a:extLst>
              <a:ext uri="{FF2B5EF4-FFF2-40B4-BE49-F238E27FC236}">
                <a16:creationId xmlns:a16="http://schemas.microsoft.com/office/drawing/2014/main" id="{0DA2D5FC-7DDC-4D0E-B8C8-33E447212AF1}"/>
              </a:ext>
            </a:extLst>
          </p:cNvPr>
          <p:cNvSpPr>
            <a:spLocks noGrp="1"/>
          </p:cNvSpPr>
          <p:nvPr>
            <p:ph idx="1"/>
          </p:nvPr>
        </p:nvSpPr>
        <p:spPr/>
        <p:txBody>
          <a:bodyPr/>
          <a:lstStyle/>
          <a:p>
            <a:r>
              <a:rPr lang="en-US" dirty="0"/>
              <a:t>Some employees may be eligible to decline membership in SCRS or State ORP as provided by law unless later hired in a position that requires membership.</a:t>
            </a:r>
          </a:p>
          <a:p>
            <a:pPr lvl="1"/>
            <a:r>
              <a:rPr lang="en-US" dirty="0"/>
              <a:t>Employer will let you know if you are eligible to decline membership.</a:t>
            </a:r>
          </a:p>
          <a:p>
            <a:r>
              <a:rPr lang="en-US" dirty="0"/>
              <a:t>Decision not to become a member of one of the retirement systems PEBA administers is an irrevocable one.</a:t>
            </a:r>
          </a:p>
          <a:p>
            <a:r>
              <a:rPr lang="en-US" dirty="0"/>
              <a:t>PORS membership is generally mandatory.</a:t>
            </a:r>
          </a:p>
        </p:txBody>
      </p:sp>
      <p:sp>
        <p:nvSpPr>
          <p:cNvPr id="4" name="Slide Number Placeholder 3">
            <a:extLst>
              <a:ext uri="{FF2B5EF4-FFF2-40B4-BE49-F238E27FC236}">
                <a16:creationId xmlns:a16="http://schemas.microsoft.com/office/drawing/2014/main" id="{23E8303B-EF1D-4A79-8CC1-001C92B44184}"/>
              </a:ext>
            </a:extLst>
          </p:cNvPr>
          <p:cNvSpPr>
            <a:spLocks noGrp="1"/>
          </p:cNvSpPr>
          <p:nvPr>
            <p:ph type="sldNum" sz="quarter" idx="12"/>
          </p:nvPr>
        </p:nvSpPr>
        <p:spPr/>
        <p:txBody>
          <a:bodyPr/>
          <a:lstStyle/>
          <a:p>
            <a:fld id="{28024367-D536-4F59-B2ED-0E7825EDA9AF}" type="slidenum">
              <a:rPr lang="en-US" smtClean="0"/>
              <a:pPr/>
              <a:t>6</a:t>
            </a:fld>
            <a:endParaRPr lang="en-US" dirty="0"/>
          </a:p>
        </p:txBody>
      </p:sp>
      <p:pic>
        <p:nvPicPr>
          <p:cNvPr id="5" name="Audio 4">
            <a:hlinkClick r:id="" action="ppaction://media"/>
            <a:extLst>
              <a:ext uri="{FF2B5EF4-FFF2-40B4-BE49-F238E27FC236}">
                <a16:creationId xmlns:a16="http://schemas.microsoft.com/office/drawing/2014/main" id="{5AD7791A-0993-D77F-E810-2299B681F6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708134629"/>
      </p:ext>
    </p:extLst>
  </p:cSld>
  <p:clrMapOvr>
    <a:masterClrMapping/>
  </p:clrMapOvr>
  <mc:AlternateContent xmlns:mc="http://schemas.openxmlformats.org/markup-compatibility/2006">
    <mc:Choice xmlns:p14="http://schemas.microsoft.com/office/powerpoint/2010/main" Requires="p14">
      <p:transition spd="slow" p14:dur="2000" advTm="40363"/>
    </mc:Choice>
    <mc:Fallback>
      <p:transition spd="slow" advTm="403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5D92-2DBA-40D4-BA04-6C9382C8EC20}"/>
              </a:ext>
            </a:extLst>
          </p:cNvPr>
          <p:cNvSpPr>
            <a:spLocks noGrp="1"/>
          </p:cNvSpPr>
          <p:nvPr>
            <p:ph type="title"/>
          </p:nvPr>
        </p:nvSpPr>
        <p:spPr/>
        <p:txBody>
          <a:bodyPr/>
          <a:lstStyle/>
          <a:p>
            <a:r>
              <a:rPr lang="en-US" dirty="0"/>
              <a:t>New hire enrollment</a:t>
            </a:r>
          </a:p>
        </p:txBody>
      </p:sp>
      <p:sp>
        <p:nvSpPr>
          <p:cNvPr id="3" name="Content Placeholder 2">
            <a:extLst>
              <a:ext uri="{FF2B5EF4-FFF2-40B4-BE49-F238E27FC236}">
                <a16:creationId xmlns:a16="http://schemas.microsoft.com/office/drawing/2014/main" id="{8F44A346-17E3-401F-B350-6B344317B41A}"/>
              </a:ext>
            </a:extLst>
          </p:cNvPr>
          <p:cNvSpPr>
            <a:spLocks noGrp="1"/>
          </p:cNvSpPr>
          <p:nvPr>
            <p:ph idx="1"/>
          </p:nvPr>
        </p:nvSpPr>
        <p:spPr/>
        <p:txBody>
          <a:bodyPr/>
          <a:lstStyle/>
          <a:p>
            <a:r>
              <a:rPr lang="en-US" dirty="0"/>
              <a:t>Must provide valid email address to employer.</a:t>
            </a:r>
          </a:p>
          <a:p>
            <a:r>
              <a:rPr lang="en-US" dirty="0"/>
              <a:t>Employer will submit new hire information to PEBA.</a:t>
            </a:r>
          </a:p>
          <a:p>
            <a:r>
              <a:rPr lang="en-US" dirty="0"/>
              <a:t>You will receive email from PEBA to select retirement plan or non-membership, if eligible.</a:t>
            </a:r>
          </a:p>
          <a:p>
            <a:r>
              <a:rPr lang="en-US" dirty="0"/>
              <a:t>View the </a:t>
            </a:r>
            <a:r>
              <a:rPr lang="en-US" i="1" dirty="0">
                <a:hlinkClick r:id="rId4"/>
              </a:rPr>
              <a:t>Retirement Enrollment Guide for New Hires</a:t>
            </a:r>
            <a:r>
              <a:rPr lang="en-US" dirty="0"/>
              <a:t> flyer. </a:t>
            </a:r>
          </a:p>
        </p:txBody>
      </p:sp>
      <p:sp>
        <p:nvSpPr>
          <p:cNvPr id="4" name="Slide Number Placeholder 3">
            <a:extLst>
              <a:ext uri="{FF2B5EF4-FFF2-40B4-BE49-F238E27FC236}">
                <a16:creationId xmlns:a16="http://schemas.microsoft.com/office/drawing/2014/main" id="{D115F9FB-231B-4A28-BE45-BDBE58E65910}"/>
              </a:ext>
            </a:extLst>
          </p:cNvPr>
          <p:cNvSpPr>
            <a:spLocks noGrp="1"/>
          </p:cNvSpPr>
          <p:nvPr>
            <p:ph type="sldNum" sz="quarter" idx="12"/>
          </p:nvPr>
        </p:nvSpPr>
        <p:spPr/>
        <p:txBody>
          <a:bodyPr/>
          <a:lstStyle/>
          <a:p>
            <a:fld id="{28024367-D536-4F59-B2ED-0E7825EDA9AF}" type="slidenum">
              <a:rPr lang="en-US" smtClean="0"/>
              <a:pPr/>
              <a:t>7</a:t>
            </a:fld>
            <a:endParaRPr lang="en-US" dirty="0"/>
          </a:p>
        </p:txBody>
      </p:sp>
      <p:pic>
        <p:nvPicPr>
          <p:cNvPr id="6" name="Audio 5">
            <a:hlinkClick r:id="" action="ppaction://media"/>
            <a:extLst>
              <a:ext uri="{FF2B5EF4-FFF2-40B4-BE49-F238E27FC236}">
                <a16:creationId xmlns:a16="http://schemas.microsoft.com/office/drawing/2014/main" id="{C7584A7F-0F20-AD27-69BC-5518A1B9AE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437890462"/>
      </p:ext>
    </p:extLst>
  </p:cSld>
  <p:clrMapOvr>
    <a:masterClrMapping/>
  </p:clrMapOvr>
  <mc:AlternateContent xmlns:mc="http://schemas.openxmlformats.org/markup-compatibility/2006">
    <mc:Choice xmlns:p14="http://schemas.microsoft.com/office/powerpoint/2010/main" Requires="p14">
      <p:transition spd="slow" p14:dur="2000" advTm="27312"/>
    </mc:Choice>
    <mc:Fallback>
      <p:transition spd="slow" advTm="273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D464-4F2F-4FA5-A4F2-F146E4750509}"/>
              </a:ext>
            </a:extLst>
          </p:cNvPr>
          <p:cNvSpPr>
            <a:spLocks noGrp="1"/>
          </p:cNvSpPr>
          <p:nvPr>
            <p:ph type="title"/>
          </p:nvPr>
        </p:nvSpPr>
        <p:spPr/>
        <p:txBody>
          <a:bodyPr/>
          <a:lstStyle/>
          <a:p>
            <a:r>
              <a:rPr lang="en-US" dirty="0"/>
              <a:t>Retirement plan election</a:t>
            </a:r>
          </a:p>
        </p:txBody>
      </p:sp>
      <p:sp>
        <p:nvSpPr>
          <p:cNvPr id="3" name="Content Placeholder 2">
            <a:extLst>
              <a:ext uri="{FF2B5EF4-FFF2-40B4-BE49-F238E27FC236}">
                <a16:creationId xmlns:a16="http://schemas.microsoft.com/office/drawing/2014/main" id="{FEC964B5-80E2-4BD4-A670-3745C73DF67C}"/>
              </a:ext>
            </a:extLst>
          </p:cNvPr>
          <p:cNvSpPr>
            <a:spLocks noGrp="1"/>
          </p:cNvSpPr>
          <p:nvPr>
            <p:ph idx="1"/>
          </p:nvPr>
        </p:nvSpPr>
        <p:spPr/>
        <p:txBody>
          <a:bodyPr/>
          <a:lstStyle/>
          <a:p>
            <a:r>
              <a:rPr lang="en-US" dirty="0"/>
              <a:t>Eligible employees must complete retirement election within 30 days of hire date.</a:t>
            </a:r>
          </a:p>
          <a:p>
            <a:r>
              <a:rPr lang="en-US" dirty="0"/>
              <a:t>For SCRS-covered positions, employees default into SCRS if no election is made within 30 days.</a:t>
            </a:r>
          </a:p>
          <a:p>
            <a:r>
              <a:rPr lang="en-US" dirty="0"/>
              <a:t>Learn more in the </a:t>
            </a:r>
            <a:r>
              <a:rPr lang="en-US" i="1" dirty="0">
                <a:hlinkClick r:id="rId4"/>
              </a:rPr>
              <a:t>Select Your Retirement Plan</a:t>
            </a:r>
            <a:r>
              <a:rPr lang="en-US" i="1" dirty="0"/>
              <a:t> </a:t>
            </a:r>
            <a:r>
              <a:rPr lang="en-US" dirty="0"/>
              <a:t>guide.</a:t>
            </a:r>
          </a:p>
        </p:txBody>
      </p:sp>
      <p:sp>
        <p:nvSpPr>
          <p:cNvPr id="4" name="Slide Number Placeholder 3">
            <a:extLst>
              <a:ext uri="{FF2B5EF4-FFF2-40B4-BE49-F238E27FC236}">
                <a16:creationId xmlns:a16="http://schemas.microsoft.com/office/drawing/2014/main" id="{01494195-AC83-4C32-ADC7-6959E26C706A}"/>
              </a:ext>
            </a:extLst>
          </p:cNvPr>
          <p:cNvSpPr>
            <a:spLocks noGrp="1"/>
          </p:cNvSpPr>
          <p:nvPr>
            <p:ph type="sldNum" sz="quarter" idx="12"/>
          </p:nvPr>
        </p:nvSpPr>
        <p:spPr/>
        <p:txBody>
          <a:bodyPr/>
          <a:lstStyle/>
          <a:p>
            <a:fld id="{28024367-D536-4F59-B2ED-0E7825EDA9AF}" type="slidenum">
              <a:rPr lang="en-US" smtClean="0"/>
              <a:pPr/>
              <a:t>8</a:t>
            </a:fld>
            <a:endParaRPr lang="en-US" dirty="0"/>
          </a:p>
        </p:txBody>
      </p:sp>
      <p:pic>
        <p:nvPicPr>
          <p:cNvPr id="5" name="Audio 4">
            <a:hlinkClick r:id="" action="ppaction://media"/>
            <a:extLst>
              <a:ext uri="{FF2B5EF4-FFF2-40B4-BE49-F238E27FC236}">
                <a16:creationId xmlns:a16="http://schemas.microsoft.com/office/drawing/2014/main" id="{58A451B0-B6D4-BED0-0DBA-3C10B7119E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276718714"/>
      </p:ext>
    </p:extLst>
  </p:cSld>
  <p:clrMapOvr>
    <a:masterClrMapping/>
  </p:clrMapOvr>
  <mc:AlternateContent xmlns:mc="http://schemas.openxmlformats.org/markup-compatibility/2006">
    <mc:Choice xmlns:p14="http://schemas.microsoft.com/office/powerpoint/2010/main" Requires="p14">
      <p:transition spd="slow" p14:dur="2000" advTm="34112"/>
    </mc:Choice>
    <mc:Fallback>
      <p:transition spd="slow" advTm="341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21A9-E50E-413E-886E-98A90A211A50}"/>
              </a:ext>
            </a:extLst>
          </p:cNvPr>
          <p:cNvSpPr>
            <a:spLocks noGrp="1"/>
          </p:cNvSpPr>
          <p:nvPr>
            <p:ph type="title"/>
          </p:nvPr>
        </p:nvSpPr>
        <p:spPr/>
        <p:txBody>
          <a:bodyPr/>
          <a:lstStyle/>
          <a:p>
            <a:r>
              <a:rPr lang="en-US" dirty="0"/>
              <a:t>If you select State ORP</a:t>
            </a:r>
          </a:p>
        </p:txBody>
      </p:sp>
      <p:sp>
        <p:nvSpPr>
          <p:cNvPr id="3" name="Content Placeholder 2">
            <a:extLst>
              <a:ext uri="{FF2B5EF4-FFF2-40B4-BE49-F238E27FC236}">
                <a16:creationId xmlns:a16="http://schemas.microsoft.com/office/drawing/2014/main" id="{564565D4-A86C-428F-ABE4-6FFF255C37AE}"/>
              </a:ext>
            </a:extLst>
          </p:cNvPr>
          <p:cNvSpPr>
            <a:spLocks noGrp="1"/>
          </p:cNvSpPr>
          <p:nvPr>
            <p:ph idx="1"/>
          </p:nvPr>
        </p:nvSpPr>
        <p:spPr/>
        <p:txBody>
          <a:bodyPr/>
          <a:lstStyle/>
          <a:p>
            <a:r>
              <a:rPr lang="en-US" dirty="0"/>
              <a:t>If you select State ORP, you must choose from one of four service providers.</a:t>
            </a:r>
          </a:p>
          <a:p>
            <a:r>
              <a:rPr lang="en-US" dirty="0"/>
              <a:t>Learn about service providers at </a:t>
            </a:r>
            <a:r>
              <a:rPr lang="en-US" dirty="0">
                <a:hlinkClick r:id="rId4"/>
              </a:rPr>
              <a:t>peba.sc.gov/state-orp</a:t>
            </a:r>
            <a:r>
              <a:rPr lang="en-US" dirty="0"/>
              <a:t>.</a:t>
            </a:r>
          </a:p>
          <a:p>
            <a:r>
              <a:rPr lang="en-US" dirty="0"/>
              <a:t>PEBA provides enrollment details to the service provider you select.</a:t>
            </a:r>
          </a:p>
          <a:p>
            <a:r>
              <a:rPr lang="en-US" dirty="0"/>
              <a:t>You must also complete investment elections and beneficiary designation with your chosen service provider.</a:t>
            </a:r>
          </a:p>
          <a:p>
            <a:pPr lvl="1"/>
            <a:r>
              <a:rPr lang="en-US" dirty="0"/>
              <a:t>You will automatically be invested into the plan’s default investment option if you do not make an election.</a:t>
            </a:r>
          </a:p>
          <a:p>
            <a:pPr lvl="1"/>
            <a:r>
              <a:rPr lang="en-US" dirty="0"/>
              <a:t>Your beneficiary will default to your estate if you do not make a designation.</a:t>
            </a:r>
          </a:p>
          <a:p>
            <a:pPr lvl="1"/>
            <a:r>
              <a:rPr lang="en-US" dirty="0"/>
              <a:t>Beneficiary designations for your State ORP account at your service provider are different from beneficiary designations on file with PEBA for the active member incidental death benefit.</a:t>
            </a:r>
          </a:p>
        </p:txBody>
      </p:sp>
      <p:sp>
        <p:nvSpPr>
          <p:cNvPr id="4" name="Slide Number Placeholder 3">
            <a:extLst>
              <a:ext uri="{FF2B5EF4-FFF2-40B4-BE49-F238E27FC236}">
                <a16:creationId xmlns:a16="http://schemas.microsoft.com/office/drawing/2014/main" id="{4848B152-F779-4054-977A-FCB8670DA298}"/>
              </a:ext>
            </a:extLst>
          </p:cNvPr>
          <p:cNvSpPr>
            <a:spLocks noGrp="1"/>
          </p:cNvSpPr>
          <p:nvPr>
            <p:ph type="sldNum" sz="quarter" idx="12"/>
          </p:nvPr>
        </p:nvSpPr>
        <p:spPr/>
        <p:txBody>
          <a:bodyPr/>
          <a:lstStyle/>
          <a:p>
            <a:fld id="{28024367-D536-4F59-B2ED-0E7825EDA9AF}" type="slidenum">
              <a:rPr lang="en-US" smtClean="0"/>
              <a:pPr/>
              <a:t>9</a:t>
            </a:fld>
            <a:endParaRPr lang="en-US" dirty="0"/>
          </a:p>
        </p:txBody>
      </p:sp>
      <p:pic>
        <p:nvPicPr>
          <p:cNvPr id="5" name="Audio 4">
            <a:hlinkClick r:id="" action="ppaction://media"/>
            <a:extLst>
              <a:ext uri="{FF2B5EF4-FFF2-40B4-BE49-F238E27FC236}">
                <a16:creationId xmlns:a16="http://schemas.microsoft.com/office/drawing/2014/main" id="{F4CC8577-82D4-A432-5F4E-67C437E4867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632598413"/>
      </p:ext>
    </p:extLst>
  </p:cSld>
  <p:clrMapOvr>
    <a:masterClrMapping/>
  </p:clrMapOvr>
  <mc:AlternateContent xmlns:mc="http://schemas.openxmlformats.org/markup-compatibility/2006">
    <mc:Choice xmlns:p14="http://schemas.microsoft.com/office/powerpoint/2010/main" Requires="p14">
      <p:transition spd="slow" p14:dur="2000" advTm="57690"/>
    </mc:Choice>
    <mc:Fallback>
      <p:transition spd="slow" advTm="57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35C8AF8-EA95-4116-89A6-556DDAF75D2D}" vid="{CAB7C80F-02D0-4CE3-8F43-EB73110B52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3356</TotalTime>
  <Words>593</Words>
  <Application>Microsoft Office PowerPoint</Application>
  <PresentationFormat>On-screen Show (4:3)</PresentationFormat>
  <Paragraphs>69</Paragraphs>
  <Slides>11</Slides>
  <Notes>1</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Tw Cen MT Condensed</vt:lpstr>
      <vt:lpstr>Office Theme</vt:lpstr>
      <vt:lpstr>Enrollment</vt:lpstr>
      <vt:lpstr>Intended audience</vt:lpstr>
      <vt:lpstr>Who can participate in SCRS?</vt:lpstr>
      <vt:lpstr>Who can participate in PORS?</vt:lpstr>
      <vt:lpstr>Who can participate in State ORP?</vt:lpstr>
      <vt:lpstr>Who can choose not to participate?</vt:lpstr>
      <vt:lpstr>New hire enrollment</vt:lpstr>
      <vt:lpstr>Retirement plan election</vt:lpstr>
      <vt:lpstr>If you select State ORP</vt:lpstr>
      <vt:lpstr>Deferred Compensation Program</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Orientation and Education</dc:title>
  <dc:creator>Heather H. Young</dc:creator>
  <cp:lastModifiedBy>Jennifer S. Dolder</cp:lastModifiedBy>
  <cp:revision>57</cp:revision>
  <cp:lastPrinted>2019-12-11T18:59:44Z</cp:lastPrinted>
  <dcterms:created xsi:type="dcterms:W3CDTF">2020-03-11T18:39:03Z</dcterms:created>
  <dcterms:modified xsi:type="dcterms:W3CDTF">2023-04-24T14:46:45Z</dcterms:modified>
</cp:coreProperties>
</file>