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8" r:id="rId2"/>
    <p:sldId id="269" r:id="rId3"/>
    <p:sldId id="301" r:id="rId4"/>
    <p:sldId id="302" r:id="rId5"/>
    <p:sldId id="303" r:id="rId6"/>
    <p:sldId id="320"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 id="3" name="Jessica Moak" initials="JM" lastIdx="3"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Leaving before retirement eligibility</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5" name="Audio 4">
            <a:hlinkClick r:id="" action="ppaction://media"/>
            <a:extLst>
              <a:ext uri="{FF2B5EF4-FFF2-40B4-BE49-F238E27FC236}">
                <a16:creationId xmlns:a16="http://schemas.microsoft.com/office/drawing/2014/main" id="{73DC648B-271E-9667-902C-FD28ED819E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2277"/>
    </mc:Choice>
    <mc:Fallback>
      <p:transition spd="slow" advTm="12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AAB0344E-8AF9-8BA6-D33A-DDC4414FDD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6089"/>
    </mc:Choice>
    <mc:Fallback>
      <p:transition spd="slow" advTm="26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6410-554E-4760-A514-50F2B672CFFA}"/>
              </a:ext>
            </a:extLst>
          </p:cNvPr>
          <p:cNvSpPr>
            <a:spLocks noGrp="1"/>
          </p:cNvSpPr>
          <p:nvPr>
            <p:ph type="title"/>
          </p:nvPr>
        </p:nvSpPr>
        <p:spPr/>
        <p:txBody>
          <a:bodyPr>
            <a:normAutofit fontScale="90000"/>
          </a:bodyPr>
          <a:lstStyle/>
          <a:p>
            <a:r>
              <a:rPr lang="en-US" dirty="0"/>
              <a:t>Requesting a refund from your SCRS, PORS account</a:t>
            </a:r>
          </a:p>
        </p:txBody>
      </p:sp>
      <p:sp>
        <p:nvSpPr>
          <p:cNvPr id="3" name="Content Placeholder 2">
            <a:extLst>
              <a:ext uri="{FF2B5EF4-FFF2-40B4-BE49-F238E27FC236}">
                <a16:creationId xmlns:a16="http://schemas.microsoft.com/office/drawing/2014/main" id="{FE71F4D5-64CB-4D8C-8F2D-889A6ECAE6D7}"/>
              </a:ext>
            </a:extLst>
          </p:cNvPr>
          <p:cNvSpPr>
            <a:spLocks noGrp="1"/>
          </p:cNvSpPr>
          <p:nvPr>
            <p:ph idx="1"/>
          </p:nvPr>
        </p:nvSpPr>
        <p:spPr/>
        <p:txBody>
          <a:bodyPr/>
          <a:lstStyle/>
          <a:p>
            <a:r>
              <a:rPr lang="en-US" dirty="0"/>
              <a:t>Give up your right to any future service or disability retirement benefit.</a:t>
            </a:r>
          </a:p>
          <a:p>
            <a:r>
              <a:rPr lang="en-US" dirty="0"/>
              <a:t>Can generally roll over funds into another eligible retirement plan.</a:t>
            </a:r>
          </a:p>
          <a:p>
            <a:r>
              <a:rPr lang="en-US" dirty="0"/>
              <a:t>If you do not roll over refund, taxable portion may be:</a:t>
            </a:r>
          </a:p>
          <a:p>
            <a:pPr lvl="1"/>
            <a:r>
              <a:rPr lang="en-US" dirty="0"/>
              <a:t>Subject to taxes; and</a:t>
            </a:r>
          </a:p>
          <a:p>
            <a:pPr lvl="1"/>
            <a:r>
              <a:rPr lang="en-US" dirty="0"/>
              <a:t>Subject to additional tax penalty if you are younger than 59½.</a:t>
            </a:r>
          </a:p>
          <a:p>
            <a:r>
              <a:rPr lang="en-US" dirty="0"/>
              <a:t>Consult with tax advisor for more information.</a:t>
            </a:r>
          </a:p>
        </p:txBody>
      </p:sp>
      <p:sp>
        <p:nvSpPr>
          <p:cNvPr id="4" name="Slide Number Placeholder 3">
            <a:extLst>
              <a:ext uri="{FF2B5EF4-FFF2-40B4-BE49-F238E27FC236}">
                <a16:creationId xmlns:a16="http://schemas.microsoft.com/office/drawing/2014/main" id="{4B255096-8F1C-485E-8CC2-35CA973ECD17}"/>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7" name="Audio 6">
            <a:hlinkClick r:id="" action="ppaction://media"/>
            <a:extLst>
              <a:ext uri="{FF2B5EF4-FFF2-40B4-BE49-F238E27FC236}">
                <a16:creationId xmlns:a16="http://schemas.microsoft.com/office/drawing/2014/main" id="{6F2A724C-F91E-6D4B-0EC1-9DF074EB4D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86300789"/>
      </p:ext>
    </p:extLst>
  </p:cSld>
  <p:clrMapOvr>
    <a:masterClrMapping/>
  </p:clrMapOvr>
  <mc:AlternateContent xmlns:mc="http://schemas.openxmlformats.org/markup-compatibility/2006">
    <mc:Choice xmlns:p14="http://schemas.microsoft.com/office/powerpoint/2010/main" Requires="p14">
      <p:transition spd="slow" p14:dur="2000" advTm="70597"/>
    </mc:Choice>
    <mc:Fallback>
      <p:transition spd="slow" advTm="70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DC53-2BA2-4EA2-94E4-80DE4483317E}"/>
              </a:ext>
            </a:extLst>
          </p:cNvPr>
          <p:cNvSpPr>
            <a:spLocks noGrp="1"/>
          </p:cNvSpPr>
          <p:nvPr>
            <p:ph type="title"/>
          </p:nvPr>
        </p:nvSpPr>
        <p:spPr/>
        <p:txBody>
          <a:bodyPr>
            <a:normAutofit fontScale="90000"/>
          </a:bodyPr>
          <a:lstStyle/>
          <a:p>
            <a:r>
              <a:rPr lang="en-US" dirty="0"/>
              <a:t>Leaving funds in your SCRS, PORS retirement account</a:t>
            </a:r>
          </a:p>
        </p:txBody>
      </p:sp>
      <p:sp>
        <p:nvSpPr>
          <p:cNvPr id="3" name="Content Placeholder 2">
            <a:extLst>
              <a:ext uri="{FF2B5EF4-FFF2-40B4-BE49-F238E27FC236}">
                <a16:creationId xmlns:a16="http://schemas.microsoft.com/office/drawing/2014/main" id="{5DD602B8-62C8-43B1-9796-91E21E5BD5E7}"/>
              </a:ext>
            </a:extLst>
          </p:cNvPr>
          <p:cNvSpPr>
            <a:spLocks noGrp="1"/>
          </p:cNvSpPr>
          <p:nvPr>
            <p:ph idx="1"/>
          </p:nvPr>
        </p:nvSpPr>
        <p:spPr/>
        <p:txBody>
          <a:bodyPr/>
          <a:lstStyle/>
          <a:p>
            <a:r>
              <a:rPr lang="en-US" dirty="0"/>
              <a:t>Account earns 4% interest annually until account becomes inactive. </a:t>
            </a:r>
          </a:p>
          <a:p>
            <a:pPr lvl="1"/>
            <a:r>
              <a:rPr lang="en-US" dirty="0"/>
              <a:t>An account is considered inactive when no contributions have been made in the preceding fiscal year and no other active, correlated system or State ORP account exists.</a:t>
            </a:r>
          </a:p>
          <a:p>
            <a:r>
              <a:rPr lang="en-US" dirty="0"/>
              <a:t>Can request refund later.</a:t>
            </a:r>
          </a:p>
          <a:p>
            <a:r>
              <a:rPr lang="en-US" dirty="0"/>
              <a:t>If leaving employment with enough earned service, can apply for retirement benefit once age requirement is met.</a:t>
            </a:r>
          </a:p>
          <a:p>
            <a:r>
              <a:rPr lang="en-US" dirty="0"/>
              <a:t>If returning to covered employment later, can resume making contributions and earning service credit.</a:t>
            </a:r>
          </a:p>
          <a:p>
            <a:r>
              <a:rPr lang="en-US" dirty="0"/>
              <a:t>May leave funds in your account until required by IRS rules to take a distribution.</a:t>
            </a:r>
          </a:p>
        </p:txBody>
      </p:sp>
      <p:sp>
        <p:nvSpPr>
          <p:cNvPr id="4" name="Slide Number Placeholder 3">
            <a:extLst>
              <a:ext uri="{FF2B5EF4-FFF2-40B4-BE49-F238E27FC236}">
                <a16:creationId xmlns:a16="http://schemas.microsoft.com/office/drawing/2014/main" id="{33F9861A-85C0-4FF4-B90A-B3C77B0668CD}"/>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AE2A0448-4BF5-25F7-3B62-80E68A8981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038827188"/>
      </p:ext>
    </p:extLst>
  </p:cSld>
  <p:clrMapOvr>
    <a:masterClrMapping/>
  </p:clrMapOvr>
  <mc:AlternateContent xmlns:mc="http://schemas.openxmlformats.org/markup-compatibility/2006">
    <mc:Choice xmlns:p14="http://schemas.microsoft.com/office/powerpoint/2010/main" Requires="p14">
      <p:transition spd="slow" p14:dur="2000" advTm="64952"/>
    </mc:Choice>
    <mc:Fallback>
      <p:transition spd="slow" advTm="64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A46E-4B4C-4C77-A8F1-4EF031746ACA}"/>
              </a:ext>
            </a:extLst>
          </p:cNvPr>
          <p:cNvSpPr>
            <a:spLocks noGrp="1"/>
          </p:cNvSpPr>
          <p:nvPr>
            <p:ph type="title"/>
          </p:nvPr>
        </p:nvSpPr>
        <p:spPr/>
        <p:txBody>
          <a:bodyPr/>
          <a:lstStyle/>
          <a:p>
            <a:r>
              <a:rPr lang="en-US" dirty="0"/>
              <a:t>Leaving funds in your State ORP account</a:t>
            </a:r>
          </a:p>
        </p:txBody>
      </p:sp>
      <p:sp>
        <p:nvSpPr>
          <p:cNvPr id="3" name="Content Placeholder 2">
            <a:extLst>
              <a:ext uri="{FF2B5EF4-FFF2-40B4-BE49-F238E27FC236}">
                <a16:creationId xmlns:a16="http://schemas.microsoft.com/office/drawing/2014/main" id="{0983E6B2-28BA-47CE-929B-E154AC56FAF3}"/>
              </a:ext>
            </a:extLst>
          </p:cNvPr>
          <p:cNvSpPr>
            <a:spLocks noGrp="1"/>
          </p:cNvSpPr>
          <p:nvPr>
            <p:ph idx="1"/>
          </p:nvPr>
        </p:nvSpPr>
        <p:spPr/>
        <p:txBody>
          <a:bodyPr/>
          <a:lstStyle/>
          <a:p>
            <a:r>
              <a:rPr lang="en-US" dirty="0"/>
              <a:t>Can leave your funds in your State ORP account until choosing to take withdrawals.</a:t>
            </a:r>
          </a:p>
          <a:p>
            <a:pPr lvl="1"/>
            <a:r>
              <a:rPr lang="en-US" dirty="0"/>
              <a:t>If younger than age 59½, must separate from all covered employment before taking a withdrawal.</a:t>
            </a:r>
          </a:p>
          <a:p>
            <a:r>
              <a:rPr lang="en-US" dirty="0"/>
              <a:t>Your account balance may increase from investment earnings or decline from investment losses.</a:t>
            </a:r>
          </a:p>
          <a:p>
            <a:r>
              <a:rPr lang="en-US" dirty="0"/>
              <a:t>Can generally roll over into eligible retirement savings account.</a:t>
            </a:r>
          </a:p>
          <a:p>
            <a:r>
              <a:rPr lang="en-US" dirty="0"/>
              <a:t>If you do not roll over refund, taxable portion may be:</a:t>
            </a:r>
          </a:p>
          <a:p>
            <a:pPr lvl="1"/>
            <a:r>
              <a:rPr lang="en-US" dirty="0"/>
              <a:t>Subject to taxes; and</a:t>
            </a:r>
          </a:p>
          <a:p>
            <a:pPr lvl="1"/>
            <a:r>
              <a:rPr lang="en-US" dirty="0"/>
              <a:t>Subject to additional tax penalty if you are younger than age 59½.</a:t>
            </a:r>
          </a:p>
          <a:p>
            <a:r>
              <a:rPr lang="en-US" dirty="0"/>
              <a:t>May leave funds in your account until required by IRS rules to take a distribution.</a:t>
            </a:r>
          </a:p>
          <a:p>
            <a:r>
              <a:rPr lang="en-US" dirty="0"/>
              <a:t>Consult with tax adviser for more information.</a:t>
            </a:r>
          </a:p>
          <a:p>
            <a:endParaRPr lang="en-US" dirty="0"/>
          </a:p>
        </p:txBody>
      </p:sp>
      <p:sp>
        <p:nvSpPr>
          <p:cNvPr id="4" name="Slide Number Placeholder 3">
            <a:extLst>
              <a:ext uri="{FF2B5EF4-FFF2-40B4-BE49-F238E27FC236}">
                <a16:creationId xmlns:a16="http://schemas.microsoft.com/office/drawing/2014/main" id="{D75C1E8C-24D9-4354-B3B5-D293ECD2F7CE}"/>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9298CD56-2F75-FA40-3B04-0D821FD301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091064811"/>
      </p:ext>
    </p:extLst>
  </p:cSld>
  <p:clrMapOvr>
    <a:masterClrMapping/>
  </p:clrMapOvr>
  <mc:AlternateContent xmlns:mc="http://schemas.openxmlformats.org/markup-compatibility/2006">
    <mc:Choice xmlns:p14="http://schemas.microsoft.com/office/powerpoint/2010/main" Requires="p14">
      <p:transition spd="slow" p14:dur="2000" advTm="73085"/>
    </mc:Choice>
    <mc:Fallback>
      <p:transition spd="slow" advTm="73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3378</TotalTime>
  <Words>379</Words>
  <Application>Microsoft Office PowerPoint</Application>
  <PresentationFormat>On-screen Show (4:3)</PresentationFormat>
  <Paragraphs>35</Paragraphs>
  <Slides>6</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Leaving before retirement eligibility</vt:lpstr>
      <vt:lpstr>Intended audience</vt:lpstr>
      <vt:lpstr>Requesting a refund from your SCRS, PORS account</vt:lpstr>
      <vt:lpstr>Leaving funds in your SCRS, PORS retirement account</vt:lpstr>
      <vt:lpstr>Leaving funds in your State ORP account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55</cp:revision>
  <cp:lastPrinted>2021-06-24T15:59:47Z</cp:lastPrinted>
  <dcterms:created xsi:type="dcterms:W3CDTF">2020-03-11T18:39:03Z</dcterms:created>
  <dcterms:modified xsi:type="dcterms:W3CDTF">2023-04-24T15:29:54Z</dcterms:modified>
</cp:coreProperties>
</file>