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68" r:id="rId3"/>
    <p:sldId id="273" r:id="rId4"/>
    <p:sldId id="274" r:id="rId5"/>
    <p:sldId id="275" r:id="rId6"/>
    <p:sldId id="276" r:id="rId7"/>
    <p:sldId id="321" r:id="rId8"/>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 lastIdx="3" clrIdx="0"/>
  <p:cmAuthor id="2" name="Michele Johnson" initials="" lastIdx="4" clrIdx="1"/>
  <p:cmAuthor id="3" name="Jessica Moak" initials="" lastIdx="9" clrIdx="2"/>
  <p:cmAuthor id="4" name="Michele Johnson" initials="MJ" lastIdx="4" clrIdx="3">
    <p:extLst>
      <p:ext uri="{19B8F6BF-5375-455C-9EA6-DF929625EA0E}">
        <p15:presenceInfo xmlns:p15="http://schemas.microsoft.com/office/powerpoint/2012/main" userId="S::rjohnm@peba.sc.gov::5f4d155d-f457-4398-83b3-401996ea5b9f" providerId="AD"/>
      </p:ext>
    </p:extLst>
  </p:cmAuthor>
  <p:cmAuthor id="5" name="Jessica Moak" initials="JM" lastIdx="2" clrIdx="4">
    <p:extLst>
      <p:ext uri="{19B8F6BF-5375-455C-9EA6-DF929625EA0E}">
        <p15:presenceInfo xmlns:p15="http://schemas.microsoft.com/office/powerpoint/2012/main" userId="S::rmoakj@peba.sc.gov::aefcb452-2607-4fbc-8c60-dfa075c160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265" autoAdjust="0"/>
    <p:restoredTop sz="95652" autoAdjust="0"/>
  </p:normalViewPr>
  <p:slideViewPr>
    <p:cSldViewPr snapToGrid="0">
      <p:cViewPr varScale="1">
        <p:scale>
          <a:sx n="114" d="100"/>
          <a:sy n="114" d="100"/>
        </p:scale>
        <p:origin x="162" y="10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CF9F677-DB34-4D83-B84D-12F753372492}"/>
              </a:ext>
            </a:extLst>
          </p:cNvPr>
          <p:cNvSpPr>
            <a:spLocks noGrp="1"/>
          </p:cNvSpPr>
          <p:nvPr>
            <p:ph type="hdr" sz="quarter"/>
          </p:nvPr>
        </p:nvSpPr>
        <p:spPr>
          <a:xfrm>
            <a:off x="0" y="0"/>
            <a:ext cx="3043238" cy="466725"/>
          </a:xfrm>
          <a:prstGeom prst="rect">
            <a:avLst/>
          </a:prstGeom>
        </p:spPr>
        <p:txBody>
          <a:bodyPr vert="horz" lIns="93324" tIns="46662" rIns="93324" bIns="46662"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96D00A1A-449F-4ECA-8878-2871B2BC13D9}"/>
              </a:ext>
            </a:extLst>
          </p:cNvPr>
          <p:cNvSpPr>
            <a:spLocks noGrp="1"/>
          </p:cNvSpPr>
          <p:nvPr>
            <p:ph type="dt" sz="quarter" idx="1"/>
          </p:nvPr>
        </p:nvSpPr>
        <p:spPr>
          <a:xfrm>
            <a:off x="3978275" y="0"/>
            <a:ext cx="3043238" cy="466725"/>
          </a:xfrm>
          <a:prstGeom prst="rect">
            <a:avLst/>
          </a:prstGeom>
        </p:spPr>
        <p:txBody>
          <a:bodyPr vert="horz" lIns="93324" tIns="46662" rIns="93324" bIns="46662" rtlCol="0"/>
          <a:lstStyle>
            <a:lvl1pPr algn="r" eaLnBrk="1" fontAlgn="auto" hangingPunct="1">
              <a:spcBef>
                <a:spcPts val="0"/>
              </a:spcBef>
              <a:spcAft>
                <a:spcPts val="0"/>
              </a:spcAft>
              <a:defRPr sz="1200" smtClean="0">
                <a:latin typeface="+mn-lt"/>
              </a:defRPr>
            </a:lvl1pPr>
          </a:lstStyle>
          <a:p>
            <a:pPr>
              <a:defRPr/>
            </a:pPr>
            <a:fld id="{238AB438-238C-446F-8F13-B90EEBD359EF}" type="datetimeFigureOut">
              <a:rPr lang="en-US"/>
              <a:pPr>
                <a:defRPr/>
              </a:pPr>
              <a:t>11/30/2023</a:t>
            </a:fld>
            <a:endParaRPr lang="en-US"/>
          </a:p>
        </p:txBody>
      </p:sp>
      <p:sp>
        <p:nvSpPr>
          <p:cNvPr id="4" name="Footer Placeholder 3">
            <a:extLst>
              <a:ext uri="{FF2B5EF4-FFF2-40B4-BE49-F238E27FC236}">
                <a16:creationId xmlns:a16="http://schemas.microsoft.com/office/drawing/2014/main" id="{245A1D7B-C171-4FDA-BE9B-D7F0F080457A}"/>
              </a:ext>
            </a:extLst>
          </p:cNvPr>
          <p:cNvSpPr>
            <a:spLocks noGrp="1"/>
          </p:cNvSpPr>
          <p:nvPr>
            <p:ph type="ftr" sz="quarter" idx="2"/>
          </p:nvPr>
        </p:nvSpPr>
        <p:spPr>
          <a:xfrm>
            <a:off x="0" y="8842375"/>
            <a:ext cx="3043238" cy="466725"/>
          </a:xfrm>
          <a:prstGeom prst="rect">
            <a:avLst/>
          </a:prstGeom>
        </p:spPr>
        <p:txBody>
          <a:bodyPr vert="horz" lIns="93324" tIns="46662" rIns="93324" bIns="46662"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a:extLst>
              <a:ext uri="{FF2B5EF4-FFF2-40B4-BE49-F238E27FC236}">
                <a16:creationId xmlns:a16="http://schemas.microsoft.com/office/drawing/2014/main" id="{3D6BEDB7-42D3-4812-9D2F-43C8FF0C7311}"/>
              </a:ext>
            </a:extLst>
          </p:cNvPr>
          <p:cNvSpPr>
            <a:spLocks noGrp="1"/>
          </p:cNvSpPr>
          <p:nvPr>
            <p:ph type="sldNum" sz="quarter" idx="3"/>
          </p:nvPr>
        </p:nvSpPr>
        <p:spPr>
          <a:xfrm>
            <a:off x="3978275" y="8842375"/>
            <a:ext cx="3043238" cy="466725"/>
          </a:xfrm>
          <a:prstGeom prst="rect">
            <a:avLst/>
          </a:prstGeom>
        </p:spPr>
        <p:txBody>
          <a:bodyPr vert="horz" lIns="93324" tIns="46662" rIns="93324" bIns="46662" rtlCol="0" anchor="b"/>
          <a:lstStyle>
            <a:lvl1pPr algn="r" eaLnBrk="1" fontAlgn="auto" hangingPunct="1">
              <a:spcBef>
                <a:spcPts val="0"/>
              </a:spcBef>
              <a:spcAft>
                <a:spcPts val="0"/>
              </a:spcAft>
              <a:defRPr sz="1200" smtClean="0">
                <a:latin typeface="+mn-lt"/>
              </a:defRPr>
            </a:lvl1pPr>
          </a:lstStyle>
          <a:p>
            <a:pPr>
              <a:defRPr/>
            </a:pPr>
            <a:fld id="{BF05C6FA-2A1D-45CA-BBE5-0197F5C836FB}"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7373A28-37A7-4216-8903-D64F2DDCCEBB}"/>
              </a:ext>
            </a:extLst>
          </p:cNvPr>
          <p:cNvSpPr>
            <a:spLocks noGrp="1"/>
          </p:cNvSpPr>
          <p:nvPr>
            <p:ph type="hdr" sz="quarter"/>
          </p:nvPr>
        </p:nvSpPr>
        <p:spPr>
          <a:xfrm>
            <a:off x="0" y="0"/>
            <a:ext cx="3043238" cy="466725"/>
          </a:xfrm>
          <a:prstGeom prst="rect">
            <a:avLst/>
          </a:prstGeom>
        </p:spPr>
        <p:txBody>
          <a:bodyPr vert="horz" lIns="93324" tIns="46662" rIns="93324" bIns="46662"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56488914-48D7-4EB9-AAA7-9A1F0066E890}"/>
              </a:ext>
            </a:extLst>
          </p:cNvPr>
          <p:cNvSpPr>
            <a:spLocks noGrp="1"/>
          </p:cNvSpPr>
          <p:nvPr>
            <p:ph type="dt" idx="1"/>
          </p:nvPr>
        </p:nvSpPr>
        <p:spPr>
          <a:xfrm>
            <a:off x="3978275" y="0"/>
            <a:ext cx="3043238" cy="466725"/>
          </a:xfrm>
          <a:prstGeom prst="rect">
            <a:avLst/>
          </a:prstGeom>
        </p:spPr>
        <p:txBody>
          <a:bodyPr vert="horz" lIns="93324" tIns="46662" rIns="93324" bIns="46662" rtlCol="0"/>
          <a:lstStyle>
            <a:lvl1pPr algn="r" eaLnBrk="1" fontAlgn="auto" hangingPunct="1">
              <a:spcBef>
                <a:spcPts val="0"/>
              </a:spcBef>
              <a:spcAft>
                <a:spcPts val="0"/>
              </a:spcAft>
              <a:defRPr sz="1200" smtClean="0">
                <a:latin typeface="+mn-lt"/>
              </a:defRPr>
            </a:lvl1pPr>
          </a:lstStyle>
          <a:p>
            <a:pPr>
              <a:defRPr/>
            </a:pPr>
            <a:fld id="{35CAB0CE-8F24-438E-AE64-C370A1778A91}" type="datetimeFigureOut">
              <a:rPr lang="en-US"/>
              <a:pPr>
                <a:defRPr/>
              </a:pPr>
              <a:t>11/30/2023</a:t>
            </a:fld>
            <a:endParaRPr lang="en-US"/>
          </a:p>
        </p:txBody>
      </p:sp>
      <p:sp>
        <p:nvSpPr>
          <p:cNvPr id="4" name="Slide Image Placeholder 3">
            <a:extLst>
              <a:ext uri="{FF2B5EF4-FFF2-40B4-BE49-F238E27FC236}">
                <a16:creationId xmlns:a16="http://schemas.microsoft.com/office/drawing/2014/main" id="{A4528486-0D2B-43E1-9442-8EA2CF09ECA5}"/>
              </a:ext>
            </a:extLst>
          </p:cNvPr>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pPr lvl="0"/>
            <a:endParaRPr lang="en-US" noProof="0"/>
          </a:p>
        </p:txBody>
      </p:sp>
      <p:sp>
        <p:nvSpPr>
          <p:cNvPr id="5" name="Notes Placeholder 4">
            <a:extLst>
              <a:ext uri="{FF2B5EF4-FFF2-40B4-BE49-F238E27FC236}">
                <a16:creationId xmlns:a16="http://schemas.microsoft.com/office/drawing/2014/main" id="{04C4AC7F-E772-44E4-AEAE-7102DCFC050A}"/>
              </a:ext>
            </a:extLst>
          </p:cNvPr>
          <p:cNvSpPr>
            <a:spLocks noGrp="1"/>
          </p:cNvSpPr>
          <p:nvPr>
            <p:ph type="body" sz="quarter" idx="3"/>
          </p:nvPr>
        </p:nvSpPr>
        <p:spPr>
          <a:xfrm>
            <a:off x="701675" y="4479925"/>
            <a:ext cx="5619750" cy="3665538"/>
          </a:xfrm>
          <a:prstGeom prst="rect">
            <a:avLst/>
          </a:prstGeom>
        </p:spPr>
        <p:txBody>
          <a:bodyPr vert="horz" lIns="93324" tIns="46662" rIns="93324" bIns="46662"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94F104B-E52A-419C-AF10-9A94A3DE1517}"/>
              </a:ext>
            </a:extLst>
          </p:cNvPr>
          <p:cNvSpPr>
            <a:spLocks noGrp="1"/>
          </p:cNvSpPr>
          <p:nvPr>
            <p:ph type="ftr" sz="quarter" idx="4"/>
          </p:nvPr>
        </p:nvSpPr>
        <p:spPr>
          <a:xfrm>
            <a:off x="0" y="8842375"/>
            <a:ext cx="3043238" cy="466725"/>
          </a:xfrm>
          <a:prstGeom prst="rect">
            <a:avLst/>
          </a:prstGeom>
        </p:spPr>
        <p:txBody>
          <a:bodyPr vert="horz" lIns="93324" tIns="46662" rIns="93324" bIns="46662"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4681E463-EFCE-4CD5-91E6-CFBACA75CD4E}"/>
              </a:ext>
            </a:extLst>
          </p:cNvPr>
          <p:cNvSpPr>
            <a:spLocks noGrp="1"/>
          </p:cNvSpPr>
          <p:nvPr>
            <p:ph type="sldNum" sz="quarter" idx="5"/>
          </p:nvPr>
        </p:nvSpPr>
        <p:spPr>
          <a:xfrm>
            <a:off x="3978275" y="8842375"/>
            <a:ext cx="3043238" cy="466725"/>
          </a:xfrm>
          <a:prstGeom prst="rect">
            <a:avLst/>
          </a:prstGeom>
        </p:spPr>
        <p:txBody>
          <a:bodyPr vert="horz" lIns="93324" tIns="46662" rIns="93324" bIns="46662" rtlCol="0" anchor="b"/>
          <a:lstStyle>
            <a:lvl1pPr algn="r" eaLnBrk="1" fontAlgn="auto" hangingPunct="1">
              <a:spcBef>
                <a:spcPts val="0"/>
              </a:spcBef>
              <a:spcAft>
                <a:spcPts val="0"/>
              </a:spcAft>
              <a:defRPr sz="1200" smtClean="0">
                <a:latin typeface="+mn-lt"/>
              </a:defRPr>
            </a:lvl1pPr>
          </a:lstStyle>
          <a:p>
            <a:pPr>
              <a:defRPr/>
            </a:pPr>
            <a:fld id="{612D38E6-7067-476E-9727-0D2611581BF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6644286C-813C-43A4-9F66-6588654F2D2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645920" y="2286000"/>
            <a:ext cx="6641869" cy="2286000"/>
          </a:xfrm>
        </p:spPr>
        <p:txBody>
          <a:bodyPr>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Subtitle 2"/>
          <p:cNvSpPr>
            <a:spLocks noGrp="1"/>
          </p:cNvSpPr>
          <p:nvPr>
            <p:ph type="subTitle" idx="1"/>
          </p:nvPr>
        </p:nvSpPr>
        <p:spPr>
          <a:xfrm>
            <a:off x="1645920" y="4754880"/>
            <a:ext cx="6641869" cy="1463040"/>
          </a:xfrm>
        </p:spPr>
        <p:txBody>
          <a:bodyPr>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675582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B6EC1EC0-93B5-4FC7-86D9-3987B896D04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645920" y="1828800"/>
            <a:ext cx="6693408" cy="2286000"/>
          </a:xfrm>
        </p:spPr>
        <p:txBody>
          <a:bodyP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8" name="Subtitle 2"/>
          <p:cNvSpPr>
            <a:spLocks noGrp="1"/>
          </p:cNvSpPr>
          <p:nvPr>
            <p:ph type="subTitle" idx="13"/>
          </p:nvPr>
        </p:nvSpPr>
        <p:spPr>
          <a:xfrm>
            <a:off x="1645920" y="4297680"/>
            <a:ext cx="6693408" cy="1368398"/>
          </a:xfrm>
        </p:spPr>
        <p:txBody>
          <a:bodyPr>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Slide Number Placeholder 5">
            <a:extLst>
              <a:ext uri="{FF2B5EF4-FFF2-40B4-BE49-F238E27FC236}">
                <a16:creationId xmlns:a16="http://schemas.microsoft.com/office/drawing/2014/main" id="{67BB5F3B-2C7C-47D5-8EDC-8DA9FCF2BA80}"/>
              </a:ext>
            </a:extLst>
          </p:cNvPr>
          <p:cNvSpPr>
            <a:spLocks noGrp="1"/>
          </p:cNvSpPr>
          <p:nvPr>
            <p:ph type="sldNum" sz="quarter" idx="14"/>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474A796F-B81D-4C3E-976B-37C5067D3ED9}" type="slidenum">
              <a:rPr lang="en-US"/>
              <a:pPr>
                <a:defRPr/>
              </a:pPr>
              <a:t>‹#›</a:t>
            </a:fld>
            <a:endParaRPr lang="en-US" dirty="0"/>
          </a:p>
        </p:txBody>
      </p:sp>
    </p:spTree>
    <p:extLst>
      <p:ext uri="{BB962C8B-B14F-4D97-AF65-F5344CB8AC3E}">
        <p14:creationId xmlns:p14="http://schemas.microsoft.com/office/powerpoint/2010/main" val="2831128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922D2B1B-1D44-4F45-9723-70E94B07276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198" y="228600"/>
            <a:ext cx="8229599" cy="804672"/>
          </a:xfrm>
        </p:spPr>
        <p:txBody>
          <a:bodyPr>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Content Placeholder 2"/>
          <p:cNvSpPr>
            <a:spLocks noGrp="1"/>
          </p:cNvSpPr>
          <p:nvPr>
            <p:ph idx="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id="{69A7743E-F127-4543-B2F3-5B298867A98E}"/>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C5477369-EDAE-4F71-BAA7-E9618375882C}" type="slidenum">
              <a:rPr lang="en-US"/>
              <a:pPr>
                <a:defRPr/>
              </a:pPr>
              <a:t>‹#›</a:t>
            </a:fld>
            <a:endParaRPr lang="en-US" dirty="0"/>
          </a:p>
        </p:txBody>
      </p:sp>
    </p:spTree>
    <p:extLst>
      <p:ext uri="{BB962C8B-B14F-4D97-AF65-F5344CB8AC3E}">
        <p14:creationId xmlns:p14="http://schemas.microsoft.com/office/powerpoint/2010/main" val="1007848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F5C47865-F3D6-4155-B65E-76D2F7B6809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p:cNvSpPr>
            <a:spLocks noGrp="1"/>
          </p:cNvSpPr>
          <p:nvPr>
            <p:ph type="title"/>
          </p:nvPr>
        </p:nvSpPr>
        <p:spPr>
          <a:xfrm>
            <a:off x="457198" y="228600"/>
            <a:ext cx="8229599" cy="804672"/>
          </a:xfrm>
        </p:spPr>
        <p:txBody>
          <a:bodyPr>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B0E909EA-66CC-45E1-837D-E50A42A253E4}"/>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71B5C42F-86BF-4820-AFC1-D6C4E0BB3518}" type="slidenum">
              <a:rPr lang="en-US"/>
              <a:pPr>
                <a:defRPr/>
              </a:pPr>
              <a:t>‹#›</a:t>
            </a:fld>
            <a:endParaRPr lang="en-US" dirty="0"/>
          </a:p>
        </p:txBody>
      </p:sp>
    </p:spTree>
    <p:extLst>
      <p:ext uri="{BB962C8B-B14F-4D97-AF65-F5344CB8AC3E}">
        <p14:creationId xmlns:p14="http://schemas.microsoft.com/office/powerpoint/2010/main" val="2840003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3" name="Picture 6">
            <a:extLst>
              <a:ext uri="{FF2B5EF4-FFF2-40B4-BE49-F238E27FC236}">
                <a16:creationId xmlns:a16="http://schemas.microsoft.com/office/drawing/2014/main" id="{1CA9646D-AA77-4F75-A7AD-1B34B1FCF62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title"/>
          </p:nvPr>
        </p:nvSpPr>
        <p:spPr>
          <a:xfrm>
            <a:off x="457198" y="228600"/>
            <a:ext cx="8229599" cy="804672"/>
          </a:xfrm>
        </p:spPr>
        <p:txBody>
          <a:bodyPr>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4" name="Slide Number Placeholder 5">
            <a:extLst>
              <a:ext uri="{FF2B5EF4-FFF2-40B4-BE49-F238E27FC236}">
                <a16:creationId xmlns:a16="http://schemas.microsoft.com/office/drawing/2014/main" id="{97D36670-FA57-4D8B-B84F-79F4F96B115E}"/>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0E9B14E6-3FEE-425C-AD24-340B02433B04}" type="slidenum">
              <a:rPr lang="en-US"/>
              <a:pPr>
                <a:defRPr/>
              </a:pPr>
              <a:t>‹#›</a:t>
            </a:fld>
            <a:endParaRPr lang="en-US" dirty="0"/>
          </a:p>
        </p:txBody>
      </p:sp>
    </p:spTree>
    <p:extLst>
      <p:ext uri="{BB962C8B-B14F-4D97-AF65-F5344CB8AC3E}">
        <p14:creationId xmlns:p14="http://schemas.microsoft.com/office/powerpoint/2010/main" val="3013482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79F14630-5B2B-46E8-8B8A-E9331902E52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5">
            <a:extLst>
              <a:ext uri="{FF2B5EF4-FFF2-40B4-BE49-F238E27FC236}">
                <a16:creationId xmlns:a16="http://schemas.microsoft.com/office/drawing/2014/main" id="{27B8929A-BE9A-4465-BDF8-A69B3A04C5AE}"/>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0BC4E40C-AF75-46BB-8C51-05BA61AE9280}" type="slidenum">
              <a:rPr lang="en-US"/>
              <a:pPr>
                <a:defRPr/>
              </a:pPr>
              <a:t>‹#›</a:t>
            </a:fld>
            <a:endParaRPr lang="en-US" dirty="0"/>
          </a:p>
        </p:txBody>
      </p:sp>
    </p:spTree>
    <p:extLst>
      <p:ext uri="{BB962C8B-B14F-4D97-AF65-F5344CB8AC3E}">
        <p14:creationId xmlns:p14="http://schemas.microsoft.com/office/powerpoint/2010/main" val="2801025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EBB94A55-93A1-4102-8310-20A82D2A5A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7">
            <a:extLst>
              <a:ext uri="{FF2B5EF4-FFF2-40B4-BE49-F238E27FC236}">
                <a16:creationId xmlns:a16="http://schemas.microsoft.com/office/drawing/2014/main" id="{3000F7C3-40A8-430F-AEEC-48B57C882A68}"/>
              </a:ext>
            </a:extLst>
          </p:cNvPr>
          <p:cNvSpPr txBox="1">
            <a:spLocks noChangeArrowheads="1"/>
          </p:cNvSpPr>
          <p:nvPr userDrawn="1"/>
        </p:nvSpPr>
        <p:spPr bwMode="auto">
          <a:xfrm>
            <a:off x="457200" y="1262063"/>
            <a:ext cx="8229600" cy="226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a:defRPr>
                <a:solidFill>
                  <a:schemeClr val="tx1"/>
                </a:solidFill>
                <a:latin typeface="Calibri" panose="020F0502020204030204" pitchFamily="34" charset="0"/>
              </a:defRPr>
            </a:lvl1pPr>
            <a:lvl2pPr marL="685800" indent="-22860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90000"/>
              </a:lnSpc>
              <a:spcBef>
                <a:spcPts val="1000"/>
              </a:spcBef>
              <a:buFont typeface="Arial" panose="020B0604020202020204" pitchFamily="34" charset="0"/>
              <a:buChar char="•"/>
            </a:pPr>
            <a:r>
              <a:rPr lang="en-US" altLang="en-US" sz="2400">
                <a:solidFill>
                  <a:schemeClr val="tx2"/>
                </a:solidFill>
              </a:rPr>
              <a:t>Contact us:</a:t>
            </a:r>
          </a:p>
          <a:p>
            <a:pPr lvl="1" eaLnBrk="1" hangingPunct="1">
              <a:lnSpc>
                <a:spcPct val="90000"/>
              </a:lnSpc>
              <a:spcBef>
                <a:spcPts val="500"/>
              </a:spcBef>
              <a:buFont typeface="Arial" panose="020B0604020202020204" pitchFamily="34" charset="0"/>
              <a:buChar char="•"/>
            </a:pPr>
            <a:r>
              <a:rPr lang="en-US" altLang="en-US" sz="2000">
                <a:solidFill>
                  <a:schemeClr val="tx2"/>
                </a:solidFill>
                <a:hlinkClick r:id="rId3"/>
              </a:rPr>
              <a:t>peba.sc.gov/contact</a:t>
            </a:r>
            <a:r>
              <a:rPr lang="en-US" altLang="en-US" sz="2000">
                <a:solidFill>
                  <a:schemeClr val="tx2"/>
                </a:solidFill>
              </a:rPr>
              <a:t>. </a:t>
            </a:r>
          </a:p>
          <a:p>
            <a:pPr lvl="1" eaLnBrk="1" hangingPunct="1">
              <a:lnSpc>
                <a:spcPct val="90000"/>
              </a:lnSpc>
              <a:spcBef>
                <a:spcPts val="500"/>
              </a:spcBef>
              <a:buFont typeface="Arial" panose="020B0604020202020204" pitchFamily="34" charset="0"/>
              <a:buChar char="•"/>
            </a:pPr>
            <a:r>
              <a:rPr lang="en-US" altLang="en-US" sz="2000">
                <a:solidFill>
                  <a:schemeClr val="tx2"/>
                </a:solidFill>
              </a:rPr>
              <a:t>803.737.6800 or 888.260.9430.</a:t>
            </a:r>
          </a:p>
          <a:p>
            <a:pPr eaLnBrk="1" hangingPunct="1">
              <a:lnSpc>
                <a:spcPct val="90000"/>
              </a:lnSpc>
              <a:spcBef>
                <a:spcPts val="1000"/>
              </a:spcBef>
              <a:buFont typeface="Arial" panose="020B0604020202020204" pitchFamily="34" charset="0"/>
              <a:buChar char="•"/>
            </a:pPr>
            <a:r>
              <a:rPr lang="en-US" altLang="en-US" sz="2400">
                <a:solidFill>
                  <a:schemeClr val="tx2"/>
                </a:solidFill>
              </a:rPr>
              <a:t>Visit us:</a:t>
            </a:r>
          </a:p>
          <a:p>
            <a:pPr lvl="1" eaLnBrk="1" hangingPunct="1">
              <a:lnSpc>
                <a:spcPct val="90000"/>
              </a:lnSpc>
              <a:spcBef>
                <a:spcPts val="500"/>
              </a:spcBef>
              <a:buFont typeface="Arial" panose="020B0604020202020204" pitchFamily="34" charset="0"/>
              <a:buChar char="•"/>
            </a:pPr>
            <a:r>
              <a:rPr lang="en-US" altLang="en-US" sz="2000">
                <a:solidFill>
                  <a:schemeClr val="tx2"/>
                </a:solidFill>
              </a:rPr>
              <a:t>202 Arbor Lake Drive</a:t>
            </a:r>
            <a:br>
              <a:rPr lang="en-US" altLang="en-US" sz="2000">
                <a:solidFill>
                  <a:schemeClr val="tx2"/>
                </a:solidFill>
              </a:rPr>
            </a:br>
            <a:r>
              <a:rPr lang="en-US" altLang="en-US" sz="2000">
                <a:solidFill>
                  <a:schemeClr val="tx2"/>
                </a:solidFill>
              </a:rPr>
              <a:t>Columbia, SC 29223</a:t>
            </a:r>
          </a:p>
        </p:txBody>
      </p:sp>
      <p:sp>
        <p:nvSpPr>
          <p:cNvPr id="4" name="TextBox 8">
            <a:extLst>
              <a:ext uri="{FF2B5EF4-FFF2-40B4-BE49-F238E27FC236}">
                <a16:creationId xmlns:a16="http://schemas.microsoft.com/office/drawing/2014/main" id="{B34E1250-45F3-44CB-B9B1-A81C5BC09A1A}"/>
              </a:ext>
            </a:extLst>
          </p:cNvPr>
          <p:cNvSpPr txBox="1">
            <a:spLocks noChangeArrowheads="1"/>
          </p:cNvSpPr>
          <p:nvPr userDrawn="1"/>
        </p:nvSpPr>
        <p:spPr bwMode="auto">
          <a:xfrm>
            <a:off x="457200" y="369888"/>
            <a:ext cx="76152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a:solidFill>
                  <a:schemeClr val="accent2"/>
                </a:solidFill>
                <a:latin typeface="Times New Roman" panose="02020603050405020304" pitchFamily="18" charset="0"/>
                <a:cs typeface="Times New Roman" panose="02020603050405020304" pitchFamily="18" charset="0"/>
              </a:rPr>
              <a:t>Get in touch with PEBA</a:t>
            </a:r>
          </a:p>
        </p:txBody>
      </p:sp>
      <p:sp>
        <p:nvSpPr>
          <p:cNvPr id="5" name="Slide Number Placeholder 5">
            <a:extLst>
              <a:ext uri="{FF2B5EF4-FFF2-40B4-BE49-F238E27FC236}">
                <a16:creationId xmlns:a16="http://schemas.microsoft.com/office/drawing/2014/main" id="{24864467-FD1F-4DDE-AE57-0E5AF1905E1D}"/>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1538EEE8-0D8A-455D-8933-13D3031A5653}" type="slidenum">
              <a:rPr lang="en-US"/>
              <a:pPr>
                <a:defRPr/>
              </a:pPr>
              <a:t>‹#›</a:t>
            </a:fld>
            <a:endParaRPr lang="en-US" dirty="0"/>
          </a:p>
        </p:txBody>
      </p:sp>
    </p:spTree>
    <p:extLst>
      <p:ext uri="{BB962C8B-B14F-4D97-AF65-F5344CB8AC3E}">
        <p14:creationId xmlns:p14="http://schemas.microsoft.com/office/powerpoint/2010/main" val="3283685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FE31A8CA-295C-4E67-B7E2-19B316BC540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46438" y="1262063"/>
            <a:ext cx="549275" cy="54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7">
            <a:extLst>
              <a:ext uri="{FF2B5EF4-FFF2-40B4-BE49-F238E27FC236}">
                <a16:creationId xmlns:a16="http://schemas.microsoft.com/office/drawing/2014/main" id="{F5CB24B9-6981-4F4F-AFE7-CC068E47CC2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48025" y="2179638"/>
            <a:ext cx="54768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a:extLst>
              <a:ext uri="{FF2B5EF4-FFF2-40B4-BE49-F238E27FC236}">
                <a16:creationId xmlns:a16="http://schemas.microsoft.com/office/drawing/2014/main" id="{6E928607-FE84-43F9-983D-E24D148EF1BB}"/>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57200" y="2187575"/>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a:extLst>
              <a:ext uri="{FF2B5EF4-FFF2-40B4-BE49-F238E27FC236}">
                <a16:creationId xmlns:a16="http://schemas.microsoft.com/office/drawing/2014/main" id="{37465AC0-5767-49B8-A0FB-2B5FB91E40C4}"/>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57200" y="1262063"/>
            <a:ext cx="549275" cy="54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a:extLst>
              <a:ext uri="{FF2B5EF4-FFF2-40B4-BE49-F238E27FC236}">
                <a16:creationId xmlns:a16="http://schemas.microsoft.com/office/drawing/2014/main" id="{91EBBDE5-265B-4C3C-8E29-C20A8E21DAB8}"/>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457200" y="3113088"/>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1">
            <a:extLst>
              <a:ext uri="{FF2B5EF4-FFF2-40B4-BE49-F238E27FC236}">
                <a16:creationId xmlns:a16="http://schemas.microsoft.com/office/drawing/2014/main" id="{1585B803-9C72-40D2-B655-0F8E21F40568}"/>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12">
            <a:extLst>
              <a:ext uri="{FF2B5EF4-FFF2-40B4-BE49-F238E27FC236}">
                <a16:creationId xmlns:a16="http://schemas.microsoft.com/office/drawing/2014/main" id="{3DBFAD33-51B4-47E5-B63F-504039CD9061}"/>
              </a:ext>
            </a:extLst>
          </p:cNvPr>
          <p:cNvGrpSpPr>
            <a:grpSpLocks/>
          </p:cNvGrpSpPr>
          <p:nvPr userDrawn="1"/>
        </p:nvGrpSpPr>
        <p:grpSpPr bwMode="auto">
          <a:xfrm>
            <a:off x="1085850" y="1304925"/>
            <a:ext cx="7253288" cy="2312988"/>
            <a:chOff x="1085421" y="957888"/>
            <a:chExt cx="7253907" cy="2312807"/>
          </a:xfrm>
        </p:grpSpPr>
        <p:sp>
          <p:nvSpPr>
            <p:cNvPr id="9" name="TextBox 13">
              <a:extLst>
                <a:ext uri="{FF2B5EF4-FFF2-40B4-BE49-F238E27FC236}">
                  <a16:creationId xmlns:a16="http://schemas.microsoft.com/office/drawing/2014/main" id="{D9CB5E32-1575-48A3-A324-F2C015866E01}"/>
                </a:ext>
              </a:extLst>
            </p:cNvPr>
            <p:cNvSpPr txBox="1">
              <a:spLocks noChangeArrowheads="1"/>
            </p:cNvSpPr>
            <p:nvPr userDrawn="1"/>
          </p:nvSpPr>
          <p:spPr bwMode="auto">
            <a:xfrm>
              <a:off x="1085421" y="1883460"/>
              <a:ext cx="13546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hlinkClick r:id="rId8"/>
                </a:rPr>
                <a:t>SCPEBA</a:t>
              </a:r>
              <a:endParaRPr lang="en-US" altLang="en-US" sz="2400"/>
            </a:p>
          </p:txBody>
        </p:sp>
        <p:sp>
          <p:nvSpPr>
            <p:cNvPr id="10" name="TextBox 14">
              <a:extLst>
                <a:ext uri="{FF2B5EF4-FFF2-40B4-BE49-F238E27FC236}">
                  <a16:creationId xmlns:a16="http://schemas.microsoft.com/office/drawing/2014/main" id="{FBE2F2A8-F40C-472C-B259-F5E7A7B0AA51}"/>
                </a:ext>
              </a:extLst>
            </p:cNvPr>
            <p:cNvSpPr txBox="1">
              <a:spLocks noChangeArrowheads="1"/>
            </p:cNvSpPr>
            <p:nvPr userDrawn="1"/>
          </p:nvSpPr>
          <p:spPr bwMode="auto">
            <a:xfrm>
              <a:off x="1085421" y="957888"/>
              <a:ext cx="2082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hlinkClick r:id="rId9"/>
                </a:rPr>
                <a:t>SCPEBA</a:t>
              </a:r>
              <a:endParaRPr lang="en-US" altLang="en-US" sz="2400"/>
            </a:p>
          </p:txBody>
        </p:sp>
        <p:sp>
          <p:nvSpPr>
            <p:cNvPr id="11" name="TextBox 15">
              <a:extLst>
                <a:ext uri="{FF2B5EF4-FFF2-40B4-BE49-F238E27FC236}">
                  <a16:creationId xmlns:a16="http://schemas.microsoft.com/office/drawing/2014/main" id="{CDCAEBE5-4D69-4E53-AEA9-431A5256AA65}"/>
                </a:ext>
              </a:extLst>
            </p:cNvPr>
            <p:cNvSpPr txBox="1">
              <a:spLocks noChangeArrowheads="1"/>
            </p:cNvSpPr>
            <p:nvPr userDrawn="1"/>
          </p:nvSpPr>
          <p:spPr bwMode="auto">
            <a:xfrm>
              <a:off x="3875393" y="1870070"/>
              <a:ext cx="1574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u="sng">
                  <a:hlinkClick r:id="rId10"/>
                </a:rPr>
                <a:t>PEBA TV</a:t>
              </a:r>
              <a:endParaRPr lang="en-US" altLang="en-US" sz="2400"/>
            </a:p>
          </p:txBody>
        </p:sp>
        <p:sp>
          <p:nvSpPr>
            <p:cNvPr id="12" name="TextBox 16">
              <a:extLst>
                <a:ext uri="{FF2B5EF4-FFF2-40B4-BE49-F238E27FC236}">
                  <a16:creationId xmlns:a16="http://schemas.microsoft.com/office/drawing/2014/main" id="{589FA593-CF12-4355-A58C-E7C05B54CE2E}"/>
                </a:ext>
              </a:extLst>
            </p:cNvPr>
            <p:cNvSpPr txBox="1">
              <a:spLocks noChangeArrowheads="1"/>
            </p:cNvSpPr>
            <p:nvPr userDrawn="1"/>
          </p:nvSpPr>
          <p:spPr bwMode="auto">
            <a:xfrm>
              <a:off x="1085421" y="2809030"/>
              <a:ext cx="72539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u="sng">
                  <a:hlinkClick r:id="rId11"/>
                </a:rPr>
                <a:t>South Carolina Public Employee Benefit Authority</a:t>
              </a:r>
              <a:endParaRPr lang="en-US" altLang="en-US" sz="3600"/>
            </a:p>
          </p:txBody>
        </p:sp>
      </p:grpSp>
      <p:sp>
        <p:nvSpPr>
          <p:cNvPr id="13" name="TextBox 17">
            <a:extLst>
              <a:ext uri="{FF2B5EF4-FFF2-40B4-BE49-F238E27FC236}">
                <a16:creationId xmlns:a16="http://schemas.microsoft.com/office/drawing/2014/main" id="{A04E5682-543D-4489-94BF-32B282DC2935}"/>
              </a:ext>
            </a:extLst>
          </p:cNvPr>
          <p:cNvSpPr txBox="1">
            <a:spLocks noChangeArrowheads="1"/>
          </p:cNvSpPr>
          <p:nvPr userDrawn="1"/>
        </p:nvSpPr>
        <p:spPr bwMode="auto">
          <a:xfrm>
            <a:off x="457200" y="369888"/>
            <a:ext cx="76152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a:solidFill>
                  <a:schemeClr val="accent2"/>
                </a:solidFill>
                <a:latin typeface="Times New Roman" panose="02020603050405020304" pitchFamily="18" charset="0"/>
                <a:cs typeface="Times New Roman" panose="02020603050405020304" pitchFamily="18" charset="0"/>
              </a:rPr>
              <a:t>Get social with PEBA</a:t>
            </a:r>
          </a:p>
        </p:txBody>
      </p:sp>
      <p:sp>
        <p:nvSpPr>
          <p:cNvPr id="14" name="TextBox 18">
            <a:extLst>
              <a:ext uri="{FF2B5EF4-FFF2-40B4-BE49-F238E27FC236}">
                <a16:creationId xmlns:a16="http://schemas.microsoft.com/office/drawing/2014/main" id="{F1C2CA33-AB97-449E-9FC7-CFF4E29BDEA3}"/>
              </a:ext>
            </a:extLst>
          </p:cNvPr>
          <p:cNvSpPr txBox="1">
            <a:spLocks noChangeArrowheads="1"/>
          </p:cNvSpPr>
          <p:nvPr userDrawn="1"/>
        </p:nvSpPr>
        <p:spPr bwMode="auto">
          <a:xfrm>
            <a:off x="3875088" y="1304925"/>
            <a:ext cx="1354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hlinkClick r:id="rId12"/>
              </a:rPr>
              <a:t>s.c.peba</a:t>
            </a:r>
            <a:endParaRPr lang="en-US" altLang="en-US" sz="2400"/>
          </a:p>
        </p:txBody>
      </p:sp>
      <p:sp>
        <p:nvSpPr>
          <p:cNvPr id="15" name="Slide Number Placeholder 5">
            <a:extLst>
              <a:ext uri="{FF2B5EF4-FFF2-40B4-BE49-F238E27FC236}">
                <a16:creationId xmlns:a16="http://schemas.microsoft.com/office/drawing/2014/main" id="{72E63266-0AB0-4CCF-9DB4-1EF25C87F7BC}"/>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18273F69-AF1E-458F-9EA1-2559C9C6D211}" type="slidenum">
              <a:rPr lang="en-US"/>
              <a:pPr>
                <a:defRPr/>
              </a:pPr>
              <a:t>‹#›</a:t>
            </a:fld>
            <a:endParaRPr lang="en-US" dirty="0"/>
          </a:p>
        </p:txBody>
      </p:sp>
    </p:spTree>
    <p:extLst>
      <p:ext uri="{BB962C8B-B14F-4D97-AF65-F5344CB8AC3E}">
        <p14:creationId xmlns:p14="http://schemas.microsoft.com/office/powerpoint/2010/main" val="2068819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444E541A-31C9-4178-B340-F309D664792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7">
            <a:extLst>
              <a:ext uri="{FF2B5EF4-FFF2-40B4-BE49-F238E27FC236}">
                <a16:creationId xmlns:a16="http://schemas.microsoft.com/office/drawing/2014/main" id="{2C063012-4147-4AE9-B190-2B7941EE236A}"/>
              </a:ext>
            </a:extLst>
          </p:cNvPr>
          <p:cNvSpPr>
            <a:spLocks noChangeArrowheads="1"/>
          </p:cNvSpPr>
          <p:nvPr userDrawn="1"/>
        </p:nvSpPr>
        <p:spPr bwMode="auto">
          <a:xfrm>
            <a:off x="457200" y="1262063"/>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90000"/>
              </a:lnSpc>
              <a:spcBef>
                <a:spcPts val="1000"/>
              </a:spcBef>
              <a:buFont typeface="Arial" panose="020B0604020202020204" pitchFamily="34" charset="0"/>
              <a:buNone/>
            </a:pPr>
            <a:r>
              <a:rPr lang="en-US" altLang="en-US" sz="240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4" name="TextBox 8">
            <a:extLst>
              <a:ext uri="{FF2B5EF4-FFF2-40B4-BE49-F238E27FC236}">
                <a16:creationId xmlns:a16="http://schemas.microsoft.com/office/drawing/2014/main" id="{26752C23-3B87-4354-91C3-17509CD716D9}"/>
              </a:ext>
            </a:extLst>
          </p:cNvPr>
          <p:cNvSpPr txBox="1">
            <a:spLocks noChangeArrowheads="1"/>
          </p:cNvSpPr>
          <p:nvPr userDrawn="1"/>
        </p:nvSpPr>
        <p:spPr bwMode="auto">
          <a:xfrm>
            <a:off x="457200" y="369888"/>
            <a:ext cx="332581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a:solidFill>
                  <a:schemeClr val="accent2"/>
                </a:solidFill>
                <a:latin typeface="Times New Roman" panose="02020603050405020304" pitchFamily="18" charset="0"/>
                <a:cs typeface="Times New Roman" panose="02020603050405020304" pitchFamily="18" charset="0"/>
              </a:rPr>
              <a:t>Disclaimer</a:t>
            </a:r>
          </a:p>
        </p:txBody>
      </p:sp>
      <p:sp>
        <p:nvSpPr>
          <p:cNvPr id="5" name="Slide Number Placeholder 5">
            <a:extLst>
              <a:ext uri="{FF2B5EF4-FFF2-40B4-BE49-F238E27FC236}">
                <a16:creationId xmlns:a16="http://schemas.microsoft.com/office/drawing/2014/main" id="{90B1F275-DCBA-4A11-9AC2-3EA53DEA3AB0}"/>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9762E084-A752-483D-99BF-B27D5BFBECEA}" type="slidenum">
              <a:rPr lang="en-US"/>
              <a:pPr>
                <a:defRPr/>
              </a:pPr>
              <a:t>‹#›</a:t>
            </a:fld>
            <a:endParaRPr lang="en-US" dirty="0"/>
          </a:p>
        </p:txBody>
      </p:sp>
    </p:spTree>
    <p:extLst>
      <p:ext uri="{BB962C8B-B14F-4D97-AF65-F5344CB8AC3E}">
        <p14:creationId xmlns:p14="http://schemas.microsoft.com/office/powerpoint/2010/main" val="261197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2CA1797-60AA-4D6E-A483-02E65F8A1BDD}"/>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BB755A4A-0820-4A6B-A51A-0E8C9FC87430}"/>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4F33B3D-64E8-4F22-9C6D-22CDFAA6CDC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5" name="Footer Placeholder 4">
            <a:extLst>
              <a:ext uri="{FF2B5EF4-FFF2-40B4-BE49-F238E27FC236}">
                <a16:creationId xmlns:a16="http://schemas.microsoft.com/office/drawing/2014/main" id="{8FB42905-A19D-4790-89A4-2DA362BB8A52}"/>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857D9C31-FF32-4788-8C6D-BDFA2AE5643D}"/>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400" smtClean="0">
                <a:solidFill>
                  <a:schemeClr val="bg2">
                    <a:lumMod val="75000"/>
                  </a:schemeClr>
                </a:solidFill>
                <a:latin typeface="Tw Cen MT Condensed" panose="020B0606020104020203" pitchFamily="34" charset="0"/>
              </a:defRPr>
            </a:lvl1pPr>
          </a:lstStyle>
          <a:p>
            <a:pPr>
              <a:defRPr/>
            </a:pPr>
            <a:fld id="{76CF5B07-A557-4BEF-9193-B19E4736055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hf hdr="0" ftr="0" dt="0"/>
  <p:txStyles>
    <p:titleStyle>
      <a:lvl1pPr algn="l" rtl="0" fontAlgn="base">
        <a:lnSpc>
          <a:spcPct val="90000"/>
        </a:lnSpc>
        <a:spcBef>
          <a:spcPct val="0"/>
        </a:spcBef>
        <a:spcAft>
          <a:spcPct val="0"/>
        </a:spcAft>
        <a:defRPr sz="4400" b="1" kern="1200">
          <a:solidFill>
            <a:schemeClr val="tx1"/>
          </a:solidFill>
          <a:latin typeface="+mj-lt"/>
          <a:ea typeface="+mj-ea"/>
          <a:cs typeface="+mj-cs"/>
        </a:defRPr>
      </a:lvl1pPr>
      <a:lvl2pPr algn="l" rtl="0" fontAlgn="base">
        <a:lnSpc>
          <a:spcPct val="90000"/>
        </a:lnSpc>
        <a:spcBef>
          <a:spcPct val="0"/>
        </a:spcBef>
        <a:spcAft>
          <a:spcPct val="0"/>
        </a:spcAft>
        <a:defRPr sz="4400" b="1">
          <a:solidFill>
            <a:schemeClr val="tx1"/>
          </a:solidFill>
          <a:latin typeface="Calibri Light" panose="020F0302020204030204" pitchFamily="34" charset="0"/>
        </a:defRPr>
      </a:lvl2pPr>
      <a:lvl3pPr algn="l" rtl="0" fontAlgn="base">
        <a:lnSpc>
          <a:spcPct val="90000"/>
        </a:lnSpc>
        <a:spcBef>
          <a:spcPct val="0"/>
        </a:spcBef>
        <a:spcAft>
          <a:spcPct val="0"/>
        </a:spcAft>
        <a:defRPr sz="4400" b="1">
          <a:solidFill>
            <a:schemeClr val="tx1"/>
          </a:solidFill>
          <a:latin typeface="Calibri Light" panose="020F0302020204030204" pitchFamily="34" charset="0"/>
        </a:defRPr>
      </a:lvl3pPr>
      <a:lvl4pPr algn="l" rtl="0" fontAlgn="base">
        <a:lnSpc>
          <a:spcPct val="90000"/>
        </a:lnSpc>
        <a:spcBef>
          <a:spcPct val="0"/>
        </a:spcBef>
        <a:spcAft>
          <a:spcPct val="0"/>
        </a:spcAft>
        <a:defRPr sz="4400" b="1">
          <a:solidFill>
            <a:schemeClr val="tx1"/>
          </a:solidFill>
          <a:latin typeface="Calibri Light" panose="020F0302020204030204" pitchFamily="34" charset="0"/>
        </a:defRPr>
      </a:lvl4pPr>
      <a:lvl5pPr algn="l" rtl="0" fontAlgn="base">
        <a:lnSpc>
          <a:spcPct val="90000"/>
        </a:lnSpc>
        <a:spcBef>
          <a:spcPct val="0"/>
        </a:spcBef>
        <a:spcAft>
          <a:spcPct val="0"/>
        </a:spcAft>
        <a:defRPr sz="4400" b="1">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b="1">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b="1">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b="1">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b="1">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hyperlink" Target="https://www.peba.sc.gov/sites/default/files/2024_ibg.pdf" TargetMode="External"/><Relationship Id="rId5" Type="http://schemas.openxmlformats.org/officeDocument/2006/relationships/hyperlink" Target="https://peba.sc.gov/sites/default/files/ba_manual.pdf" TargetMode="Externa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1D3287DD-F04C-445F-85A0-2CCB83EFA8FD}"/>
              </a:ext>
            </a:extLst>
          </p:cNvPr>
          <p:cNvSpPr>
            <a:spLocks noGrp="1" noChangeArrowheads="1"/>
          </p:cNvSpPr>
          <p:nvPr>
            <p:ph type="ctrTitle"/>
          </p:nvPr>
        </p:nvSpPr>
        <p:spPr/>
        <p:txBody>
          <a:bodyPr/>
          <a:lstStyle/>
          <a:p>
            <a:r>
              <a:rPr lang="en-US" altLang="en-US" dirty="0"/>
              <a:t>Qualified beneficiaries</a:t>
            </a:r>
          </a:p>
        </p:txBody>
      </p:sp>
      <p:sp>
        <p:nvSpPr>
          <p:cNvPr id="3" name="Subtitle 2">
            <a:extLst>
              <a:ext uri="{FF2B5EF4-FFF2-40B4-BE49-F238E27FC236}">
                <a16:creationId xmlns:a16="http://schemas.microsoft.com/office/drawing/2014/main" id="{4A44337E-F8C5-4120-96C4-9E92A0581F7C}"/>
              </a:ext>
            </a:extLst>
          </p:cNvPr>
          <p:cNvSpPr>
            <a:spLocks noGrp="1"/>
          </p:cNvSpPr>
          <p:nvPr>
            <p:ph type="subTitle" idx="1"/>
          </p:nvPr>
        </p:nvSpPr>
        <p:spPr/>
        <p:txBody>
          <a:bodyPr/>
          <a:lstStyle/>
          <a:p>
            <a:r>
              <a:rPr lang="en-US" dirty="0"/>
              <a:t>COBRA</a:t>
            </a:r>
          </a:p>
          <a:p>
            <a:r>
              <a:rPr lang="en-US" dirty="0"/>
              <a:t>2024</a:t>
            </a:r>
            <a:endParaRPr lang="en-US"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21025"/>
    </mc:Choice>
    <mc:Fallback xmlns="">
      <p:transition spd="slow" advTm="2102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A38A714C-59C7-4030-8AFF-E48A877083F5}"/>
              </a:ext>
            </a:extLst>
          </p:cNvPr>
          <p:cNvSpPr>
            <a:spLocks noGrp="1" noChangeArrowheads="1"/>
          </p:cNvSpPr>
          <p:nvPr>
            <p:ph type="title"/>
            <p:custDataLst>
              <p:tags r:id="rId1"/>
            </p:custDataLst>
          </p:nvPr>
        </p:nvSpPr>
        <p:spPr>
          <a:xfrm>
            <a:off x="457200" y="228600"/>
            <a:ext cx="8229600" cy="804863"/>
          </a:xfrm>
        </p:spPr>
        <p:txBody>
          <a:bodyPr/>
          <a:lstStyle/>
          <a:p>
            <a:r>
              <a:rPr lang="en-US" altLang="en-US"/>
              <a:t>Important information</a:t>
            </a:r>
          </a:p>
        </p:txBody>
      </p:sp>
      <p:sp>
        <p:nvSpPr>
          <p:cNvPr id="14339" name="Content Placeholder 2">
            <a:extLst>
              <a:ext uri="{FF2B5EF4-FFF2-40B4-BE49-F238E27FC236}">
                <a16:creationId xmlns:a16="http://schemas.microsoft.com/office/drawing/2014/main" id="{041D0912-036B-4CD7-A1C9-079D55D9C3E5}"/>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5"/>
              </a:rPr>
              <a:t>Benefits Administrator Manual</a:t>
            </a:r>
            <a:r>
              <a:rPr lang="en-US" altLang="en-US" dirty="0"/>
              <a:t>; and</a:t>
            </a:r>
          </a:p>
          <a:p>
            <a:pPr lvl="1"/>
            <a:r>
              <a:rPr lang="en-US" altLang="en-US" i="1" dirty="0">
                <a:hlinkClick r:id="rId6"/>
              </a:rPr>
              <a:t>Insurance Benefits Guide</a:t>
            </a:r>
            <a:r>
              <a:rPr lang="en-US" altLang="en-US" dirty="0"/>
              <a:t>.</a:t>
            </a:r>
          </a:p>
          <a:p>
            <a:r>
              <a:rPr lang="en-US" dirty="0">
                <a:effectLst/>
              </a:rPr>
              <a:t>The plan of benefits documents, certificates of coverage and benefits contracts contain complete descriptions of the insurance benefits offered by or through PEBA. Their terms and conditions govern all of these benefits.</a:t>
            </a:r>
            <a:endParaRPr lang="en-US" altLang="en-US" dirty="0"/>
          </a:p>
        </p:txBody>
      </p:sp>
      <p:sp>
        <p:nvSpPr>
          <p:cNvPr id="14340" name="Slide Number Placeholder 3">
            <a:extLst>
              <a:ext uri="{FF2B5EF4-FFF2-40B4-BE49-F238E27FC236}">
                <a16:creationId xmlns:a16="http://schemas.microsoft.com/office/drawing/2014/main" id="{5F26D6D1-4A41-4A50-8FD3-67E429060D6B}"/>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FAF189D-7898-464F-9D5E-7B1E77989453}" type="slidenum">
              <a:rPr lang="en-US" altLang="en-US">
                <a:solidFill>
                  <a:schemeClr val="bg1"/>
                </a:solidFill>
                <a:latin typeface="Times New Roman" panose="02020603050405020304" pitchFamily="18" charset="0"/>
              </a:rPr>
              <a:pPr fontAlgn="base">
                <a:spcBef>
                  <a:spcPct val="0"/>
                </a:spcBef>
                <a:spcAft>
                  <a:spcPct val="0"/>
                </a:spcAft>
              </a:pPr>
              <a:t>2</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35572"/>
    </mc:Choice>
    <mc:Fallback xmlns="">
      <p:transition spd="slow" advTm="3557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850374DA-D4BE-43E9-95C8-41987C7C77BC}"/>
              </a:ext>
            </a:extLst>
          </p:cNvPr>
          <p:cNvSpPr>
            <a:spLocks noGrp="1" noChangeArrowheads="1"/>
          </p:cNvSpPr>
          <p:nvPr>
            <p:ph type="title"/>
            <p:custDataLst>
              <p:tags r:id="rId1"/>
            </p:custDataLst>
          </p:nvPr>
        </p:nvSpPr>
        <p:spPr>
          <a:xfrm>
            <a:off x="457200" y="228600"/>
            <a:ext cx="8229600" cy="804863"/>
          </a:xfrm>
        </p:spPr>
        <p:txBody>
          <a:bodyPr/>
          <a:lstStyle/>
          <a:p>
            <a:r>
              <a:rPr lang="en-US" altLang="en-US"/>
              <a:t>Who is a qualified beneficiary?</a:t>
            </a:r>
          </a:p>
        </p:txBody>
      </p:sp>
      <p:sp>
        <p:nvSpPr>
          <p:cNvPr id="19459" name="Content Placeholder 2">
            <a:extLst>
              <a:ext uri="{FF2B5EF4-FFF2-40B4-BE49-F238E27FC236}">
                <a16:creationId xmlns:a16="http://schemas.microsoft.com/office/drawing/2014/main" id="{9F648493-7E9F-4CEE-B696-238758CF2291}"/>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Covered individual who is eligible to continue coverage if coverage is lost due to qualifying event. </a:t>
            </a:r>
          </a:p>
          <a:p>
            <a:r>
              <a:rPr lang="en-US" altLang="en-US" dirty="0"/>
              <a:t>Must be covered on day before qualifying event.</a:t>
            </a:r>
          </a:p>
          <a:p>
            <a:r>
              <a:rPr lang="en-US" altLang="en-US" dirty="0"/>
              <a:t>Each qualified beneficiary has independent rights to elect COBRA.</a:t>
            </a:r>
          </a:p>
          <a:p>
            <a:endParaRPr lang="en-US" altLang="en-US" dirty="0"/>
          </a:p>
        </p:txBody>
      </p:sp>
      <p:sp>
        <p:nvSpPr>
          <p:cNvPr id="19460" name="Slide Number Placeholder 3">
            <a:extLst>
              <a:ext uri="{FF2B5EF4-FFF2-40B4-BE49-F238E27FC236}">
                <a16:creationId xmlns:a16="http://schemas.microsoft.com/office/drawing/2014/main" id="{62C1E1A8-EC81-452D-A487-024AFA0B3F9D}"/>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6AF1BDC-5E09-4023-A8DB-5E98F31BD358}" type="slidenum">
              <a:rPr lang="en-US" altLang="en-US">
                <a:solidFill>
                  <a:schemeClr val="bg1"/>
                </a:solidFill>
                <a:latin typeface="Times New Roman" panose="02020603050405020304" pitchFamily="18" charset="0"/>
              </a:rPr>
              <a:pPr fontAlgn="base">
                <a:spcBef>
                  <a:spcPct val="0"/>
                </a:spcBef>
                <a:spcAft>
                  <a:spcPct val="0"/>
                </a:spcAft>
              </a:pPr>
              <a:t>3</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38756"/>
    </mc:Choice>
    <mc:Fallback xmlns="">
      <p:transition spd="slow" advTm="3875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3879E6A6-45F0-4CED-96A5-02462CD290F8}"/>
              </a:ext>
            </a:extLst>
          </p:cNvPr>
          <p:cNvSpPr>
            <a:spLocks noGrp="1" noChangeArrowheads="1"/>
          </p:cNvSpPr>
          <p:nvPr>
            <p:ph type="title"/>
            <p:custDataLst>
              <p:tags r:id="rId1"/>
            </p:custDataLst>
          </p:nvPr>
        </p:nvSpPr>
        <p:spPr>
          <a:xfrm>
            <a:off x="457200" y="228600"/>
            <a:ext cx="8229600" cy="804863"/>
          </a:xfrm>
        </p:spPr>
        <p:txBody>
          <a:bodyPr/>
          <a:lstStyle/>
          <a:p>
            <a:r>
              <a:rPr lang="en-US" altLang="en-US"/>
              <a:t>Who is a qualified beneficiary?</a:t>
            </a:r>
          </a:p>
        </p:txBody>
      </p:sp>
      <p:sp>
        <p:nvSpPr>
          <p:cNvPr id="20483" name="Content Placeholder 2">
            <a:extLst>
              <a:ext uri="{FF2B5EF4-FFF2-40B4-BE49-F238E27FC236}">
                <a16:creationId xmlns:a16="http://schemas.microsoft.com/office/drawing/2014/main" id="{A4E42780-70B5-4A0E-A5B1-D5F4E4FA300E}"/>
              </a:ext>
            </a:extLst>
          </p:cNvPr>
          <p:cNvSpPr>
            <a:spLocks noGrp="1" noChangeArrowheads="1"/>
          </p:cNvSpPr>
          <p:nvPr>
            <p:ph idx="1"/>
            <p:custDataLst>
              <p:tags r:id="rId2"/>
            </p:custDataLst>
          </p:nvPr>
        </p:nvSpPr>
        <p:spPr>
          <a:xfrm>
            <a:off x="457200" y="1262063"/>
            <a:ext cx="8229600" cy="5029200"/>
          </a:xfrm>
        </p:spPr>
        <p:txBody>
          <a:bodyPr/>
          <a:lstStyle/>
          <a:p>
            <a:r>
              <a:rPr lang="en-US" altLang="en-US"/>
              <a:t>Covered active and retired employees.</a:t>
            </a:r>
          </a:p>
          <a:p>
            <a:r>
              <a:rPr lang="en-US" altLang="en-US"/>
              <a:t>Covered spouses and dependent children of employees or retirees.</a:t>
            </a:r>
          </a:p>
          <a:p>
            <a:r>
              <a:rPr lang="en-US" altLang="en-US"/>
              <a:t>Newborns or children placed for adoption with the covered former employee or retiree during the period of COBRA coverage.</a:t>
            </a:r>
          </a:p>
          <a:p>
            <a:pPr lvl="1"/>
            <a:r>
              <a:rPr lang="en-US" altLang="en-US"/>
              <a:t>If added to COBRA coverage within 31 days of birth or adoption.</a:t>
            </a:r>
          </a:p>
        </p:txBody>
      </p:sp>
      <p:sp>
        <p:nvSpPr>
          <p:cNvPr id="20484" name="Slide Number Placeholder 3">
            <a:extLst>
              <a:ext uri="{FF2B5EF4-FFF2-40B4-BE49-F238E27FC236}">
                <a16:creationId xmlns:a16="http://schemas.microsoft.com/office/drawing/2014/main" id="{F5B59CED-D201-4BED-A01C-1D898E3EB4B5}"/>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A14BDC7-1389-432D-A2CF-9302C1A409C2}" type="slidenum">
              <a:rPr lang="en-US" altLang="en-US">
                <a:solidFill>
                  <a:schemeClr val="bg1"/>
                </a:solidFill>
                <a:latin typeface="Times New Roman" panose="02020603050405020304" pitchFamily="18" charset="0"/>
              </a:rPr>
              <a:pPr fontAlgn="base">
                <a:spcBef>
                  <a:spcPct val="0"/>
                </a:spcBef>
                <a:spcAft>
                  <a:spcPct val="0"/>
                </a:spcAft>
              </a:pPr>
              <a:t>4</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27661"/>
    </mc:Choice>
    <mc:Fallback xmlns="">
      <p:transition spd="slow" advTm="27661"/>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2D9A8339-D67B-4406-A70F-2E7C6FAF529C}"/>
              </a:ext>
            </a:extLst>
          </p:cNvPr>
          <p:cNvSpPr>
            <a:spLocks noGrp="1" noChangeArrowheads="1"/>
          </p:cNvSpPr>
          <p:nvPr>
            <p:ph type="title"/>
            <p:custDataLst>
              <p:tags r:id="rId1"/>
            </p:custDataLst>
          </p:nvPr>
        </p:nvSpPr>
        <p:spPr>
          <a:xfrm>
            <a:off x="457198" y="228600"/>
            <a:ext cx="8229599" cy="804672"/>
          </a:xfrm>
        </p:spPr>
        <p:txBody>
          <a:bodyPr/>
          <a:lstStyle/>
          <a:p>
            <a:r>
              <a:rPr lang="en-US" altLang="en-US"/>
              <a:t>Who is not a qualified beneficiary?</a:t>
            </a:r>
          </a:p>
        </p:txBody>
      </p:sp>
      <p:sp>
        <p:nvSpPr>
          <p:cNvPr id="21507" name="Content Placeholder 2">
            <a:extLst>
              <a:ext uri="{FF2B5EF4-FFF2-40B4-BE49-F238E27FC236}">
                <a16:creationId xmlns:a16="http://schemas.microsoft.com/office/drawing/2014/main" id="{C66B9B67-A40F-40FB-B4B8-5B6052E902C6}"/>
              </a:ext>
            </a:extLst>
          </p:cNvPr>
          <p:cNvSpPr>
            <a:spLocks noGrp="1" noChangeArrowheads="1"/>
          </p:cNvSpPr>
          <p:nvPr>
            <p:ph idx="1"/>
            <p:custDataLst>
              <p:tags r:id="rId2"/>
            </p:custDataLst>
          </p:nvPr>
        </p:nvSpPr>
        <p:spPr>
          <a:xfrm>
            <a:off x="457200" y="1261872"/>
            <a:ext cx="8229600" cy="5029200"/>
          </a:xfrm>
        </p:spPr>
        <p:txBody>
          <a:bodyPr/>
          <a:lstStyle/>
          <a:p>
            <a:r>
              <a:rPr lang="en-US" altLang="en-US" dirty="0"/>
              <a:t>Individuals not meeting the definition of qualified beneficiaries who are added as dependents onto a qualified beneficiary’s coverage during open enrollment or because of a special eligibility situation.</a:t>
            </a:r>
          </a:p>
          <a:p>
            <a:r>
              <a:rPr lang="en-US" altLang="en-US" dirty="0"/>
              <a:t>An individual who is not covered the day before the qualifying event occurred, such as individuals added during open enrollment or a special eligibility situation.</a:t>
            </a:r>
          </a:p>
          <a:p>
            <a:r>
              <a:rPr lang="en-US" altLang="en-US" dirty="0"/>
              <a:t>Newborn or adopted children placed with individual on COBRA who is not the covered former employee or retiree.</a:t>
            </a:r>
          </a:p>
          <a:p>
            <a:r>
              <a:rPr lang="en-US" altLang="en-US" dirty="0"/>
              <a:t>Non-resident aliens with no source of income in U.S.</a:t>
            </a:r>
          </a:p>
          <a:p>
            <a:r>
              <a:rPr lang="en-US" altLang="en-US" dirty="0"/>
              <a:t>Eligible former spouses who elect former spouse coverage waive their 36-month COBRA continuation rights.</a:t>
            </a:r>
          </a:p>
        </p:txBody>
      </p:sp>
      <p:sp>
        <p:nvSpPr>
          <p:cNvPr id="21508" name="Slide Number Placeholder 3">
            <a:extLst>
              <a:ext uri="{FF2B5EF4-FFF2-40B4-BE49-F238E27FC236}">
                <a16:creationId xmlns:a16="http://schemas.microsoft.com/office/drawing/2014/main" id="{B3DC1F69-CB8F-4200-B28F-93201C89021B}"/>
              </a:ext>
            </a:extLst>
          </p:cNvPr>
          <p:cNvSpPr>
            <a:spLocks noGrp="1" noChangeArrowheads="1"/>
          </p:cNvSpPr>
          <p:nvPr>
            <p:ph type="sldNum" sz="quarter" idx="10"/>
            <p:custDataLst>
              <p:tags r:id="rId3"/>
            </p:custDataLst>
          </p:nvPr>
        </p:nvSpPr>
        <p:spPr bwMode="auto">
          <a:xfrm>
            <a:off x="8339138" y="6400800"/>
            <a:ext cx="804862"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D797239-3588-4466-9EB7-4E0BD5734E8B}" type="slidenum">
              <a:rPr lang="en-US" altLang="en-US">
                <a:solidFill>
                  <a:schemeClr val="bg1"/>
                </a:solidFill>
              </a:rPr>
              <a:pPr/>
              <a:t>5</a:t>
            </a:fld>
            <a:endParaRPr lang="en-US" altLang="en-US"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38275"/>
    </mc:Choice>
    <mc:Fallback xmlns="">
      <p:transition spd="slow" advTm="3827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B5189FD1-D6C5-4BBF-BB1F-24676244D863}"/>
              </a:ext>
            </a:extLst>
          </p:cNvPr>
          <p:cNvSpPr>
            <a:spLocks noGrp="1" noChangeArrowheads="1"/>
          </p:cNvSpPr>
          <p:nvPr>
            <p:ph type="title"/>
            <p:custDataLst>
              <p:tags r:id="rId1"/>
            </p:custDataLst>
          </p:nvPr>
        </p:nvSpPr>
        <p:spPr>
          <a:xfrm>
            <a:off x="457200" y="228600"/>
            <a:ext cx="8229600" cy="804863"/>
          </a:xfrm>
        </p:spPr>
        <p:txBody>
          <a:bodyPr/>
          <a:lstStyle/>
          <a:p>
            <a:r>
              <a:rPr lang="en-US" altLang="en-US"/>
              <a:t>Examples</a:t>
            </a:r>
          </a:p>
        </p:txBody>
      </p:sp>
      <p:sp>
        <p:nvSpPr>
          <p:cNvPr id="22531" name="Content Placeholder 2">
            <a:extLst>
              <a:ext uri="{FF2B5EF4-FFF2-40B4-BE49-F238E27FC236}">
                <a16:creationId xmlns:a16="http://schemas.microsoft.com/office/drawing/2014/main" id="{98F632DE-13E2-4C58-806B-FA5B60C834EA}"/>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Single employee leaves employment on May 31, 2024, and elects COBRA for themselves:</a:t>
            </a:r>
          </a:p>
          <a:p>
            <a:pPr lvl="1"/>
            <a:r>
              <a:rPr lang="en-US" altLang="en-US" dirty="0"/>
              <a:t>Employee is a qualified beneficiary.</a:t>
            </a:r>
          </a:p>
          <a:p>
            <a:r>
              <a:rPr lang="en-US" altLang="en-US" dirty="0"/>
              <a:t>The former employee gets married on November 1, 2024:</a:t>
            </a:r>
          </a:p>
          <a:p>
            <a:pPr lvl="1"/>
            <a:r>
              <a:rPr lang="en-US" altLang="en-US" dirty="0"/>
              <a:t>Spouse is added to COBRA coverage within 31 days of marriage.</a:t>
            </a:r>
          </a:p>
          <a:p>
            <a:pPr lvl="1"/>
            <a:r>
              <a:rPr lang="en-US" altLang="en-US" dirty="0"/>
              <a:t>New spouse is not a qualified beneficiary because spouse was not on coverage at time of COBRA offering. </a:t>
            </a:r>
          </a:p>
          <a:p>
            <a:r>
              <a:rPr lang="en-US" altLang="en-US" dirty="0"/>
              <a:t>Then, the former employee dies December 12, 2024:</a:t>
            </a:r>
          </a:p>
          <a:p>
            <a:pPr lvl="1"/>
            <a:r>
              <a:rPr lang="en-US" altLang="en-US" dirty="0"/>
              <a:t>Spouse’s COBRA coverage ends on December 12, 2024.</a:t>
            </a:r>
          </a:p>
          <a:p>
            <a:pPr lvl="1"/>
            <a:endParaRPr lang="en-US" altLang="en-US" dirty="0"/>
          </a:p>
          <a:p>
            <a:pPr lvl="1"/>
            <a:endParaRPr lang="en-US" altLang="en-US" dirty="0"/>
          </a:p>
          <a:p>
            <a:pPr lvl="1"/>
            <a:endParaRPr lang="en-US" altLang="en-US" dirty="0"/>
          </a:p>
        </p:txBody>
      </p:sp>
      <p:sp>
        <p:nvSpPr>
          <p:cNvPr id="22532" name="Slide Number Placeholder 3">
            <a:extLst>
              <a:ext uri="{FF2B5EF4-FFF2-40B4-BE49-F238E27FC236}">
                <a16:creationId xmlns:a16="http://schemas.microsoft.com/office/drawing/2014/main" id="{A3EDB699-26E0-4B84-A040-980D089553E4}"/>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925B7CF-8F82-4621-87FF-62779BD18519}" type="slidenum">
              <a:rPr lang="en-US" altLang="en-US">
                <a:solidFill>
                  <a:schemeClr val="bg1"/>
                </a:solidFill>
                <a:latin typeface="Times New Roman" panose="02020603050405020304" pitchFamily="18" charset="0"/>
              </a:rPr>
              <a:pPr fontAlgn="base">
                <a:spcBef>
                  <a:spcPct val="0"/>
                </a:spcBef>
                <a:spcAft>
                  <a:spcPct val="0"/>
                </a:spcAft>
              </a:pPr>
              <a:t>6</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47936"/>
    </mc:Choice>
    <mc:Fallback xmlns="">
      <p:transition spd="slow" advTm="4793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1">
            <a:extLst>
              <a:ext uri="{FF2B5EF4-FFF2-40B4-BE49-F238E27FC236}">
                <a16:creationId xmlns:a16="http://schemas.microsoft.com/office/drawing/2014/main" id="{E2977896-B4CE-4DFB-95D9-D530C876EFA5}"/>
              </a:ext>
            </a:extLst>
          </p:cNvPr>
          <p:cNvSpPr>
            <a:spLocks noGrp="1" noChangeArrowheads="1"/>
          </p:cNvSpPr>
          <p:nvPr>
            <p:ph type="sldNum" sz="quarter" idx="10"/>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1834ED5-AF84-4203-90FC-DA24AEEFA08C}" type="slidenum">
              <a:rPr lang="en-US" altLang="en-US">
                <a:solidFill>
                  <a:schemeClr val="bg1"/>
                </a:solidFill>
                <a:latin typeface="Times New Roman" panose="02020603050405020304" pitchFamily="18" charset="0"/>
              </a:rPr>
              <a:pPr fontAlgn="base">
                <a:spcBef>
                  <a:spcPct val="0"/>
                </a:spcBef>
                <a:spcAft>
                  <a:spcPct val="0"/>
                </a:spcAft>
              </a:pPr>
              <a:t>7</a:t>
            </a:fld>
            <a:endParaRPr lang="en-US" altLang="en-US">
              <a:solidFill>
                <a:schemeClr val="bg1"/>
              </a:solidFill>
              <a:latin typeface="Times New Roman" panose="02020603050405020304" pitchFamily="18"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75EE3614-07D8-4AAE-B917-14B191468C84}&quot;/&gt;&lt;isInvalidForFieldText val=&quot;0&quot;/&gt;&lt;Image&gt;&lt;filename val=&quot;C:\Users\rscald\AppData\Local\Temp\CP17840208789421Session\CPTrustFolder17840208789421\PPTImport17840209059609\data\asimages\{75EE3614-07D8-4AAE-B917-14B191468C84}_2.png&quot;/&gt;&lt;left val=&quot;24&quot;/&gt;&lt;top val=&quot;35&quot;/&gt;&lt;width val=&quot;743&quot;/&gt;&lt;height val=&quot;160&quot;/&gt;&lt;hasText val=&quot;1&quot;/&gt;&lt;/Image&gt;&lt;/ThreeDShape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12&quot;/&gt;&lt;/TableIndex&gt;&lt;/ShapeTextInfo&gt;"/>
  <p:tag name="HTML_SHAPEINFO" val="&lt;ThreeDShapeInfo&gt;&lt;uuid val=&quot;{47ADAEA2-8A78-470C-92EC-BBC05FA5C5D2}&quot;/&gt;&lt;isInvalidForFieldText val=&quot;0&quot;/&gt;&lt;Image&gt;&lt;filename val=&quot;C:\Users\rscald\AppData\Local\Temp\CP17840208789421Session\CPTrustFolder17840208789421\PPTImport17840209059609\data\asimages\{47ADAEA2-8A78-470C-92EC-BBC05FA5C5D2}_10.png&quot;/&gt;&lt;left val=&quot;24&quot;/&gt;&lt;top val=&quot;24&quot;/&gt;&lt;width val=&quot;743&quot;/&gt;&lt;height val=&quot;170&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52&quot;/&gt;&lt;lineCharCount val=&quot;49&quot;/&gt;&lt;lineCharCount val=&quot;45&quot;/&gt;&lt;lineCharCount val=&quot;58&quot;/&gt;&lt;lineCharCount val=&quot;51&quot;/&gt;&lt;lineCharCount val=&quot;48&quot;/&gt;&lt;lineCharCount val=&quot;12&quot;/&gt;&lt;lineCharCount val=&quot;53&quot;/&gt;&lt;/TableIndex&gt;&lt;/ShapeTextInfo&gt;"/>
  <p:tag name="HTML_SHAPEINFO" val="&lt;ThreeDShapeInfo&gt;&lt;uuid val=&quot;{40E8B13F-C87A-43F5-A904-E59B49D95C6A}&quot;/&gt;&lt;isInvalidForFieldText val=&quot;0&quot;/&gt;&lt;Image&gt;&lt;filename val=&quot;C:\Users\rscald\AppData\Local\Temp\CP17840208789421Session\CPTrustFolder17840208789421\PPTImport17840209059609\data\asimages\{40E8B13F-C87A-43F5-A904-E59B49D95C6A}_10.png&quot;/&gt;&lt;left val=&quot;36&quot;/&gt;&lt;top val=&quot;192&quot;/&gt;&lt;width val=&quot;883&quot;/&gt;&lt;height val=&quot;444&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E10CBE3D-4BCA-42FB-B76F-AC7C4FE05768}&quot;/&gt;&lt;isInvalidForFieldText val=&quot;0&quot;/&gt;&lt;Image&gt;&lt;filename val=&quot;C:\Users\rscald\AppData\Local\Temp\CP17840208789421Session\CPTrustFolder17840208789421\PPTImport17840209059609\data\asimages\{E10CBE3D-4BCA-42FB-B76F-AC7C4FE05768}_10.png&quot;/&gt;&lt;left val=&quot;864&quot;/&gt;&lt;top val=&quot;674&quot;/&gt;&lt;width val=&quot;47&quot;/&gt;&lt;height val=&quot;39&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2&quot;/&gt;&lt;lineCharCount val=&quot;7&quot;/&gt;&lt;/TableIndex&gt;&lt;/ShapeTextInfo&gt;"/>
  <p:tag name="HTML_SHAPEINFO" val="&lt;ThreeDShapeInfo&gt;&lt;uuid val=&quot;{28F602D3-8565-43D8-9E1C-FA75F8965409}&quot;/&gt;&lt;isInvalidForFieldText val=&quot;0&quot;/&gt;&lt;Image&gt;&lt;filename val=&quot;C:\Users\rscald\AppData\Local\Temp\CP17840208789421Session\CPTrustFolder17840208789421\PPTImport17840209059609\data\asimages\{28F602D3-8565-43D8-9E1C-FA75F8965409}_11.png&quot;/&gt;&lt;left val=&quot;24&quot;/&gt;&lt;top val=&quot;24&quot;/&gt;&lt;width val=&quot;743&quot;/&gt;&lt;height val=&quot;170&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45&quot;/&gt;&lt;lineCharCount val=&quot;36&quot;/&gt;&lt;lineCharCount val=&quot;36&quot;/&gt;&lt;lineCharCount val=&quot;1&quot;/&gt;&lt;lineCharCount val=&quot;50&quot;/&gt;&lt;lineCharCount val=&quot;42&quot;/&gt;&lt;lineCharCount val=&quot;1&quot;/&gt;&lt;lineCharCount val=&quot;40&quot;/&gt;&lt;lineCharCount val=&quot;22&quot;/&gt;&lt;/TableIndex&gt;&lt;/ShapeTextInfo&gt;"/>
  <p:tag name="HTML_SHAPEINFO" val="&lt;ThreeDShapeInfo&gt;&lt;uuid val=&quot;{218996F0-FC13-4E3D-92CF-E3388BBF6975}&quot;/&gt;&lt;isInvalidForFieldText val=&quot;0&quot;/&gt;&lt;Image&gt;&lt;filename val=&quot;C:\Users\rscald\AppData\Local\Temp\CP17840208789421Session\CPTrustFolder17840208789421\PPTImport17840209059609\data\asimages\{218996F0-FC13-4E3D-92CF-E3388BBF6975}_11.png&quot;/&gt;&lt;left val=&quot;36&quot;/&gt;&lt;top val=&quot;192&quot;/&gt;&lt;width val=&quot;884&quot;/&gt;&lt;height val=&quot;448&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1095F3F9-F4E3-415E-8A49-88C4A8007F7E}&quot;/&gt;&lt;isInvalidForFieldText val=&quot;0&quot;/&gt;&lt;Image&gt;&lt;filename val=&quot;C:\Users\rscald\AppData\Local\Temp\CP17840208789421Session\CPTrustFolder17840208789421\PPTImport17840209059609\data\asimages\{1095F3F9-F4E3-415E-8A49-88C4A8007F7E}_11.png&quot;/&gt;&lt;left val=&quot;864&quot;/&gt;&lt;top val=&quot;674&quot;/&gt;&lt;width val=&quot;47&quot;/&gt;&lt;height val=&quot;39&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EEDDC6F3-C15A-4073-82D1-085419F38130}&quot;/&gt;&lt;isInvalidForFieldText val=&quot;0&quot;/&gt;&lt;Image&gt;&lt;filename val=&quot;C:\Users\rscald\AppData\Local\Temp\CP17840208789421Session\CPTrustFolder17840208789421\PPTImport17840209059609\data\asimages\{EEDDC6F3-C15A-4073-82D1-085419F38130}_54.png&quot;/&gt;&lt;left val=&quot;864&quot;/&gt;&lt;top val=&quot;674&quot;/&gt;&lt;width val=&quot;47&quot;/&gt;&lt;height val=&quot;39&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54&quot;/&gt;&lt;lineCharCount val=&quot;55&quot;/&gt;&lt;lineCharCount val=&quot;50&quot;/&gt;&lt;lineCharCount val=&quot;55&quot;/&gt;&lt;lineCharCount val=&quot;56&quot;/&gt;&lt;lineCharCount val=&quot;52&quot;/&gt;&lt;lineCharCount val=&quot;14&quot;/&gt;&lt;/TableIndex&gt;&lt;/ShapeTextInfo&gt;"/>
  <p:tag name="HTML_SHAPEINFO" val="&lt;ThreeDShapeInfo&gt;&lt;uuid val=&quot;{F6F99E53-1F04-426D-96BD-CD8026AB026E}&quot;/&gt;&lt;isInvalidForFieldText val=&quot;0&quot;/&gt;&lt;Image&gt;&lt;filename val=&quot;C:\Users\rscald\AppData\Local\Temp\CP17840208789421Session\CPTrustFolder17840208789421\PPTImport17840209059609\data\asimages\{F6F99E53-1F04-426D-96BD-CD8026AB026E}_2.png&quot;/&gt;&lt;left val=&quot;34&quot;/&gt;&lt;top val=&quot;192&quot;/&gt;&lt;width val=&quot;893&quot;/&gt;&lt;height val=&quot;444&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3F51B50C-43FB-4184-830C-8E0A6C82764F}&quot;/&gt;&lt;isInvalidForFieldText val=&quot;0&quot;/&gt;&lt;Image&gt;&lt;filename val=&quot;C:\Users\rscald\AppData\Local\Temp\CP17840208789421Session\CPTrustFolder17840208789421\PPTImport17840209059609\data\asimages\{3F51B50C-43FB-4184-830C-8E0A6C82764F}_2.png&quot;/&gt;&lt;left val=&quot;864&quot;/&gt;&lt;top val=&quot;674&quot;/&gt;&lt;width val=&quot;47&quot;/&gt;&lt;height val=&quot;39&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9&quot;/&gt;&lt;lineCharCount val=&quot;12&quot;/&gt;&lt;/TableIndex&gt;&lt;/ShapeTextInfo&gt;"/>
  <p:tag name="HTML_SHAPEINFO" val="&lt;ThreeDShapeInfo&gt;&lt;uuid val=&quot;{F5C55D09-0CCB-437C-B5A7-3EB8C4BAC93E}&quot;/&gt;&lt;isInvalidForFieldText val=&quot;0&quot;/&gt;&lt;Image&gt;&lt;filename val=&quot;C:\Users\rscald\AppData\Local\Temp\CP17840208789421Session\CPTrustFolder17840208789421\PPTImport17840209059609\data\asimages\{F5C55D09-0CCB-437C-B5A7-3EB8C4BAC93E}_8.png&quot;/&gt;&lt;left val=&quot;24&quot;/&gt;&lt;top val=&quot;24&quot;/&gt;&lt;width val=&quot;743&quot;/&gt;&lt;height val=&quot;170&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56&quot;/&gt;&lt;lineCharCount val=&quot;31&quot;/&gt;&lt;lineCharCount val=&quot;48&quot;/&gt;&lt;lineCharCount val=&quot;49&quot;/&gt;&lt;lineCharCount val=&quot;7&quot;/&gt;&lt;/TableIndex&gt;&lt;/ShapeTextInfo&gt;"/>
  <p:tag name="HTML_SHAPEINFO" val="&lt;ThreeDShapeInfo&gt;&lt;uuid val=&quot;{FD6AC29C-FFFF-4CBA-A32B-BE1D3F0DFDD5}&quot;/&gt;&lt;isInvalidForFieldText val=&quot;0&quot;/&gt;&lt;Image&gt;&lt;filename val=&quot;C:\Users\rscald\AppData\Local\Temp\CP17840208789421Session\CPTrustFolder17840208789421\PPTImport17840209059609\data\asimages\{FD6AC29C-FFFF-4CBA-A32B-BE1D3F0DFDD5}_8.png&quot;/&gt;&lt;left val=&quot;36&quot;/&gt;&lt;top val=&quot;192&quot;/&gt;&lt;width val=&quot;876&quot;/&gt;&lt;height val=&quot;444&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620D81B3-F7B4-4282-9641-7284E4269F8B}&quot;/&gt;&lt;isInvalidForFieldText val=&quot;0&quot;/&gt;&lt;Image&gt;&lt;filename val=&quot;C:\Users\rscald\AppData\Local\Temp\CP17840208789421Session\CPTrustFolder17840208789421\PPTImport17840209059609\data\asimages\{620D81B3-F7B4-4282-9641-7284E4269F8B}_8.png&quot;/&gt;&lt;left val=&quot;864&quot;/&gt;&lt;top val=&quot;674&quot;/&gt;&lt;width val=&quot;47&quot;/&gt;&lt;height val=&quot;39&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9&quot;/&gt;&lt;lineCharCount val=&quot;12&quot;/&gt;&lt;/TableIndex&gt;&lt;/ShapeTextInfo&gt;"/>
  <p:tag name="HTML_SHAPEINFO" val="&lt;ThreeDShapeInfo&gt;&lt;uuid val=&quot;{FD38BC5F-56C9-48E8-ADE5-E1FBBB8AA019}&quot;/&gt;&lt;isInvalidForFieldText val=&quot;0&quot;/&gt;&lt;Image&gt;&lt;filename val=&quot;C:\Users\rscald\AppData\Local\Temp\CP17840208789421Session\CPTrustFolder17840208789421\PPTImport17840209059609\data\asimages\{FD38BC5F-56C9-48E8-ADE5-E1FBBB8AA019}_9.png&quot;/&gt;&lt;left val=&quot;24&quot;/&gt;&lt;top val=&quot;24&quot;/&gt;&lt;width val=&quot;743&quot;/&gt;&lt;height val=&quot;170&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30&quot;/&gt;&lt;lineCharCount val=&quot;47&quot;/&gt;&lt;lineCharCount val=&quot;10&quot;/&gt;&lt;lineCharCount val=&quot;50&quot;/&gt;&lt;lineCharCount val=&quot;36&quot;/&gt;&lt;lineCharCount val=&quot;54&quot;/&gt;&lt;lineCharCount val=&quot;36&quot;/&gt;&lt;/TableIndex&gt;&lt;/ShapeTextInfo&gt;"/>
  <p:tag name="HTML_SHAPEINFO" val="&lt;ThreeDShapeInfo&gt;&lt;uuid val=&quot;{DE97B76C-F7FD-41D0-8730-37788EDB0A24}&quot;/&gt;&lt;isInvalidForFieldText val=&quot;0&quot;/&gt;&lt;Image&gt;&lt;filename val=&quot;C:\Users\rscald\AppData\Local\Temp\CP17840208789421Session\CPTrustFolder17840208789421\PPTImport17840209059609\data\asimages\{DE97B76C-F7FD-41D0-8730-37788EDB0A24}_9.png&quot;/&gt;&lt;left val=&quot;36&quot;/&gt;&lt;top val=&quot;192&quot;/&gt;&lt;width val=&quot;876&quot;/&gt;&lt;height val=&quot;444&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2C144AAE-E02B-4B14-AF96-57B3217ECC91}&quot;/&gt;&lt;isInvalidForFieldText val=&quot;0&quot;/&gt;&lt;Image&gt;&lt;filename val=&quot;C:\Users\rscald\AppData\Local\Temp\CP17840208789421Session\CPTrustFolder17840208789421\PPTImport17840209059609\data\asimages\{2C144AAE-E02B-4B14-AF96-57B3217ECC91}_9.png&quot;/&gt;&lt;left val=&quot;864&quot;/&gt;&lt;top val=&quot;674&quot;/&gt;&lt;width val=&quot;47&quot;/&gt;&lt;height val=&quot;39&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2259</TotalTime>
  <Words>376</Words>
  <Application>Microsoft Office PowerPoint</Application>
  <PresentationFormat>On-screen Show (4:3)</PresentationFormat>
  <Paragraphs>39</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Times New Roman</vt:lpstr>
      <vt:lpstr>Tw Cen MT Condensed</vt:lpstr>
      <vt:lpstr>Office Theme</vt:lpstr>
      <vt:lpstr>Qualified beneficiaries</vt:lpstr>
      <vt:lpstr>Important information</vt:lpstr>
      <vt:lpstr>Who is a qualified beneficiary?</vt:lpstr>
      <vt:lpstr>Who is a qualified beneficiary?</vt:lpstr>
      <vt:lpstr>Who is not a qualified beneficiary?</vt:lpstr>
      <vt:lpstr>Examples</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COBRA</dc:title>
  <dc:creator>Jessica Moak</dc:creator>
  <cp:lastModifiedBy>Jessica Moak</cp:lastModifiedBy>
  <cp:revision>80</cp:revision>
  <cp:lastPrinted>2019-12-11T18:59:44Z</cp:lastPrinted>
  <dcterms:created xsi:type="dcterms:W3CDTF">2020-07-07T16:41:29Z</dcterms:created>
  <dcterms:modified xsi:type="dcterms:W3CDTF">2023-11-30T19:52:59Z</dcterms:modified>
</cp:coreProperties>
</file>