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37"/>
  </p:notesMasterIdLst>
  <p:handoutMasterIdLst>
    <p:handoutMasterId r:id="rId38"/>
  </p:handoutMasterIdLst>
  <p:sldIdLst>
    <p:sldId id="455" r:id="rId2"/>
    <p:sldId id="456" r:id="rId3"/>
    <p:sldId id="463" r:id="rId4"/>
    <p:sldId id="464" r:id="rId5"/>
    <p:sldId id="486" r:id="rId6"/>
    <p:sldId id="485" r:id="rId7"/>
    <p:sldId id="342" r:id="rId8"/>
    <p:sldId id="632" r:id="rId9"/>
    <p:sldId id="643" r:id="rId10"/>
    <p:sldId id="654" r:id="rId11"/>
    <p:sldId id="644" r:id="rId12"/>
    <p:sldId id="651" r:id="rId13"/>
    <p:sldId id="468" r:id="rId14"/>
    <p:sldId id="465" r:id="rId15"/>
    <p:sldId id="650" r:id="rId16"/>
    <p:sldId id="646" r:id="rId17"/>
    <p:sldId id="648" r:id="rId18"/>
    <p:sldId id="649" r:id="rId19"/>
    <p:sldId id="645" r:id="rId20"/>
    <p:sldId id="701" r:id="rId21"/>
    <p:sldId id="641" r:id="rId22"/>
    <p:sldId id="642" r:id="rId23"/>
    <p:sldId id="702" r:id="rId24"/>
    <p:sldId id="471" r:id="rId25"/>
    <p:sldId id="411" r:id="rId26"/>
    <p:sldId id="657" r:id="rId27"/>
    <p:sldId id="457" r:id="rId28"/>
    <p:sldId id="656" r:id="rId29"/>
    <p:sldId id="477" r:id="rId30"/>
    <p:sldId id="484" r:id="rId31"/>
    <p:sldId id="478" r:id="rId32"/>
    <p:sldId id="652" r:id="rId33"/>
    <p:sldId id="315" r:id="rId34"/>
    <p:sldId id="700" r:id="rId35"/>
    <p:sldId id="263" r:id="rId36"/>
  </p:sldIdLst>
  <p:sldSz cx="12192000" cy="6858000"/>
  <p:notesSz cx="7023100" cy="93091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7E5F28-656C-8C20-6516-2A2596813B2D}" name="Jennifer S. Dolder" initials="JSD" userId="S::rdoldj@peba.sc.gov::adc8f237-6518-4fda-a594-f6aaccffabfd" providerId="AD"/>
  <p188:author id="{211EDD33-86DB-4CFD-A41B-7B88B073EF7A}" name="Jessica Moak" initials="JM" userId="S::rmoakj@peba.sc.gov::00fb72e6-3ecd-44d5-a8cb-95d2c3bab7d4" providerId="AD"/>
  <p188:author id="{D69F3596-F32A-6A11-B93C-60EEA29904A9}" name="Heather H. Young" initials="HY" userId="S::ryounh@peba.sc.gov::9a85b619-8fd1-4dec-b439-2514df7fe89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ather H. Young" initials="HHY" lastIdx="1" clrIdx="0">
    <p:extLst>
      <p:ext uri="{19B8F6BF-5375-455C-9EA6-DF929625EA0E}">
        <p15:presenceInfo xmlns:p15="http://schemas.microsoft.com/office/powerpoint/2012/main" userId="S-1-5-21-1712835577-1554845858-232277807-10008" providerId="AD"/>
      </p:ext>
    </p:extLst>
  </p:cmAuthor>
  <p:cmAuthor id="2" name="Justin Werner" initials="JW" lastIdx="18" clrIdx="1">
    <p:extLst>
      <p:ext uri="{19B8F6BF-5375-455C-9EA6-DF929625EA0E}">
        <p15:presenceInfo xmlns:p15="http://schemas.microsoft.com/office/powerpoint/2012/main" userId="S-1-5-21-1712835577-1554845858-232277807-14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showScrollbar="0"/>
    <p:sldAll/>
    <p:penClr>
      <a:prstClr val="red"/>
    </p:penClr>
    <p:extLst>
      <p:ext uri="{F99C55AA-B7CB-42B0-86F8-08522FDF87E8}">
        <p14:browseMode xmlns:p14="http://schemas.microsoft.com/office/powerpoint/2010/main" showStatus="0"/>
      </p:ex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B81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794" autoAdjust="0"/>
    <p:restoredTop sz="96357" autoAdjust="0"/>
  </p:normalViewPr>
  <p:slideViewPr>
    <p:cSldViewPr snapToGrid="0">
      <p:cViewPr varScale="1">
        <p:scale>
          <a:sx n="82" d="100"/>
          <a:sy n="82" d="100"/>
        </p:scale>
        <p:origin x="379"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6" d="100"/>
          <a:sy n="86"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CC20F16F-8811-4B51-BB31-320552CC85AF}" type="datetimeFigureOut">
              <a:rPr lang="en-US" smtClean="0"/>
              <a:t>11/6/2024</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193DC886-A8FF-4ABE-9C42-E1F14DBEB2B0}" type="slidenum">
              <a:rPr lang="en-US" smtClean="0"/>
              <a:t>‹#›</a:t>
            </a:fld>
            <a:endParaRPr lang="en-US"/>
          </a:p>
        </p:txBody>
      </p:sp>
    </p:spTree>
    <p:extLst>
      <p:ext uri="{BB962C8B-B14F-4D97-AF65-F5344CB8AC3E}">
        <p14:creationId xmlns:p14="http://schemas.microsoft.com/office/powerpoint/2010/main" val="36038373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6B005CDC-F66A-4EA3-93A4-41602AB21081}" type="datetimeFigureOut">
              <a:rPr lang="en-US" smtClean="0"/>
              <a:t>11/6/2024</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036C5A97-FE1B-4EFC-9C73-B1258035E011}" type="slidenum">
              <a:rPr lang="en-US" smtClean="0"/>
              <a:t>‹#›</a:t>
            </a:fld>
            <a:endParaRPr lang="en-US"/>
          </a:p>
        </p:txBody>
      </p:sp>
    </p:spTree>
    <p:extLst>
      <p:ext uri="{BB962C8B-B14F-4D97-AF65-F5344CB8AC3E}">
        <p14:creationId xmlns:p14="http://schemas.microsoft.com/office/powerpoint/2010/main" val="3717717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27.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custDataLst>
              <p:tags r:id="rId1"/>
            </p:custDataLst>
          </p:nvPr>
        </p:nvSpPr>
        <p:spPr/>
        <p:txBody>
          <a:bodyPr/>
          <a:lstStyle/>
          <a:p>
            <a:pPr>
              <a:lnSpc>
                <a:spcPct val="107000"/>
              </a:lnSpc>
            </a:pPr>
            <a:r>
              <a:rPr lang="en-US" dirty="0">
                <a:latin typeface="Calibri" panose="020F0502020204030204" pitchFamily="34" charset="0"/>
                <a:ea typeface="Times New Roman" panose="02020603050405020304" pitchFamily="18" charset="0"/>
                <a:cs typeface="Calibri" panose="020F0502020204030204" pitchFamily="34" charset="0"/>
              </a:rPr>
              <a:t> </a:t>
            </a:r>
            <a:endParaRPr lang="en-US" sz="11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36C5A97-FE1B-4EFC-9C73-B1258035E011}" type="slidenum">
              <a:rPr lang="en-US" smtClean="0"/>
              <a:t>1</a:t>
            </a:fld>
            <a:endParaRPr lang="en-US"/>
          </a:p>
        </p:txBody>
      </p:sp>
    </p:spTree>
    <p:extLst>
      <p:ext uri="{BB962C8B-B14F-4D97-AF65-F5344CB8AC3E}">
        <p14:creationId xmlns:p14="http://schemas.microsoft.com/office/powerpoint/2010/main" val="2061197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u="none" dirty="0"/>
          </a:p>
        </p:txBody>
      </p:sp>
      <p:sp>
        <p:nvSpPr>
          <p:cNvPr id="4" name="Slide Number Placeholder 3"/>
          <p:cNvSpPr>
            <a:spLocks noGrp="1"/>
          </p:cNvSpPr>
          <p:nvPr>
            <p:ph type="sldNum" sz="quarter" idx="5"/>
          </p:nvPr>
        </p:nvSpPr>
        <p:spPr/>
        <p:txBody>
          <a:bodyPr/>
          <a:lstStyle/>
          <a:p>
            <a:fld id="{036C5A97-FE1B-4EFC-9C73-B1258035E011}" type="slidenum">
              <a:rPr lang="en-US" smtClean="0"/>
              <a:t>2</a:t>
            </a:fld>
            <a:endParaRPr lang="en-US"/>
          </a:p>
        </p:txBody>
      </p:sp>
    </p:spTree>
    <p:extLst>
      <p:ext uri="{BB962C8B-B14F-4D97-AF65-F5344CB8AC3E}">
        <p14:creationId xmlns:p14="http://schemas.microsoft.com/office/powerpoint/2010/main" val="342672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custDataLst>
              <p:tags r:id="rId1"/>
            </p:custDataLst>
          </p:nvPr>
        </p:nvSpPr>
        <p:spPr/>
        <p:txBody>
          <a:bodyPr/>
          <a:lstStyle/>
          <a:p>
            <a:pPr>
              <a:lnSpc>
                <a:spcPct val="107000"/>
              </a:lnSpc>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Header Placeholder 3"/>
          <p:cNvSpPr>
            <a:spLocks noGrp="1"/>
          </p:cNvSpPr>
          <p:nvPr>
            <p:ph type="hd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036C5A97-FE1B-4EFC-9C73-B1258035E011}" type="slidenum">
              <a:rPr lang="en-US" smtClean="0"/>
              <a:t>27</a:t>
            </a:fld>
            <a:endParaRPr lang="en-US" dirty="0"/>
          </a:p>
        </p:txBody>
      </p:sp>
    </p:spTree>
    <p:extLst>
      <p:ext uri="{BB962C8B-B14F-4D97-AF65-F5344CB8AC3E}">
        <p14:creationId xmlns:p14="http://schemas.microsoft.com/office/powerpoint/2010/main" val="91211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6C5A97-FE1B-4EFC-9C73-B1258035E011}" type="slidenum">
              <a:rPr lang="en-US" smtClean="0"/>
              <a:t>35</a:t>
            </a:fld>
            <a:endParaRPr lang="en-US"/>
          </a:p>
        </p:txBody>
      </p:sp>
    </p:spTree>
    <p:extLst>
      <p:ext uri="{BB962C8B-B14F-4D97-AF65-F5344CB8AC3E}">
        <p14:creationId xmlns:p14="http://schemas.microsoft.com/office/powerpoint/2010/main" val="9679540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 Id="rId9" Type="http://schemas.openxmlformats.org/officeDocument/2006/relationships/hyperlink" Target="http://www.peba.sc.gov/contact" TargetMode="External"/></Relationships>
</file>

<file path=ppt/slideLayouts/_rels/slideLayout13.xml.rels><?xml version="1.0" encoding="UTF-8" standalone="yes"?>
<Relationships xmlns="http://schemas.openxmlformats.org/package/2006/relationships"><Relationship Id="rId8" Type="http://schemas.openxmlformats.org/officeDocument/2006/relationships/hyperlink" Target="http://www.youtube.com/c/pebatv" TargetMode="External"/><Relationship Id="rId3" Type="http://schemas.openxmlformats.org/officeDocument/2006/relationships/image" Target="../media/image14.png"/><Relationship Id="rId7" Type="http://schemas.openxmlformats.org/officeDocument/2006/relationships/image" Target="../media/image16.png"/><Relationship Id="rId12" Type="http://schemas.openxmlformats.org/officeDocument/2006/relationships/hyperlink" Target="https://www.instagram.com/s.c.peba/" TargetMode="External"/><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hyperlink" Target="http://www.facebook.com/scpeba" TargetMode="External"/><Relationship Id="rId11" Type="http://schemas.openxmlformats.org/officeDocument/2006/relationships/image" Target="../media/image18.png"/><Relationship Id="rId5" Type="http://schemas.openxmlformats.org/officeDocument/2006/relationships/image" Target="../media/image15.png"/><Relationship Id="rId10" Type="http://schemas.openxmlformats.org/officeDocument/2006/relationships/hyperlink" Target="http://www.linkedin.com/company/south-carolina-public-employee-benefit-authority/" TargetMode="External"/><Relationship Id="rId4" Type="http://schemas.openxmlformats.org/officeDocument/2006/relationships/hyperlink" Target="http://www.twitter.com/scpeba" TargetMode="External"/><Relationship Id="rId9" Type="http://schemas.openxmlformats.org/officeDocument/2006/relationships/image" Target="../media/image17.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E053CD0-4157-422F-B7CE-6EF7B499C11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6" cy="6857997"/>
          </a:xfrm>
          <a:prstGeom prst="rect">
            <a:avLst/>
          </a:prstGeom>
        </p:spPr>
      </p:pic>
      <p:sp>
        <p:nvSpPr>
          <p:cNvPr id="2" name="Title 1"/>
          <p:cNvSpPr>
            <a:spLocks noGrp="1"/>
          </p:cNvSpPr>
          <p:nvPr>
            <p:ph type="ctrTitle" hasCustomPrompt="1"/>
          </p:nvPr>
        </p:nvSpPr>
        <p:spPr>
          <a:xfrm>
            <a:off x="336550" y="2011680"/>
            <a:ext cx="5759450" cy="2310938"/>
          </a:xfrm>
        </p:spPr>
        <p:txBody>
          <a:bodyPr anchor="ctr" anchorCtr="0">
            <a:normAutofit/>
          </a:bodyPr>
          <a:lstStyle>
            <a:lvl1pPr algn="l">
              <a:defRPr sz="4000" b="1">
                <a:solidFill>
                  <a:schemeClr val="bg1"/>
                </a:solidFill>
                <a:latin typeface="Times New Roman" panose="02020603050405020304" pitchFamily="18" charset="0"/>
                <a:cs typeface="Times New Roman" panose="02020603050405020304" pitchFamily="18" charset="0"/>
              </a:defRPr>
            </a:lvl1pPr>
          </a:lstStyle>
          <a:p>
            <a:r>
              <a:rPr lang="en-US" dirty="0"/>
              <a:t>Click to edit title</a:t>
            </a:r>
          </a:p>
        </p:txBody>
      </p:sp>
      <p:sp>
        <p:nvSpPr>
          <p:cNvPr id="3" name="Subtitle 2"/>
          <p:cNvSpPr>
            <a:spLocks noGrp="1"/>
          </p:cNvSpPr>
          <p:nvPr>
            <p:ph type="subTitle" idx="1" hasCustomPrompt="1"/>
          </p:nvPr>
        </p:nvSpPr>
        <p:spPr>
          <a:xfrm>
            <a:off x="336550" y="4663456"/>
            <a:ext cx="3304425" cy="1803862"/>
          </a:xfrm>
        </p:spPr>
        <p:txBody>
          <a:bodyPr anchor="t" anchorCtr="0">
            <a:normAutofit/>
          </a:bodyPr>
          <a:lstStyle>
            <a:lvl1pPr marL="0" indent="0" algn="l">
              <a:buNone/>
              <a:defRPr sz="2000">
                <a:solidFill>
                  <a:schemeClr val="bg2">
                    <a:lumMod val="75000"/>
                  </a:schemeClr>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spTree>
    <p:extLst>
      <p:ext uri="{BB962C8B-B14F-4D97-AF65-F5344CB8AC3E}">
        <p14:creationId xmlns:p14="http://schemas.microsoft.com/office/powerpoint/2010/main" val="3241699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C440424-D210-4D0E-B3A0-673BF781CDB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
            <a:ext cx="12191996" cy="6857998"/>
          </a:xfrm>
          <a:prstGeom prst="rect">
            <a:avLst/>
          </a:prstGeom>
        </p:spPr>
      </p:pic>
      <p:sp>
        <p:nvSpPr>
          <p:cNvPr id="2" name="Slide Number Placeholder 5">
            <a:extLst>
              <a:ext uri="{FF2B5EF4-FFF2-40B4-BE49-F238E27FC236}">
                <a16:creationId xmlns:a16="http://schemas.microsoft.com/office/drawing/2014/main" id="{26571F65-A9A5-4040-F1EB-909282DC42C9}"/>
              </a:ext>
            </a:extLst>
          </p:cNvPr>
          <p:cNvSpPr>
            <a:spLocks noGrp="1"/>
          </p:cNvSpPr>
          <p:nvPr>
            <p:ph type="sldNum" sz="quarter" idx="12"/>
          </p:nvPr>
        </p:nvSpPr>
        <p:spPr>
          <a:xfrm>
            <a:off x="11019348" y="6301044"/>
            <a:ext cx="1072896" cy="457200"/>
          </a:xfrm>
        </p:spPr>
        <p:txBody>
          <a:bodyPr/>
          <a:lstStyle>
            <a:lvl1pPr algn="ctr">
              <a:defRPr sz="1400">
                <a:solidFill>
                  <a:schemeClr val="tx2"/>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
        <p:nvSpPr>
          <p:cNvPr id="10" name="Title 1">
            <a:extLst>
              <a:ext uri="{FF2B5EF4-FFF2-40B4-BE49-F238E27FC236}">
                <a16:creationId xmlns:a16="http://schemas.microsoft.com/office/drawing/2014/main" id="{8FB323F1-D632-3DE0-82DF-692C19B63F40}"/>
              </a:ext>
            </a:extLst>
          </p:cNvPr>
          <p:cNvSpPr>
            <a:spLocks noGrp="1"/>
          </p:cNvSpPr>
          <p:nvPr>
            <p:ph type="title" hasCustomPrompt="1"/>
          </p:nvPr>
        </p:nvSpPr>
        <p:spPr>
          <a:xfrm>
            <a:off x="609599" y="228600"/>
            <a:ext cx="10972799" cy="1049898"/>
          </a:xfrm>
        </p:spPr>
        <p:txBody>
          <a:bodyPr anchor="ctr" anchorCtr="0">
            <a:normAutofit/>
          </a:bodyPr>
          <a:lstStyle>
            <a:lvl1pPr>
              <a:defRPr sz="3000" b="1">
                <a:solidFill>
                  <a:schemeClr val="tx2"/>
                </a:solidFill>
                <a:latin typeface="Times New Roman" panose="02020603050405020304" pitchFamily="18" charset="0"/>
                <a:cs typeface="Times New Roman" panose="02020603050405020304" pitchFamily="18" charset="0"/>
              </a:defRPr>
            </a:lvl1pPr>
          </a:lstStyle>
          <a:p>
            <a:r>
              <a:rPr lang="en-US" dirty="0"/>
              <a:t>Click to edit slide title</a:t>
            </a:r>
          </a:p>
        </p:txBody>
      </p:sp>
    </p:spTree>
    <p:extLst>
      <p:ext uri="{BB962C8B-B14F-4D97-AF65-F5344CB8AC3E}">
        <p14:creationId xmlns:p14="http://schemas.microsoft.com/office/powerpoint/2010/main" val="284315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F8A359-9373-4FC2-92EF-41E6DE378A9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
            <a:ext cx="12191996" cy="6857998"/>
          </a:xfrm>
          <a:prstGeom prst="rect">
            <a:avLst/>
          </a:prstGeom>
        </p:spPr>
      </p:pic>
      <p:sp>
        <p:nvSpPr>
          <p:cNvPr id="3" name="Slide Number Placeholder 5">
            <a:extLst>
              <a:ext uri="{FF2B5EF4-FFF2-40B4-BE49-F238E27FC236}">
                <a16:creationId xmlns:a16="http://schemas.microsoft.com/office/drawing/2014/main" id="{D19FC374-0225-08E2-22A8-245F54F23F20}"/>
              </a:ext>
            </a:extLst>
          </p:cNvPr>
          <p:cNvSpPr>
            <a:spLocks noGrp="1"/>
          </p:cNvSpPr>
          <p:nvPr>
            <p:ph type="sldNum" sz="quarter" idx="12"/>
          </p:nvPr>
        </p:nvSpPr>
        <p:spPr>
          <a:xfrm>
            <a:off x="11019348" y="6301044"/>
            <a:ext cx="1072896" cy="457200"/>
          </a:xfrm>
        </p:spPr>
        <p:txBody>
          <a:bodyPr/>
          <a:lstStyle>
            <a:lvl1pPr algn="ctr">
              <a:defRPr sz="1400">
                <a:solidFill>
                  <a:schemeClr val="tx2"/>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Tree>
    <p:extLst>
      <p:ext uri="{BB962C8B-B14F-4D97-AF65-F5344CB8AC3E}">
        <p14:creationId xmlns:p14="http://schemas.microsoft.com/office/powerpoint/2010/main" val="1387680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5D8F1E-466F-49AA-81A5-A2C1CA2EA29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
            <a:ext cx="12191996" cy="6857997"/>
          </a:xfrm>
          <a:prstGeom prst="rect">
            <a:avLst/>
          </a:prstGeom>
        </p:spPr>
      </p:pic>
      <p:sp>
        <p:nvSpPr>
          <p:cNvPr id="8" name="Slide Number Placeholder 5">
            <a:extLst>
              <a:ext uri="{FF2B5EF4-FFF2-40B4-BE49-F238E27FC236}">
                <a16:creationId xmlns:a16="http://schemas.microsoft.com/office/drawing/2014/main" id="{B6E9351A-D332-227C-C8BC-16022A299044}"/>
              </a:ext>
            </a:extLst>
          </p:cNvPr>
          <p:cNvSpPr>
            <a:spLocks noGrp="1"/>
          </p:cNvSpPr>
          <p:nvPr>
            <p:ph type="sldNum" sz="quarter" idx="12"/>
          </p:nvPr>
        </p:nvSpPr>
        <p:spPr>
          <a:xfrm>
            <a:off x="11019348" y="6301044"/>
            <a:ext cx="1072896" cy="457200"/>
          </a:xfrm>
        </p:spPr>
        <p:txBody>
          <a:bodyPr/>
          <a:lstStyle>
            <a:lvl1pPr algn="ctr">
              <a:defRPr sz="1400">
                <a:solidFill>
                  <a:schemeClr val="bg1"/>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
        <p:nvSpPr>
          <p:cNvPr id="3" name="TextBox 2">
            <a:extLst>
              <a:ext uri="{FF2B5EF4-FFF2-40B4-BE49-F238E27FC236}">
                <a16:creationId xmlns:a16="http://schemas.microsoft.com/office/drawing/2014/main" id="{B255D452-DA75-2E7E-44A8-E277EAF9991D}"/>
              </a:ext>
            </a:extLst>
          </p:cNvPr>
          <p:cNvSpPr txBox="1"/>
          <p:nvPr userDrawn="1"/>
        </p:nvSpPr>
        <p:spPr>
          <a:xfrm>
            <a:off x="609600" y="1063427"/>
            <a:ext cx="5051367" cy="553998"/>
          </a:xfrm>
          <a:prstGeom prst="rect">
            <a:avLst/>
          </a:prstGeom>
          <a:noFill/>
        </p:spPr>
        <p:txBody>
          <a:bodyPr wrap="square" rtlCol="0" anchor="ctr">
            <a:spAutoFit/>
          </a:bodyPr>
          <a:lstStyle/>
          <a:p>
            <a:r>
              <a:rPr lang="en-US" sz="3000" b="1" dirty="0">
                <a:solidFill>
                  <a:schemeClr val="tx2"/>
                </a:solidFill>
                <a:latin typeface="Times New Roman" panose="02020603050405020304" pitchFamily="18" charset="0"/>
                <a:cs typeface="Times New Roman" panose="02020603050405020304" pitchFamily="18" charset="0"/>
              </a:rPr>
              <a:t>Get in touch with PEBA</a:t>
            </a:r>
          </a:p>
        </p:txBody>
      </p:sp>
      <p:grpSp>
        <p:nvGrpSpPr>
          <p:cNvPr id="35" name="Group 34">
            <a:extLst>
              <a:ext uri="{FF2B5EF4-FFF2-40B4-BE49-F238E27FC236}">
                <a16:creationId xmlns:a16="http://schemas.microsoft.com/office/drawing/2014/main" id="{7BAE45A9-1E10-2324-1C48-DEC69947A1AE}"/>
              </a:ext>
            </a:extLst>
          </p:cNvPr>
          <p:cNvGrpSpPr/>
          <p:nvPr userDrawn="1"/>
        </p:nvGrpSpPr>
        <p:grpSpPr>
          <a:xfrm>
            <a:off x="609599" y="4751755"/>
            <a:ext cx="548640" cy="548640"/>
            <a:chOff x="1611007" y="1820931"/>
            <a:chExt cx="548640" cy="548640"/>
          </a:xfrm>
        </p:grpSpPr>
        <p:sp>
          <p:nvSpPr>
            <p:cNvPr id="28" name="Oval 27">
              <a:extLst>
                <a:ext uri="{FF2B5EF4-FFF2-40B4-BE49-F238E27FC236}">
                  <a16:creationId xmlns:a16="http://schemas.microsoft.com/office/drawing/2014/main" id="{0C39B635-A1C7-2442-EB5F-1281039C12D2}"/>
                </a:ext>
              </a:extLst>
            </p:cNvPr>
            <p:cNvSpPr/>
            <p:nvPr userDrawn="1"/>
          </p:nvSpPr>
          <p:spPr>
            <a:xfrm>
              <a:off x="1611007" y="1820931"/>
              <a:ext cx="548640" cy="5486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Graphic 26" descr="Marker with solid fill">
              <a:extLst>
                <a:ext uri="{FF2B5EF4-FFF2-40B4-BE49-F238E27FC236}">
                  <a16:creationId xmlns:a16="http://schemas.microsoft.com/office/drawing/2014/main" id="{017DED7C-594F-3285-FE3D-9910DB8F1F8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02447" y="1912371"/>
              <a:ext cx="365760" cy="365760"/>
            </a:xfrm>
            <a:prstGeom prst="rect">
              <a:avLst/>
            </a:prstGeom>
          </p:spPr>
        </p:pic>
      </p:grpSp>
      <p:grpSp>
        <p:nvGrpSpPr>
          <p:cNvPr id="31" name="Group 30">
            <a:extLst>
              <a:ext uri="{FF2B5EF4-FFF2-40B4-BE49-F238E27FC236}">
                <a16:creationId xmlns:a16="http://schemas.microsoft.com/office/drawing/2014/main" id="{93326E63-B470-4A18-B3CB-2DF63B058EF9}"/>
              </a:ext>
            </a:extLst>
          </p:cNvPr>
          <p:cNvGrpSpPr/>
          <p:nvPr userDrawn="1"/>
        </p:nvGrpSpPr>
        <p:grpSpPr>
          <a:xfrm>
            <a:off x="608766" y="2911352"/>
            <a:ext cx="548640" cy="548640"/>
            <a:chOff x="3896627" y="1861027"/>
            <a:chExt cx="548640" cy="548640"/>
          </a:xfrm>
        </p:grpSpPr>
        <p:sp>
          <p:nvSpPr>
            <p:cNvPr id="29" name="Oval 28">
              <a:extLst>
                <a:ext uri="{FF2B5EF4-FFF2-40B4-BE49-F238E27FC236}">
                  <a16:creationId xmlns:a16="http://schemas.microsoft.com/office/drawing/2014/main" id="{207615F0-89CA-AF3E-D5D7-CDC91266AA40}"/>
                </a:ext>
              </a:extLst>
            </p:cNvPr>
            <p:cNvSpPr/>
            <p:nvPr userDrawn="1"/>
          </p:nvSpPr>
          <p:spPr>
            <a:xfrm>
              <a:off x="3896627" y="1861027"/>
              <a:ext cx="548640" cy="5486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descr="Laptop with solid fill">
              <a:extLst>
                <a:ext uri="{FF2B5EF4-FFF2-40B4-BE49-F238E27FC236}">
                  <a16:creationId xmlns:a16="http://schemas.microsoft.com/office/drawing/2014/main" id="{587848DD-07DE-D556-4C45-04F493E29248}"/>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88067" y="1952467"/>
              <a:ext cx="365760" cy="365760"/>
            </a:xfrm>
            <a:prstGeom prst="rect">
              <a:avLst/>
            </a:prstGeom>
          </p:spPr>
        </p:pic>
      </p:grpSp>
      <p:grpSp>
        <p:nvGrpSpPr>
          <p:cNvPr id="36" name="Group 35">
            <a:extLst>
              <a:ext uri="{FF2B5EF4-FFF2-40B4-BE49-F238E27FC236}">
                <a16:creationId xmlns:a16="http://schemas.microsoft.com/office/drawing/2014/main" id="{5B2F7134-D53E-20B6-CB0A-F920F29DEE97}"/>
              </a:ext>
            </a:extLst>
          </p:cNvPr>
          <p:cNvGrpSpPr/>
          <p:nvPr userDrawn="1"/>
        </p:nvGrpSpPr>
        <p:grpSpPr>
          <a:xfrm>
            <a:off x="608766" y="3834767"/>
            <a:ext cx="548640" cy="548640"/>
            <a:chOff x="4089773" y="2423139"/>
            <a:chExt cx="548640" cy="548640"/>
          </a:xfrm>
        </p:grpSpPr>
        <p:sp>
          <p:nvSpPr>
            <p:cNvPr id="33" name="Oval 32">
              <a:extLst>
                <a:ext uri="{FF2B5EF4-FFF2-40B4-BE49-F238E27FC236}">
                  <a16:creationId xmlns:a16="http://schemas.microsoft.com/office/drawing/2014/main" id="{5D1952BF-E3D5-1BAE-4CF7-C01F55EC7402}"/>
                </a:ext>
              </a:extLst>
            </p:cNvPr>
            <p:cNvSpPr/>
            <p:nvPr userDrawn="1"/>
          </p:nvSpPr>
          <p:spPr>
            <a:xfrm>
              <a:off x="4089773" y="2423139"/>
              <a:ext cx="548640" cy="5486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Phone Vibration with solid fill">
              <a:extLst>
                <a:ext uri="{FF2B5EF4-FFF2-40B4-BE49-F238E27FC236}">
                  <a16:creationId xmlns:a16="http://schemas.microsoft.com/office/drawing/2014/main" id="{0C1550BA-3C59-E9A0-63A4-C9681800B7A9}"/>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81213" y="2514579"/>
              <a:ext cx="365760" cy="365760"/>
            </a:xfrm>
            <a:prstGeom prst="rect">
              <a:avLst/>
            </a:prstGeom>
          </p:spPr>
        </p:pic>
      </p:grpSp>
      <p:sp>
        <p:nvSpPr>
          <p:cNvPr id="38" name="TextBox 37">
            <a:extLst>
              <a:ext uri="{FF2B5EF4-FFF2-40B4-BE49-F238E27FC236}">
                <a16:creationId xmlns:a16="http://schemas.microsoft.com/office/drawing/2014/main" id="{5B359F0F-F848-7602-A3EC-895BEE0E5E27}"/>
              </a:ext>
            </a:extLst>
          </p:cNvPr>
          <p:cNvSpPr txBox="1"/>
          <p:nvPr userDrawn="1"/>
        </p:nvSpPr>
        <p:spPr>
          <a:xfrm>
            <a:off x="1157406" y="2958053"/>
            <a:ext cx="4377120" cy="461665"/>
          </a:xfrm>
          <a:prstGeom prst="rect">
            <a:avLst/>
          </a:prstGeom>
          <a:noFill/>
        </p:spPr>
        <p:txBody>
          <a:bodyPr wrap="square">
            <a:spAutoFit/>
          </a:bodyPr>
          <a:lstStyle/>
          <a:p>
            <a:r>
              <a:rPr kumimoji="0" lang="en-US" sz="2400" b="0" i="0" u="none" strike="noStrike" kern="1200" cap="none" spc="0" normalizeH="0" baseline="0" noProof="0" dirty="0">
                <a:ln>
                  <a:noFill/>
                </a:ln>
                <a:solidFill>
                  <a:schemeClr val="tx2"/>
                </a:solidFill>
                <a:effectLst/>
                <a:uLnTx/>
                <a:uFillTx/>
                <a:latin typeface="+mn-lt"/>
                <a:ea typeface="+mn-ea"/>
                <a:cs typeface="+mn-cs"/>
                <a:hlinkClick r:id="rId9"/>
              </a:rPr>
              <a:t>www.peba.sc.gov/contact</a:t>
            </a:r>
            <a:endParaRPr lang="en-US" sz="2400" dirty="0"/>
          </a:p>
        </p:txBody>
      </p:sp>
      <p:sp>
        <p:nvSpPr>
          <p:cNvPr id="43" name="TextBox 42">
            <a:extLst>
              <a:ext uri="{FF2B5EF4-FFF2-40B4-BE49-F238E27FC236}">
                <a16:creationId xmlns:a16="http://schemas.microsoft.com/office/drawing/2014/main" id="{374D8916-C00E-7C44-0EEB-EBDB9D27619E}"/>
              </a:ext>
            </a:extLst>
          </p:cNvPr>
          <p:cNvSpPr txBox="1"/>
          <p:nvPr userDrawn="1"/>
        </p:nvSpPr>
        <p:spPr>
          <a:xfrm>
            <a:off x="1157406" y="3875041"/>
            <a:ext cx="4503561" cy="461665"/>
          </a:xfrm>
          <a:prstGeom prst="rect">
            <a:avLst/>
          </a:prstGeom>
          <a:noFill/>
        </p:spPr>
        <p:txBody>
          <a:bodyPr wrap="square" rtlCol="0">
            <a:spAutoFit/>
          </a:bodyPr>
          <a:lstStyle/>
          <a:p>
            <a:r>
              <a:rPr lang="en-US" sz="2400" dirty="0">
                <a:solidFill>
                  <a:schemeClr val="tx2"/>
                </a:solidFill>
              </a:rPr>
              <a:t>803.737.6800 or 888.260.9430</a:t>
            </a:r>
          </a:p>
        </p:txBody>
      </p:sp>
      <p:sp>
        <p:nvSpPr>
          <p:cNvPr id="44" name="TextBox 43">
            <a:extLst>
              <a:ext uri="{FF2B5EF4-FFF2-40B4-BE49-F238E27FC236}">
                <a16:creationId xmlns:a16="http://schemas.microsoft.com/office/drawing/2014/main" id="{24FEE14D-9A9F-CEFF-8F19-A69B323DAEB3}"/>
              </a:ext>
            </a:extLst>
          </p:cNvPr>
          <p:cNvSpPr txBox="1"/>
          <p:nvPr userDrawn="1"/>
        </p:nvSpPr>
        <p:spPr>
          <a:xfrm>
            <a:off x="1157405" y="4792029"/>
            <a:ext cx="5700595" cy="461665"/>
          </a:xfrm>
          <a:prstGeom prst="rect">
            <a:avLst/>
          </a:prstGeom>
          <a:noFill/>
        </p:spPr>
        <p:txBody>
          <a:bodyPr wrap="square" rtlCol="0">
            <a:spAutoFit/>
          </a:bodyPr>
          <a:lstStyle/>
          <a:p>
            <a:r>
              <a:rPr lang="en-US" sz="2400" dirty="0">
                <a:solidFill>
                  <a:schemeClr val="tx2"/>
                </a:solidFill>
              </a:rPr>
              <a:t>202 Arbor Lake Drive, Columbia, SC 29223</a:t>
            </a:r>
          </a:p>
        </p:txBody>
      </p:sp>
    </p:spTree>
    <p:extLst>
      <p:ext uri="{BB962C8B-B14F-4D97-AF65-F5344CB8AC3E}">
        <p14:creationId xmlns:p14="http://schemas.microsoft.com/office/powerpoint/2010/main" val="283384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5D8F1E-466F-49AA-81A5-A2C1CA2EA29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
            <a:ext cx="12191996" cy="6857997"/>
          </a:xfrm>
          <a:prstGeom prst="rect">
            <a:avLst/>
          </a:prstGeom>
        </p:spPr>
      </p:pic>
      <p:sp>
        <p:nvSpPr>
          <p:cNvPr id="8" name="Slide Number Placeholder 5">
            <a:extLst>
              <a:ext uri="{FF2B5EF4-FFF2-40B4-BE49-F238E27FC236}">
                <a16:creationId xmlns:a16="http://schemas.microsoft.com/office/drawing/2014/main" id="{B6E9351A-D332-227C-C8BC-16022A299044}"/>
              </a:ext>
            </a:extLst>
          </p:cNvPr>
          <p:cNvSpPr>
            <a:spLocks noGrp="1"/>
          </p:cNvSpPr>
          <p:nvPr>
            <p:ph type="sldNum" sz="quarter" idx="12"/>
          </p:nvPr>
        </p:nvSpPr>
        <p:spPr>
          <a:xfrm>
            <a:off x="11019348" y="6301044"/>
            <a:ext cx="1072896" cy="457200"/>
          </a:xfrm>
        </p:spPr>
        <p:txBody>
          <a:bodyPr/>
          <a:lstStyle>
            <a:lvl1pPr algn="ctr">
              <a:defRPr sz="1400">
                <a:solidFill>
                  <a:schemeClr val="bg1"/>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
        <p:nvSpPr>
          <p:cNvPr id="3" name="TextBox 2">
            <a:extLst>
              <a:ext uri="{FF2B5EF4-FFF2-40B4-BE49-F238E27FC236}">
                <a16:creationId xmlns:a16="http://schemas.microsoft.com/office/drawing/2014/main" id="{B255D452-DA75-2E7E-44A8-E277EAF9991D}"/>
              </a:ext>
            </a:extLst>
          </p:cNvPr>
          <p:cNvSpPr txBox="1"/>
          <p:nvPr userDrawn="1"/>
        </p:nvSpPr>
        <p:spPr>
          <a:xfrm>
            <a:off x="609600" y="1063427"/>
            <a:ext cx="5051367" cy="553998"/>
          </a:xfrm>
          <a:prstGeom prst="rect">
            <a:avLst/>
          </a:prstGeom>
          <a:noFill/>
        </p:spPr>
        <p:txBody>
          <a:bodyPr wrap="square" rtlCol="0" anchor="ctr">
            <a:spAutoFit/>
          </a:bodyPr>
          <a:lstStyle/>
          <a:p>
            <a:r>
              <a:rPr lang="en-US" sz="3000" b="1" dirty="0">
                <a:solidFill>
                  <a:schemeClr val="tx2"/>
                </a:solidFill>
                <a:latin typeface="Times New Roman" panose="02020603050405020304" pitchFamily="18" charset="0"/>
                <a:cs typeface="Times New Roman" panose="02020603050405020304" pitchFamily="18" charset="0"/>
              </a:rPr>
              <a:t>Connect with PEBA</a:t>
            </a:r>
          </a:p>
        </p:txBody>
      </p:sp>
      <p:grpSp>
        <p:nvGrpSpPr>
          <p:cNvPr id="22" name="Group 21">
            <a:extLst>
              <a:ext uri="{FF2B5EF4-FFF2-40B4-BE49-F238E27FC236}">
                <a16:creationId xmlns:a16="http://schemas.microsoft.com/office/drawing/2014/main" id="{ED637F19-361B-8D8C-0D0E-6931E68173FE}"/>
              </a:ext>
            </a:extLst>
          </p:cNvPr>
          <p:cNvGrpSpPr/>
          <p:nvPr userDrawn="1"/>
        </p:nvGrpSpPr>
        <p:grpSpPr>
          <a:xfrm>
            <a:off x="609599" y="3834767"/>
            <a:ext cx="1796717" cy="548640"/>
            <a:chOff x="609599" y="3834767"/>
            <a:chExt cx="1796717" cy="548640"/>
          </a:xfrm>
        </p:grpSpPr>
        <p:pic>
          <p:nvPicPr>
            <p:cNvPr id="11" name="Picture 10" descr="Icon&#10;&#10;Description automatically generated">
              <a:extLst>
                <a:ext uri="{FF2B5EF4-FFF2-40B4-BE49-F238E27FC236}">
                  <a16:creationId xmlns:a16="http://schemas.microsoft.com/office/drawing/2014/main" id="{8FB2D970-7171-4BCC-F2E6-8F54029C5AD1}"/>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609599" y="3834767"/>
              <a:ext cx="548640" cy="548640"/>
            </a:xfrm>
            <a:prstGeom prst="rect">
              <a:avLst/>
            </a:prstGeom>
          </p:spPr>
        </p:pic>
        <p:sp>
          <p:nvSpPr>
            <p:cNvPr id="13" name="TextBox 12">
              <a:extLst>
                <a:ext uri="{FF2B5EF4-FFF2-40B4-BE49-F238E27FC236}">
                  <a16:creationId xmlns:a16="http://schemas.microsoft.com/office/drawing/2014/main" id="{3764F6DD-F21A-5D3D-3346-F67984A0F2B3}"/>
                </a:ext>
              </a:extLst>
            </p:cNvPr>
            <p:cNvSpPr txBox="1"/>
            <p:nvPr userDrawn="1"/>
          </p:nvSpPr>
          <p:spPr>
            <a:xfrm>
              <a:off x="1158239" y="3878255"/>
              <a:ext cx="1248077" cy="461665"/>
            </a:xfrm>
            <a:prstGeom prst="rect">
              <a:avLst/>
            </a:prstGeom>
            <a:noFill/>
          </p:spPr>
          <p:txBody>
            <a:bodyPr wrap="square" rtlCol="0">
              <a:spAutoFit/>
            </a:bodyPr>
            <a:lstStyle/>
            <a:p>
              <a:r>
                <a:rPr lang="en-US" sz="2400" dirty="0">
                  <a:hlinkClick r:id="rId4"/>
                </a:rPr>
                <a:t>SCPEBA</a:t>
              </a:r>
              <a:endParaRPr lang="en-US" sz="2400" dirty="0"/>
            </a:p>
          </p:txBody>
        </p:sp>
      </p:grpSp>
      <p:grpSp>
        <p:nvGrpSpPr>
          <p:cNvPr id="21" name="Group 20">
            <a:extLst>
              <a:ext uri="{FF2B5EF4-FFF2-40B4-BE49-F238E27FC236}">
                <a16:creationId xmlns:a16="http://schemas.microsoft.com/office/drawing/2014/main" id="{66331960-63D7-7C80-8823-3E20AB32D8EE}"/>
              </a:ext>
            </a:extLst>
          </p:cNvPr>
          <p:cNvGrpSpPr/>
          <p:nvPr userDrawn="1"/>
        </p:nvGrpSpPr>
        <p:grpSpPr>
          <a:xfrm>
            <a:off x="609599" y="2917779"/>
            <a:ext cx="1914583" cy="548640"/>
            <a:chOff x="609599" y="2917779"/>
            <a:chExt cx="1914583" cy="548640"/>
          </a:xfrm>
        </p:grpSpPr>
        <p:pic>
          <p:nvPicPr>
            <p:cNvPr id="9" name="Picture 8">
              <a:extLst>
                <a:ext uri="{FF2B5EF4-FFF2-40B4-BE49-F238E27FC236}">
                  <a16:creationId xmlns:a16="http://schemas.microsoft.com/office/drawing/2014/main" id="{1B210F30-3E2D-B701-8C1D-315C141D7268}"/>
                </a:ext>
              </a:extLst>
            </p:cNvPr>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a:off x="609599" y="2917779"/>
              <a:ext cx="548640" cy="548640"/>
            </a:xfrm>
            <a:prstGeom prst="rect">
              <a:avLst/>
            </a:prstGeom>
          </p:spPr>
        </p:pic>
        <p:sp>
          <p:nvSpPr>
            <p:cNvPr id="14" name="TextBox 13">
              <a:extLst>
                <a:ext uri="{FF2B5EF4-FFF2-40B4-BE49-F238E27FC236}">
                  <a16:creationId xmlns:a16="http://schemas.microsoft.com/office/drawing/2014/main" id="{8419043F-D8F6-65E7-2638-2E63400C032D}"/>
                </a:ext>
              </a:extLst>
            </p:cNvPr>
            <p:cNvSpPr txBox="1"/>
            <p:nvPr userDrawn="1"/>
          </p:nvSpPr>
          <p:spPr>
            <a:xfrm>
              <a:off x="1158240" y="2961267"/>
              <a:ext cx="1365942" cy="461665"/>
            </a:xfrm>
            <a:prstGeom prst="rect">
              <a:avLst/>
            </a:prstGeom>
            <a:noFill/>
          </p:spPr>
          <p:txBody>
            <a:bodyPr wrap="square" rtlCol="0">
              <a:spAutoFit/>
            </a:bodyPr>
            <a:lstStyle/>
            <a:p>
              <a:r>
                <a:rPr lang="en-US" sz="2400" dirty="0">
                  <a:hlinkClick r:id="rId6"/>
                </a:rPr>
                <a:t>SCPEBA</a:t>
              </a:r>
              <a:endParaRPr lang="en-US" sz="2400" dirty="0"/>
            </a:p>
          </p:txBody>
        </p:sp>
      </p:grpSp>
      <p:grpSp>
        <p:nvGrpSpPr>
          <p:cNvPr id="19" name="Group 18">
            <a:extLst>
              <a:ext uri="{FF2B5EF4-FFF2-40B4-BE49-F238E27FC236}">
                <a16:creationId xmlns:a16="http://schemas.microsoft.com/office/drawing/2014/main" id="{45C8B557-1A2D-4D8F-EFF4-FCEC736BC666}"/>
              </a:ext>
            </a:extLst>
          </p:cNvPr>
          <p:cNvGrpSpPr/>
          <p:nvPr userDrawn="1"/>
        </p:nvGrpSpPr>
        <p:grpSpPr>
          <a:xfrm>
            <a:off x="3135283" y="2911735"/>
            <a:ext cx="2647532" cy="548640"/>
            <a:chOff x="4330395" y="3832865"/>
            <a:chExt cx="2647532" cy="548640"/>
          </a:xfrm>
        </p:grpSpPr>
        <p:pic>
          <p:nvPicPr>
            <p:cNvPr id="6" name="Picture 5">
              <a:extLst>
                <a:ext uri="{FF2B5EF4-FFF2-40B4-BE49-F238E27FC236}">
                  <a16:creationId xmlns:a16="http://schemas.microsoft.com/office/drawing/2014/main" id="{FBD0927B-5968-1F64-1681-83FEF03BCBC0}"/>
                </a:ext>
              </a:extLst>
            </p:cNvPr>
            <p:cNvPicPr>
              <a:picLocks/>
            </p:cNvPicPr>
            <p:nvPr userDrawn="1"/>
          </p:nvPicPr>
          <p:blipFill>
            <a:blip r:embed="rId7" cstate="print">
              <a:extLst>
                <a:ext uri="{28A0092B-C50C-407E-A947-70E740481C1C}">
                  <a14:useLocalDpi xmlns:a14="http://schemas.microsoft.com/office/drawing/2010/main" val="0"/>
                </a:ext>
              </a:extLst>
            </a:blip>
            <a:stretch>
              <a:fillRect/>
            </a:stretch>
          </p:blipFill>
          <p:spPr>
            <a:xfrm>
              <a:off x="4330395" y="3832865"/>
              <a:ext cx="548640" cy="548640"/>
            </a:xfrm>
            <a:prstGeom prst="rect">
              <a:avLst/>
            </a:prstGeom>
          </p:spPr>
        </p:pic>
        <p:sp>
          <p:nvSpPr>
            <p:cNvPr id="15" name="TextBox 14">
              <a:extLst>
                <a:ext uri="{FF2B5EF4-FFF2-40B4-BE49-F238E27FC236}">
                  <a16:creationId xmlns:a16="http://schemas.microsoft.com/office/drawing/2014/main" id="{4CC6851E-6881-3DBA-B315-07B72363F2AA}"/>
                </a:ext>
              </a:extLst>
            </p:cNvPr>
            <p:cNvSpPr txBox="1"/>
            <p:nvPr userDrawn="1"/>
          </p:nvSpPr>
          <p:spPr>
            <a:xfrm>
              <a:off x="4878202" y="3876353"/>
              <a:ext cx="2099725" cy="461665"/>
            </a:xfrm>
            <a:prstGeom prst="rect">
              <a:avLst/>
            </a:prstGeom>
            <a:noFill/>
          </p:spPr>
          <p:txBody>
            <a:bodyPr wrap="square" rtlCol="0">
              <a:spAutoFit/>
            </a:bodyPr>
            <a:lstStyle/>
            <a:p>
              <a:r>
                <a:rPr lang="en-US" sz="2400" u="sng" dirty="0">
                  <a:hlinkClick r:id="rId8"/>
                </a:rPr>
                <a:t>PEBA TV</a:t>
              </a:r>
              <a:endParaRPr lang="en-US" sz="2400" dirty="0"/>
            </a:p>
          </p:txBody>
        </p:sp>
      </p:grpSp>
      <p:grpSp>
        <p:nvGrpSpPr>
          <p:cNvPr id="18" name="Group 17">
            <a:extLst>
              <a:ext uri="{FF2B5EF4-FFF2-40B4-BE49-F238E27FC236}">
                <a16:creationId xmlns:a16="http://schemas.microsoft.com/office/drawing/2014/main" id="{1D064ED5-2112-8741-00D0-2E5DAB9051EA}"/>
              </a:ext>
            </a:extLst>
          </p:cNvPr>
          <p:cNvGrpSpPr/>
          <p:nvPr userDrawn="1"/>
        </p:nvGrpSpPr>
        <p:grpSpPr>
          <a:xfrm>
            <a:off x="3135283" y="3834767"/>
            <a:ext cx="5486401" cy="830997"/>
            <a:chOff x="609599" y="4768934"/>
            <a:chExt cx="5486401" cy="830997"/>
          </a:xfrm>
        </p:grpSpPr>
        <p:pic>
          <p:nvPicPr>
            <p:cNvPr id="10" name="Picture 9">
              <a:extLst>
                <a:ext uri="{FF2B5EF4-FFF2-40B4-BE49-F238E27FC236}">
                  <a16:creationId xmlns:a16="http://schemas.microsoft.com/office/drawing/2014/main" id="{82157BB8-7988-D2E8-0DB4-18AB1E0070B5}"/>
                </a:ext>
              </a:extLst>
            </p:cNvPr>
            <p:cNvPicPr>
              <a:picLocks/>
            </p:cNvPicPr>
            <p:nvPr userDrawn="1"/>
          </p:nvPicPr>
          <p:blipFill>
            <a:blip r:embed="rId9" cstate="print">
              <a:extLst>
                <a:ext uri="{28A0092B-C50C-407E-A947-70E740481C1C}">
                  <a14:useLocalDpi xmlns:a14="http://schemas.microsoft.com/office/drawing/2010/main" val="0"/>
                </a:ext>
              </a:extLst>
            </a:blip>
            <a:stretch>
              <a:fillRect/>
            </a:stretch>
          </p:blipFill>
          <p:spPr>
            <a:xfrm>
              <a:off x="609599" y="4910112"/>
              <a:ext cx="548640" cy="548640"/>
            </a:xfrm>
            <a:prstGeom prst="rect">
              <a:avLst/>
            </a:prstGeom>
          </p:spPr>
        </p:pic>
        <p:sp>
          <p:nvSpPr>
            <p:cNvPr id="16" name="TextBox 15">
              <a:extLst>
                <a:ext uri="{FF2B5EF4-FFF2-40B4-BE49-F238E27FC236}">
                  <a16:creationId xmlns:a16="http://schemas.microsoft.com/office/drawing/2014/main" id="{F940E506-B7C5-7D05-3D7E-826C1BA055E8}"/>
                </a:ext>
              </a:extLst>
            </p:cNvPr>
            <p:cNvSpPr txBox="1"/>
            <p:nvPr userDrawn="1"/>
          </p:nvSpPr>
          <p:spPr>
            <a:xfrm>
              <a:off x="1158239" y="4768934"/>
              <a:ext cx="4937761" cy="830997"/>
            </a:xfrm>
            <a:prstGeom prst="rect">
              <a:avLst/>
            </a:prstGeom>
            <a:noFill/>
          </p:spPr>
          <p:txBody>
            <a:bodyPr wrap="square" rtlCol="0">
              <a:spAutoFit/>
            </a:bodyPr>
            <a:lstStyle/>
            <a:p>
              <a:r>
                <a:rPr lang="en-US" sz="2400" u="sng" kern="1200" dirty="0">
                  <a:solidFill>
                    <a:schemeClr val="tx1"/>
                  </a:solidFill>
                  <a:effectLst/>
                  <a:latin typeface="+mn-lt"/>
                  <a:ea typeface="+mn-ea"/>
                  <a:cs typeface="+mn-cs"/>
                  <a:hlinkClick r:id="rId10"/>
                </a:rPr>
                <a:t>South Carolina Public </a:t>
              </a:r>
              <a:br>
                <a:rPr lang="en-US" sz="2400" u="sng" kern="1200" dirty="0">
                  <a:solidFill>
                    <a:schemeClr val="tx1"/>
                  </a:solidFill>
                  <a:effectLst/>
                  <a:latin typeface="+mn-lt"/>
                  <a:ea typeface="+mn-ea"/>
                  <a:cs typeface="+mn-cs"/>
                  <a:hlinkClick r:id="rId10"/>
                </a:rPr>
              </a:br>
              <a:r>
                <a:rPr lang="en-US" sz="2400" u="sng" kern="1200" dirty="0">
                  <a:solidFill>
                    <a:schemeClr val="tx1"/>
                  </a:solidFill>
                  <a:effectLst/>
                  <a:latin typeface="+mn-lt"/>
                  <a:ea typeface="+mn-ea"/>
                  <a:cs typeface="+mn-cs"/>
                  <a:hlinkClick r:id="rId10"/>
                </a:rPr>
                <a:t>Employee Benefit Authority</a:t>
              </a:r>
              <a:endParaRPr lang="en-US" sz="3600" dirty="0"/>
            </a:p>
          </p:txBody>
        </p:sp>
      </p:grpSp>
      <p:grpSp>
        <p:nvGrpSpPr>
          <p:cNvPr id="20" name="Group 19">
            <a:extLst>
              <a:ext uri="{FF2B5EF4-FFF2-40B4-BE49-F238E27FC236}">
                <a16:creationId xmlns:a16="http://schemas.microsoft.com/office/drawing/2014/main" id="{08B3C213-180E-2382-47A3-3C00933B761F}"/>
              </a:ext>
            </a:extLst>
          </p:cNvPr>
          <p:cNvGrpSpPr/>
          <p:nvPr userDrawn="1"/>
        </p:nvGrpSpPr>
        <p:grpSpPr>
          <a:xfrm>
            <a:off x="609599" y="4751755"/>
            <a:ext cx="2354022" cy="548640"/>
            <a:chOff x="4329563" y="2917779"/>
            <a:chExt cx="2354022" cy="548640"/>
          </a:xfrm>
        </p:grpSpPr>
        <p:pic>
          <p:nvPicPr>
            <p:cNvPr id="5" name="Picture 4">
              <a:extLst>
                <a:ext uri="{FF2B5EF4-FFF2-40B4-BE49-F238E27FC236}">
                  <a16:creationId xmlns:a16="http://schemas.microsoft.com/office/drawing/2014/main" id="{7D03A7D1-CB11-93B8-F179-11F9137165C8}"/>
                </a:ext>
              </a:extLst>
            </p:cNvPr>
            <p:cNvPicPr>
              <a:picLocks/>
            </p:cNvPicPr>
            <p:nvPr userDrawn="1"/>
          </p:nvPicPr>
          <p:blipFill>
            <a:blip r:embed="rId11" cstate="print">
              <a:extLst>
                <a:ext uri="{28A0092B-C50C-407E-A947-70E740481C1C}">
                  <a14:useLocalDpi xmlns:a14="http://schemas.microsoft.com/office/drawing/2010/main" val="0"/>
                </a:ext>
              </a:extLst>
            </a:blip>
            <a:stretch>
              <a:fillRect/>
            </a:stretch>
          </p:blipFill>
          <p:spPr>
            <a:xfrm>
              <a:off x="4329563" y="2917779"/>
              <a:ext cx="548640" cy="548640"/>
            </a:xfrm>
            <a:prstGeom prst="rect">
              <a:avLst/>
            </a:prstGeom>
          </p:spPr>
        </p:pic>
        <p:sp>
          <p:nvSpPr>
            <p:cNvPr id="17" name="TextBox 16">
              <a:extLst>
                <a:ext uri="{FF2B5EF4-FFF2-40B4-BE49-F238E27FC236}">
                  <a16:creationId xmlns:a16="http://schemas.microsoft.com/office/drawing/2014/main" id="{C23DDA84-0906-A535-3352-873978273A84}"/>
                </a:ext>
              </a:extLst>
            </p:cNvPr>
            <p:cNvSpPr txBox="1"/>
            <p:nvPr userDrawn="1"/>
          </p:nvSpPr>
          <p:spPr>
            <a:xfrm>
              <a:off x="4877370" y="2961267"/>
              <a:ext cx="1806215" cy="461665"/>
            </a:xfrm>
            <a:prstGeom prst="rect">
              <a:avLst/>
            </a:prstGeom>
            <a:noFill/>
          </p:spPr>
          <p:txBody>
            <a:bodyPr wrap="square" rtlCol="0">
              <a:spAutoFit/>
            </a:bodyPr>
            <a:lstStyle/>
            <a:p>
              <a:r>
                <a:rPr lang="en-US" sz="2400" dirty="0">
                  <a:hlinkClick r:id="rId12"/>
                </a:rPr>
                <a:t>s.c.peba</a:t>
              </a:r>
              <a:endParaRPr lang="en-US" sz="2400" dirty="0"/>
            </a:p>
          </p:txBody>
        </p:sp>
      </p:grpSp>
    </p:spTree>
    <p:extLst>
      <p:ext uri="{BB962C8B-B14F-4D97-AF65-F5344CB8AC3E}">
        <p14:creationId xmlns:p14="http://schemas.microsoft.com/office/powerpoint/2010/main" val="9291835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F8A359-9373-4FC2-92EF-41E6DE378A9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
            <a:ext cx="12191996" cy="6857998"/>
          </a:xfrm>
          <a:prstGeom prst="rect">
            <a:avLst/>
          </a:prstGeom>
        </p:spPr>
      </p:pic>
      <p:sp>
        <p:nvSpPr>
          <p:cNvPr id="3" name="Slide Number Placeholder 5">
            <a:extLst>
              <a:ext uri="{FF2B5EF4-FFF2-40B4-BE49-F238E27FC236}">
                <a16:creationId xmlns:a16="http://schemas.microsoft.com/office/drawing/2014/main" id="{D19FC374-0225-08E2-22A8-245F54F23F20}"/>
              </a:ext>
            </a:extLst>
          </p:cNvPr>
          <p:cNvSpPr>
            <a:spLocks noGrp="1"/>
          </p:cNvSpPr>
          <p:nvPr>
            <p:ph type="sldNum" sz="quarter" idx="12"/>
          </p:nvPr>
        </p:nvSpPr>
        <p:spPr>
          <a:xfrm>
            <a:off x="11019348" y="6301044"/>
            <a:ext cx="1072896" cy="457200"/>
          </a:xfrm>
        </p:spPr>
        <p:txBody>
          <a:bodyPr/>
          <a:lstStyle>
            <a:lvl1pPr algn="ctr">
              <a:defRPr sz="1400">
                <a:solidFill>
                  <a:schemeClr val="tx2"/>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
        <p:nvSpPr>
          <p:cNvPr id="6" name="Rectangle 5">
            <a:extLst>
              <a:ext uri="{FF2B5EF4-FFF2-40B4-BE49-F238E27FC236}">
                <a16:creationId xmlns:a16="http://schemas.microsoft.com/office/drawing/2014/main" id="{27F27499-80F4-9839-56AF-E21DB87CC464}"/>
              </a:ext>
            </a:extLst>
          </p:cNvPr>
          <p:cNvSpPr/>
          <p:nvPr userDrawn="1"/>
        </p:nvSpPr>
        <p:spPr>
          <a:xfrm>
            <a:off x="609599" y="1611018"/>
            <a:ext cx="10972800" cy="2308324"/>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000" dirty="0">
                <a:solidFill>
                  <a:schemeClr val="tx2"/>
                </a:solidFill>
              </a:rPr>
              <a:t>This presentation does not constitute a comprehensive or binding representation of the employee benefit programs PEBA administers. The terms and conditions of the employee benefit programs PEBA administers are set out in the applicable statutes and plan documents and are subject to change. Benefits administrators and others chosen by your employer to assist you with your participation in these employee benefit programs are not agents or employees of PEBA and are not authorized to bind PEBA or make representations on behalf of PEBA. Please contact PEBA for the most current information. The language used in this presentation does not create any contractual rights or entitlements for any person.</a:t>
            </a:r>
          </a:p>
        </p:txBody>
      </p:sp>
      <p:sp>
        <p:nvSpPr>
          <p:cNvPr id="7" name="TextBox 6">
            <a:extLst>
              <a:ext uri="{FF2B5EF4-FFF2-40B4-BE49-F238E27FC236}">
                <a16:creationId xmlns:a16="http://schemas.microsoft.com/office/drawing/2014/main" id="{84ECC850-B988-E399-A6DC-BFF24914A774}"/>
              </a:ext>
            </a:extLst>
          </p:cNvPr>
          <p:cNvSpPr txBox="1"/>
          <p:nvPr userDrawn="1"/>
        </p:nvSpPr>
        <p:spPr>
          <a:xfrm>
            <a:off x="609599" y="476550"/>
            <a:ext cx="4433455" cy="553998"/>
          </a:xfrm>
          <a:prstGeom prst="rect">
            <a:avLst/>
          </a:prstGeom>
          <a:noFill/>
        </p:spPr>
        <p:txBody>
          <a:bodyPr wrap="square" rtlCol="0" anchor="ctr">
            <a:spAutoFit/>
          </a:bodyPr>
          <a:lstStyle/>
          <a:p>
            <a:r>
              <a:rPr lang="en-US" sz="3000" b="1" dirty="0">
                <a:solidFill>
                  <a:schemeClr val="tx2"/>
                </a:solidFill>
                <a:latin typeface="Times New Roman" panose="02020603050405020304" pitchFamily="18" charset="0"/>
                <a:cs typeface="Times New Roman" panose="02020603050405020304" pitchFamily="18" charset="0"/>
              </a:rPr>
              <a:t>Disclaimer</a:t>
            </a:r>
          </a:p>
        </p:txBody>
      </p:sp>
    </p:spTree>
    <p:extLst>
      <p:ext uri="{BB962C8B-B14F-4D97-AF65-F5344CB8AC3E}">
        <p14:creationId xmlns:p14="http://schemas.microsoft.com/office/powerpoint/2010/main" val="815621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6E4A278D-98BD-4F99-B489-EB034A08BCA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609600" y="1261872"/>
            <a:ext cx="5181600" cy="5029200"/>
          </a:xfrm>
        </p:spPr>
        <p:txBody>
          <a:bodyPr/>
          <a:lstStyle>
            <a:lvl1pPr>
              <a:defRPr sz="2400">
                <a:solidFill>
                  <a:schemeClr val="tx2"/>
                </a:solidFill>
              </a:defRPr>
            </a:lvl1pPr>
            <a:lvl2pPr>
              <a:defRPr sz="20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00800" y="1261872"/>
            <a:ext cx="5181600" cy="5029200"/>
          </a:xfrm>
        </p:spPr>
        <p:txBody>
          <a:bodyPr/>
          <a:lstStyle>
            <a:lvl1pPr>
              <a:defRPr sz="2400">
                <a:solidFill>
                  <a:schemeClr val="tx2"/>
                </a:solidFill>
              </a:defRPr>
            </a:lvl1pPr>
            <a:lvl2pPr>
              <a:defRPr sz="20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p:nvPr>
        </p:nvSpPr>
        <p:spPr>
          <a:xfrm>
            <a:off x="609598" y="228600"/>
            <a:ext cx="10972799" cy="804672"/>
          </a:xfrm>
        </p:spPr>
        <p:txBody>
          <a:bodyPr>
            <a:normAutofit/>
          </a:bodyPr>
          <a:lstStyle>
            <a:lvl1pPr>
              <a:defRPr sz="2800" b="1">
                <a:solidFill>
                  <a:schemeClr val="accent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CB6BFA35-6A20-415C-80E4-148A8221A214}"/>
              </a:ext>
            </a:extLst>
          </p:cNvPr>
          <p:cNvSpPr>
            <a:spLocks noGrp="1"/>
          </p:cNvSpPr>
          <p:nvPr>
            <p:ph type="sldNum" sz="quarter" idx="10"/>
          </p:nvPr>
        </p:nvSpPr>
        <p:spPr>
          <a:xfrm>
            <a:off x="11118851" y="6400800"/>
            <a:ext cx="1073149" cy="457200"/>
          </a:xfrm>
        </p:spPr>
        <p:txBody>
          <a:bodyPr/>
          <a:lstStyle>
            <a:lvl1pPr algn="ctr">
              <a:defRPr sz="1400">
                <a:solidFill>
                  <a:schemeClr val="bg1"/>
                </a:solidFill>
                <a:latin typeface="Times New Roman" panose="02020603050405020304" pitchFamily="18" charset="0"/>
                <a:cs typeface="Times New Roman" panose="02020603050405020304" pitchFamily="18" charset="0"/>
              </a:defRPr>
            </a:lvl1pPr>
          </a:lstStyle>
          <a:p>
            <a:pPr>
              <a:defRPr/>
            </a:pPr>
            <a:fld id="{22ED343D-422D-4BB7-AC04-D46A47F2C634}" type="slidenum">
              <a:rPr lang="en-US"/>
              <a:pPr>
                <a:defRPr/>
              </a:pPr>
              <a:t>‹#›</a:t>
            </a:fld>
            <a:endParaRPr lang="en-US" dirty="0"/>
          </a:p>
        </p:txBody>
      </p:sp>
    </p:spTree>
    <p:extLst>
      <p:ext uri="{BB962C8B-B14F-4D97-AF65-F5344CB8AC3E}">
        <p14:creationId xmlns:p14="http://schemas.microsoft.com/office/powerpoint/2010/main" val="1493476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E83DF9-E00E-4BB3-A617-E96FA563FA9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1"/>
            <a:ext cx="12191997" cy="6857999"/>
          </a:xfrm>
          <a:prstGeom prst="rect">
            <a:avLst/>
          </a:prstGeom>
        </p:spPr>
      </p:pic>
      <p:sp>
        <p:nvSpPr>
          <p:cNvPr id="2" name="Title 1"/>
          <p:cNvSpPr>
            <a:spLocks noGrp="1"/>
          </p:cNvSpPr>
          <p:nvPr>
            <p:ph type="title" hasCustomPrompt="1"/>
          </p:nvPr>
        </p:nvSpPr>
        <p:spPr>
          <a:xfrm>
            <a:off x="2194560" y="1828800"/>
            <a:ext cx="8924544" cy="2286000"/>
          </a:xfrm>
        </p:spPr>
        <p:txBody>
          <a:bodyPr anchor="ctr">
            <a:normAutofit/>
          </a:bodyPr>
          <a:lstStyle>
            <a:lvl1pPr>
              <a:defRPr sz="4000" b="1" baseline="0">
                <a:solidFill>
                  <a:schemeClr val="tx2"/>
                </a:solidFill>
                <a:latin typeface="Times New Roman" panose="02020603050405020304" pitchFamily="18" charset="0"/>
                <a:cs typeface="Times New Roman" panose="02020603050405020304" pitchFamily="18" charset="0"/>
              </a:defRPr>
            </a:lvl1pPr>
          </a:lstStyle>
          <a:p>
            <a:r>
              <a:rPr lang="en-US" dirty="0"/>
              <a:t>Click to section title</a:t>
            </a:r>
          </a:p>
        </p:txBody>
      </p:sp>
      <p:sp>
        <p:nvSpPr>
          <p:cNvPr id="10" name="Slide Number Placeholder 5"/>
          <p:cNvSpPr>
            <a:spLocks noGrp="1"/>
          </p:cNvSpPr>
          <p:nvPr>
            <p:ph type="sldNum" sz="quarter" idx="12"/>
          </p:nvPr>
        </p:nvSpPr>
        <p:spPr>
          <a:xfrm>
            <a:off x="11119104" y="6400800"/>
            <a:ext cx="1072896" cy="457200"/>
          </a:xfrm>
        </p:spPr>
        <p:txBody>
          <a:bodyPr/>
          <a:lstStyle>
            <a:lvl1pPr algn="ctr">
              <a:defRPr sz="1400">
                <a:solidFill>
                  <a:schemeClr val="bg1"/>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
        <p:nvSpPr>
          <p:cNvPr id="8" name="Subtitle 2"/>
          <p:cNvSpPr>
            <a:spLocks noGrp="1"/>
          </p:cNvSpPr>
          <p:nvPr>
            <p:ph type="subTitle" idx="13" hasCustomPrompt="1"/>
          </p:nvPr>
        </p:nvSpPr>
        <p:spPr>
          <a:xfrm>
            <a:off x="2194560" y="4297680"/>
            <a:ext cx="8924544" cy="1368398"/>
          </a:xfrm>
        </p:spPr>
        <p:txBody>
          <a:bodyPr anchor="t" anchorCtr="0">
            <a:normAutofit/>
          </a:bodyPr>
          <a:lstStyle>
            <a:lvl1pPr marL="0" indent="0" algn="l">
              <a:buNone/>
              <a:defRPr sz="2400">
                <a:solidFill>
                  <a:schemeClr val="bg2">
                    <a:lumMod val="75000"/>
                  </a:schemeClr>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section subtitle</a:t>
            </a:r>
          </a:p>
        </p:txBody>
      </p:sp>
    </p:spTree>
    <p:extLst>
      <p:ext uri="{BB962C8B-B14F-4D97-AF65-F5344CB8AC3E}">
        <p14:creationId xmlns:p14="http://schemas.microsoft.com/office/powerpoint/2010/main" val="2964587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E83DF9-E00E-4BB3-A617-E96FA563FA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
            <a:ext cx="12191996" cy="6857998"/>
          </a:xfrm>
          <a:prstGeom prst="rect">
            <a:avLst/>
          </a:prstGeom>
        </p:spPr>
      </p:pic>
      <p:sp>
        <p:nvSpPr>
          <p:cNvPr id="2" name="Title 1"/>
          <p:cNvSpPr>
            <a:spLocks noGrp="1"/>
          </p:cNvSpPr>
          <p:nvPr>
            <p:ph type="title" hasCustomPrompt="1"/>
          </p:nvPr>
        </p:nvSpPr>
        <p:spPr>
          <a:xfrm>
            <a:off x="336550" y="2626822"/>
            <a:ext cx="6363508" cy="2335876"/>
          </a:xfrm>
        </p:spPr>
        <p:txBody>
          <a:bodyPr anchor="ctr">
            <a:normAutofit/>
          </a:bodyPr>
          <a:lstStyle>
            <a:lvl1pPr>
              <a:defRPr sz="3000" b="1" baseline="0">
                <a:solidFill>
                  <a:schemeClr val="bg1"/>
                </a:solidFill>
                <a:latin typeface="Times New Roman" panose="02020603050405020304" pitchFamily="18" charset="0"/>
                <a:cs typeface="Times New Roman" panose="02020603050405020304" pitchFamily="18" charset="0"/>
              </a:defRPr>
            </a:lvl1pPr>
          </a:lstStyle>
          <a:p>
            <a:r>
              <a:rPr lang="en-US" dirty="0"/>
              <a:t>Click to section title</a:t>
            </a:r>
          </a:p>
        </p:txBody>
      </p:sp>
      <p:sp>
        <p:nvSpPr>
          <p:cNvPr id="10" name="Slide Number Placeholder 5"/>
          <p:cNvSpPr>
            <a:spLocks noGrp="1"/>
          </p:cNvSpPr>
          <p:nvPr>
            <p:ph type="sldNum" sz="quarter" idx="12"/>
          </p:nvPr>
        </p:nvSpPr>
        <p:spPr>
          <a:xfrm>
            <a:off x="11019348" y="6301044"/>
            <a:ext cx="1072896" cy="457200"/>
          </a:xfrm>
        </p:spPr>
        <p:txBody>
          <a:bodyPr/>
          <a:lstStyle>
            <a:lvl1pPr algn="ctr">
              <a:defRPr sz="1400">
                <a:solidFill>
                  <a:schemeClr val="tx2"/>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
        <p:nvSpPr>
          <p:cNvPr id="8" name="Subtitle 2"/>
          <p:cNvSpPr>
            <a:spLocks noGrp="1"/>
          </p:cNvSpPr>
          <p:nvPr>
            <p:ph type="subTitle" idx="13" hasCustomPrompt="1"/>
          </p:nvPr>
        </p:nvSpPr>
        <p:spPr>
          <a:xfrm>
            <a:off x="336550" y="5311838"/>
            <a:ext cx="6105814" cy="689951"/>
          </a:xfrm>
        </p:spPr>
        <p:txBody>
          <a:bodyPr anchor="t" anchorCtr="0">
            <a:normAutofit/>
          </a:bodyPr>
          <a:lstStyle>
            <a:lvl1pPr marL="0" indent="0" algn="l">
              <a:buNone/>
              <a:defRPr sz="2000">
                <a:solidFill>
                  <a:schemeClr val="bg2">
                    <a:lumMod val="75000"/>
                  </a:schemeClr>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section subtitle</a:t>
            </a:r>
          </a:p>
        </p:txBody>
      </p:sp>
    </p:spTree>
    <p:extLst>
      <p:ext uri="{BB962C8B-B14F-4D97-AF65-F5344CB8AC3E}">
        <p14:creationId xmlns:p14="http://schemas.microsoft.com/office/powerpoint/2010/main" val="690754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lumn_simp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F8A359-9373-4FC2-92EF-41E6DE378A9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
            <a:ext cx="12191996" cy="6857998"/>
          </a:xfrm>
          <a:prstGeom prst="rect">
            <a:avLst/>
          </a:prstGeom>
        </p:spPr>
      </p:pic>
      <p:sp>
        <p:nvSpPr>
          <p:cNvPr id="3" name="Slide Number Placeholder 5">
            <a:extLst>
              <a:ext uri="{FF2B5EF4-FFF2-40B4-BE49-F238E27FC236}">
                <a16:creationId xmlns:a16="http://schemas.microsoft.com/office/drawing/2014/main" id="{D19FC374-0225-08E2-22A8-245F54F23F20}"/>
              </a:ext>
            </a:extLst>
          </p:cNvPr>
          <p:cNvSpPr>
            <a:spLocks noGrp="1"/>
          </p:cNvSpPr>
          <p:nvPr>
            <p:ph type="sldNum" sz="quarter" idx="12"/>
          </p:nvPr>
        </p:nvSpPr>
        <p:spPr>
          <a:xfrm>
            <a:off x="11019348" y="6301044"/>
            <a:ext cx="1072896" cy="457200"/>
          </a:xfrm>
        </p:spPr>
        <p:txBody>
          <a:bodyPr/>
          <a:lstStyle>
            <a:lvl1pPr algn="ctr">
              <a:defRPr sz="1400">
                <a:solidFill>
                  <a:schemeClr val="tx2"/>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
        <p:nvSpPr>
          <p:cNvPr id="2" name="Content Placeholder 2">
            <a:extLst>
              <a:ext uri="{FF2B5EF4-FFF2-40B4-BE49-F238E27FC236}">
                <a16:creationId xmlns:a16="http://schemas.microsoft.com/office/drawing/2014/main" id="{4707B9D8-B732-E833-79CA-2CF10BB91622}"/>
              </a:ext>
            </a:extLst>
          </p:cNvPr>
          <p:cNvSpPr>
            <a:spLocks noGrp="1"/>
          </p:cNvSpPr>
          <p:nvPr>
            <p:ph sz="half" idx="1" hasCustomPrompt="1"/>
          </p:nvPr>
        </p:nvSpPr>
        <p:spPr>
          <a:xfrm>
            <a:off x="609600" y="1611018"/>
            <a:ext cx="10972798" cy="4690026"/>
          </a:xfrm>
        </p:spPr>
        <p:txBody>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body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a:extLst>
              <a:ext uri="{FF2B5EF4-FFF2-40B4-BE49-F238E27FC236}">
                <a16:creationId xmlns:a16="http://schemas.microsoft.com/office/drawing/2014/main" id="{4D828966-E531-9197-F0E1-3A79B5C315E2}"/>
              </a:ext>
            </a:extLst>
          </p:cNvPr>
          <p:cNvSpPr>
            <a:spLocks noGrp="1"/>
          </p:cNvSpPr>
          <p:nvPr>
            <p:ph type="title" hasCustomPrompt="1"/>
          </p:nvPr>
        </p:nvSpPr>
        <p:spPr>
          <a:xfrm>
            <a:off x="609599" y="228600"/>
            <a:ext cx="10972799" cy="1049898"/>
          </a:xfrm>
        </p:spPr>
        <p:txBody>
          <a:bodyPr anchor="ctr" anchorCtr="0">
            <a:normAutofit/>
          </a:bodyPr>
          <a:lstStyle>
            <a:lvl1pPr>
              <a:defRPr sz="3000" b="1">
                <a:solidFill>
                  <a:schemeClr val="tx2"/>
                </a:solidFill>
                <a:latin typeface="Times New Roman" panose="02020603050405020304" pitchFamily="18" charset="0"/>
                <a:cs typeface="Times New Roman" panose="02020603050405020304" pitchFamily="18" charset="0"/>
              </a:defRPr>
            </a:lvl1pPr>
          </a:lstStyle>
          <a:p>
            <a:r>
              <a:rPr lang="en-US" dirty="0"/>
              <a:t>Click to edit slide title</a:t>
            </a:r>
          </a:p>
        </p:txBody>
      </p:sp>
    </p:spTree>
    <p:extLst>
      <p:ext uri="{BB962C8B-B14F-4D97-AF65-F5344CB8AC3E}">
        <p14:creationId xmlns:p14="http://schemas.microsoft.com/office/powerpoint/2010/main" val="4291985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_simp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C440424-D210-4D0E-B3A0-673BF781CDB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
            <a:ext cx="12191996" cy="6857998"/>
          </a:xfrm>
          <a:prstGeom prst="rect">
            <a:avLst/>
          </a:prstGeom>
        </p:spPr>
      </p:pic>
      <p:sp>
        <p:nvSpPr>
          <p:cNvPr id="3" name="Content Placeholder 2"/>
          <p:cNvSpPr>
            <a:spLocks noGrp="1"/>
          </p:cNvSpPr>
          <p:nvPr>
            <p:ph sz="half" idx="1" hasCustomPrompt="1"/>
          </p:nvPr>
        </p:nvSpPr>
        <p:spPr>
          <a:xfrm>
            <a:off x="609600" y="1601044"/>
            <a:ext cx="5181600" cy="4690027"/>
          </a:xfrm>
        </p:spPr>
        <p:txBody>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body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400800" y="1611018"/>
            <a:ext cx="5181600" cy="4680054"/>
          </a:xfrm>
        </p:spPr>
        <p:txBody>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body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26571F65-A9A5-4040-F1EB-909282DC42C9}"/>
              </a:ext>
            </a:extLst>
          </p:cNvPr>
          <p:cNvSpPr>
            <a:spLocks noGrp="1"/>
          </p:cNvSpPr>
          <p:nvPr>
            <p:ph type="sldNum" sz="quarter" idx="12"/>
          </p:nvPr>
        </p:nvSpPr>
        <p:spPr>
          <a:xfrm>
            <a:off x="11019348" y="6301044"/>
            <a:ext cx="1072896" cy="457200"/>
          </a:xfrm>
        </p:spPr>
        <p:txBody>
          <a:bodyPr/>
          <a:lstStyle>
            <a:lvl1pPr algn="ctr">
              <a:defRPr sz="1400">
                <a:solidFill>
                  <a:schemeClr val="tx2"/>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
        <p:nvSpPr>
          <p:cNvPr id="10" name="Title 1">
            <a:extLst>
              <a:ext uri="{FF2B5EF4-FFF2-40B4-BE49-F238E27FC236}">
                <a16:creationId xmlns:a16="http://schemas.microsoft.com/office/drawing/2014/main" id="{8FB323F1-D632-3DE0-82DF-692C19B63F40}"/>
              </a:ext>
            </a:extLst>
          </p:cNvPr>
          <p:cNvSpPr>
            <a:spLocks noGrp="1"/>
          </p:cNvSpPr>
          <p:nvPr>
            <p:ph type="title" hasCustomPrompt="1"/>
          </p:nvPr>
        </p:nvSpPr>
        <p:spPr>
          <a:xfrm>
            <a:off x="609599" y="228600"/>
            <a:ext cx="10972799" cy="1049898"/>
          </a:xfrm>
        </p:spPr>
        <p:txBody>
          <a:bodyPr anchor="ctr" anchorCtr="0">
            <a:normAutofit/>
          </a:bodyPr>
          <a:lstStyle>
            <a:lvl1pPr>
              <a:defRPr sz="3000" b="1">
                <a:solidFill>
                  <a:schemeClr val="tx2"/>
                </a:solidFill>
                <a:latin typeface="Times New Roman" panose="02020603050405020304" pitchFamily="18" charset="0"/>
                <a:cs typeface="Times New Roman" panose="02020603050405020304" pitchFamily="18" charset="0"/>
              </a:defRPr>
            </a:lvl1pPr>
          </a:lstStyle>
          <a:p>
            <a:r>
              <a:rPr lang="en-US" dirty="0"/>
              <a:t>Click to edit slide title</a:t>
            </a:r>
          </a:p>
        </p:txBody>
      </p:sp>
    </p:spTree>
    <p:extLst>
      <p:ext uri="{BB962C8B-B14F-4D97-AF65-F5344CB8AC3E}">
        <p14:creationId xmlns:p14="http://schemas.microsoft.com/office/powerpoint/2010/main" val="3714096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One column_block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5D3039-9B0D-4456-A1DB-A81F3165AFB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
            <a:ext cx="12191996" cy="6857998"/>
          </a:xfrm>
          <a:prstGeom prst="rect">
            <a:avLst/>
          </a:prstGeom>
        </p:spPr>
      </p:pic>
      <p:sp>
        <p:nvSpPr>
          <p:cNvPr id="2" name="Title 1"/>
          <p:cNvSpPr>
            <a:spLocks noGrp="1"/>
          </p:cNvSpPr>
          <p:nvPr>
            <p:ph type="title" hasCustomPrompt="1"/>
          </p:nvPr>
        </p:nvSpPr>
        <p:spPr>
          <a:xfrm>
            <a:off x="609600" y="228599"/>
            <a:ext cx="9598430" cy="1724899"/>
          </a:xfrm>
        </p:spPr>
        <p:txBody>
          <a:bodyPr anchor="ctr" anchorCtr="0">
            <a:normAutofit/>
          </a:bodyPr>
          <a:lstStyle>
            <a:lvl1pPr>
              <a:defRPr sz="3000" b="1">
                <a:solidFill>
                  <a:schemeClr val="bg1"/>
                </a:solidFill>
                <a:latin typeface="Times New Roman" panose="02020603050405020304" pitchFamily="18" charset="0"/>
                <a:cs typeface="Times New Roman" panose="02020603050405020304" pitchFamily="18" charset="0"/>
              </a:defRPr>
            </a:lvl1pPr>
          </a:lstStyle>
          <a:p>
            <a:r>
              <a:rPr lang="en-US" dirty="0"/>
              <a:t>Click to edit slide title</a:t>
            </a:r>
          </a:p>
        </p:txBody>
      </p:sp>
      <p:sp>
        <p:nvSpPr>
          <p:cNvPr id="3" name="Content Placeholder 2"/>
          <p:cNvSpPr>
            <a:spLocks noGrp="1"/>
          </p:cNvSpPr>
          <p:nvPr>
            <p:ph idx="1" hasCustomPrompt="1"/>
          </p:nvPr>
        </p:nvSpPr>
        <p:spPr>
          <a:xfrm>
            <a:off x="609600" y="2510455"/>
            <a:ext cx="10972800" cy="3790590"/>
          </a:xfrm>
        </p:spPr>
        <p:txBody>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body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D36BA443-4CAB-85FE-83E0-3C6B8B3565C9}"/>
              </a:ext>
            </a:extLst>
          </p:cNvPr>
          <p:cNvSpPr>
            <a:spLocks noGrp="1"/>
          </p:cNvSpPr>
          <p:nvPr>
            <p:ph type="sldNum" sz="quarter" idx="12"/>
          </p:nvPr>
        </p:nvSpPr>
        <p:spPr>
          <a:xfrm>
            <a:off x="11019348" y="6301044"/>
            <a:ext cx="1072896" cy="457200"/>
          </a:xfrm>
        </p:spPr>
        <p:txBody>
          <a:bodyPr/>
          <a:lstStyle>
            <a:lvl1pPr algn="ctr">
              <a:defRPr sz="1400">
                <a:solidFill>
                  <a:schemeClr val="tx2"/>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Tree>
    <p:extLst>
      <p:ext uri="{BB962C8B-B14F-4D97-AF65-F5344CB8AC3E}">
        <p14:creationId xmlns:p14="http://schemas.microsoft.com/office/powerpoint/2010/main" val="31832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_block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5D3039-9B0D-4456-A1DB-A81F3165AFB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
            <a:ext cx="12191996" cy="6857998"/>
          </a:xfrm>
          <a:prstGeom prst="rect">
            <a:avLst/>
          </a:prstGeom>
        </p:spPr>
      </p:pic>
      <p:sp>
        <p:nvSpPr>
          <p:cNvPr id="2" name="Title 1"/>
          <p:cNvSpPr>
            <a:spLocks noGrp="1"/>
          </p:cNvSpPr>
          <p:nvPr>
            <p:ph type="title" hasCustomPrompt="1"/>
          </p:nvPr>
        </p:nvSpPr>
        <p:spPr>
          <a:xfrm>
            <a:off x="609600" y="228599"/>
            <a:ext cx="9598430" cy="1724899"/>
          </a:xfrm>
        </p:spPr>
        <p:txBody>
          <a:bodyPr anchor="ctr" anchorCtr="0">
            <a:normAutofit/>
          </a:bodyPr>
          <a:lstStyle>
            <a:lvl1pPr>
              <a:defRPr sz="3000" b="1">
                <a:solidFill>
                  <a:schemeClr val="bg1"/>
                </a:solidFill>
                <a:latin typeface="Times New Roman" panose="02020603050405020304" pitchFamily="18" charset="0"/>
                <a:cs typeface="Times New Roman" panose="02020603050405020304" pitchFamily="18" charset="0"/>
              </a:defRPr>
            </a:lvl1pPr>
          </a:lstStyle>
          <a:p>
            <a:r>
              <a:rPr lang="en-US" dirty="0"/>
              <a:t>Click to edit slide title</a:t>
            </a:r>
          </a:p>
        </p:txBody>
      </p:sp>
      <p:sp>
        <p:nvSpPr>
          <p:cNvPr id="5" name="Slide Number Placeholder 5">
            <a:extLst>
              <a:ext uri="{FF2B5EF4-FFF2-40B4-BE49-F238E27FC236}">
                <a16:creationId xmlns:a16="http://schemas.microsoft.com/office/drawing/2014/main" id="{D36BA443-4CAB-85FE-83E0-3C6B8B3565C9}"/>
              </a:ext>
            </a:extLst>
          </p:cNvPr>
          <p:cNvSpPr>
            <a:spLocks noGrp="1"/>
          </p:cNvSpPr>
          <p:nvPr>
            <p:ph type="sldNum" sz="quarter" idx="12"/>
          </p:nvPr>
        </p:nvSpPr>
        <p:spPr>
          <a:xfrm>
            <a:off x="11019348" y="6301044"/>
            <a:ext cx="1072896" cy="457200"/>
          </a:xfrm>
        </p:spPr>
        <p:txBody>
          <a:bodyPr/>
          <a:lstStyle>
            <a:lvl1pPr algn="ctr">
              <a:defRPr sz="1400">
                <a:solidFill>
                  <a:schemeClr val="tx2"/>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
        <p:nvSpPr>
          <p:cNvPr id="4" name="Content Placeholder 2">
            <a:extLst>
              <a:ext uri="{FF2B5EF4-FFF2-40B4-BE49-F238E27FC236}">
                <a16:creationId xmlns:a16="http://schemas.microsoft.com/office/drawing/2014/main" id="{E0F5FC08-2CC4-B3F1-36DF-75318075EDE8}"/>
              </a:ext>
            </a:extLst>
          </p:cNvPr>
          <p:cNvSpPr>
            <a:spLocks noGrp="1"/>
          </p:cNvSpPr>
          <p:nvPr>
            <p:ph sz="half" idx="13" hasCustomPrompt="1"/>
          </p:nvPr>
        </p:nvSpPr>
        <p:spPr>
          <a:xfrm>
            <a:off x="609600" y="2500481"/>
            <a:ext cx="5181600" cy="3790590"/>
          </a:xfrm>
        </p:spPr>
        <p:txBody>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body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3">
            <a:extLst>
              <a:ext uri="{FF2B5EF4-FFF2-40B4-BE49-F238E27FC236}">
                <a16:creationId xmlns:a16="http://schemas.microsoft.com/office/drawing/2014/main" id="{8762C4BE-86E3-D6D0-9618-3212B82DB396}"/>
              </a:ext>
            </a:extLst>
          </p:cNvPr>
          <p:cNvSpPr>
            <a:spLocks noGrp="1"/>
          </p:cNvSpPr>
          <p:nvPr>
            <p:ph sz="half" idx="2" hasCustomPrompt="1"/>
          </p:nvPr>
        </p:nvSpPr>
        <p:spPr>
          <a:xfrm>
            <a:off x="6400800" y="2508542"/>
            <a:ext cx="5181600" cy="3782530"/>
          </a:xfrm>
        </p:spPr>
        <p:txBody>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body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1443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_blue and gra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5D8F1E-466F-49AA-81A5-A2C1CA2EA29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
            <a:ext cx="12191996" cy="6857998"/>
          </a:xfrm>
          <a:prstGeom prst="rect">
            <a:avLst/>
          </a:prstGeom>
        </p:spPr>
      </p:pic>
      <p:sp>
        <p:nvSpPr>
          <p:cNvPr id="2" name="Content Placeholder 2">
            <a:extLst>
              <a:ext uri="{FF2B5EF4-FFF2-40B4-BE49-F238E27FC236}">
                <a16:creationId xmlns:a16="http://schemas.microsoft.com/office/drawing/2014/main" id="{C105F7CB-9D49-5498-E69E-2AA19D8C387B}"/>
              </a:ext>
            </a:extLst>
          </p:cNvPr>
          <p:cNvSpPr>
            <a:spLocks noGrp="1"/>
          </p:cNvSpPr>
          <p:nvPr>
            <p:ph sz="half" idx="1" hasCustomPrompt="1"/>
          </p:nvPr>
        </p:nvSpPr>
        <p:spPr>
          <a:xfrm>
            <a:off x="609600" y="2917779"/>
            <a:ext cx="3912524" cy="3373294"/>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body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3">
            <a:extLst>
              <a:ext uri="{FF2B5EF4-FFF2-40B4-BE49-F238E27FC236}">
                <a16:creationId xmlns:a16="http://schemas.microsoft.com/office/drawing/2014/main" id="{14645053-EEB2-1C18-C990-1381BD23596C}"/>
              </a:ext>
            </a:extLst>
          </p:cNvPr>
          <p:cNvSpPr>
            <a:spLocks noGrp="1"/>
          </p:cNvSpPr>
          <p:nvPr>
            <p:ph sz="half" idx="2" hasCustomPrompt="1"/>
          </p:nvPr>
        </p:nvSpPr>
        <p:spPr>
          <a:xfrm>
            <a:off x="6096000" y="2917776"/>
            <a:ext cx="5486400" cy="3373295"/>
          </a:xfrm>
        </p:spPr>
        <p:txBody>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body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F09D25B9-7A5D-1DC6-CAB7-1D483B095A39}"/>
              </a:ext>
            </a:extLst>
          </p:cNvPr>
          <p:cNvSpPr>
            <a:spLocks noGrp="1"/>
          </p:cNvSpPr>
          <p:nvPr>
            <p:ph type="title" hasCustomPrompt="1"/>
          </p:nvPr>
        </p:nvSpPr>
        <p:spPr>
          <a:xfrm>
            <a:off x="609599" y="228600"/>
            <a:ext cx="10972799" cy="2122246"/>
          </a:xfrm>
        </p:spPr>
        <p:txBody>
          <a:bodyPr anchor="ctr" anchorCtr="0">
            <a:normAutofit/>
          </a:bodyPr>
          <a:lstStyle>
            <a:lvl1pPr>
              <a:defRPr sz="3000" b="1">
                <a:solidFill>
                  <a:schemeClr val="tx2"/>
                </a:solidFill>
                <a:latin typeface="Times New Roman" panose="02020603050405020304" pitchFamily="18" charset="0"/>
                <a:cs typeface="Times New Roman" panose="02020603050405020304" pitchFamily="18" charset="0"/>
              </a:defRPr>
            </a:lvl1pPr>
          </a:lstStyle>
          <a:p>
            <a:r>
              <a:rPr lang="en-US" dirty="0"/>
              <a:t>Click to edit slide title</a:t>
            </a:r>
          </a:p>
        </p:txBody>
      </p:sp>
      <p:sp>
        <p:nvSpPr>
          <p:cNvPr id="8" name="Slide Number Placeholder 5">
            <a:extLst>
              <a:ext uri="{FF2B5EF4-FFF2-40B4-BE49-F238E27FC236}">
                <a16:creationId xmlns:a16="http://schemas.microsoft.com/office/drawing/2014/main" id="{B6E9351A-D332-227C-C8BC-16022A299044}"/>
              </a:ext>
            </a:extLst>
          </p:cNvPr>
          <p:cNvSpPr>
            <a:spLocks noGrp="1"/>
          </p:cNvSpPr>
          <p:nvPr>
            <p:ph type="sldNum" sz="quarter" idx="12"/>
          </p:nvPr>
        </p:nvSpPr>
        <p:spPr>
          <a:xfrm>
            <a:off x="11019348" y="6301044"/>
            <a:ext cx="1072896" cy="457200"/>
          </a:xfrm>
        </p:spPr>
        <p:txBody>
          <a:bodyPr/>
          <a:lstStyle>
            <a:lvl1pPr algn="ctr">
              <a:defRPr sz="1400">
                <a:solidFill>
                  <a:schemeClr val="tx2"/>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Tree>
    <p:extLst>
      <p:ext uri="{BB962C8B-B14F-4D97-AF65-F5344CB8AC3E}">
        <p14:creationId xmlns:p14="http://schemas.microsoft.com/office/powerpoint/2010/main" val="2761738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 column_blue and gra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5D8F1E-466F-49AA-81A5-A2C1CA2EA29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
            <a:ext cx="12191996" cy="6857997"/>
          </a:xfrm>
          <a:prstGeom prst="rect">
            <a:avLst/>
          </a:prstGeom>
        </p:spPr>
      </p:pic>
      <p:sp>
        <p:nvSpPr>
          <p:cNvPr id="2" name="Content Placeholder 2">
            <a:extLst>
              <a:ext uri="{FF2B5EF4-FFF2-40B4-BE49-F238E27FC236}">
                <a16:creationId xmlns:a16="http://schemas.microsoft.com/office/drawing/2014/main" id="{C105F7CB-9D49-5498-E69E-2AA19D8C387B}"/>
              </a:ext>
            </a:extLst>
          </p:cNvPr>
          <p:cNvSpPr>
            <a:spLocks noGrp="1"/>
          </p:cNvSpPr>
          <p:nvPr>
            <p:ph sz="half" idx="1" hasCustomPrompt="1"/>
          </p:nvPr>
        </p:nvSpPr>
        <p:spPr>
          <a:xfrm>
            <a:off x="609599" y="2917779"/>
            <a:ext cx="5866015" cy="3373294"/>
          </a:xfrm>
        </p:spPr>
        <p:txBody>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body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F09D25B9-7A5D-1DC6-CAB7-1D483B095A39}"/>
              </a:ext>
            </a:extLst>
          </p:cNvPr>
          <p:cNvSpPr>
            <a:spLocks noGrp="1"/>
          </p:cNvSpPr>
          <p:nvPr>
            <p:ph type="title" hasCustomPrompt="1"/>
          </p:nvPr>
        </p:nvSpPr>
        <p:spPr>
          <a:xfrm>
            <a:off x="609600" y="228599"/>
            <a:ext cx="4702234" cy="2223655"/>
          </a:xfrm>
        </p:spPr>
        <p:txBody>
          <a:bodyPr anchor="ctr" anchorCtr="0">
            <a:normAutofit/>
          </a:bodyPr>
          <a:lstStyle>
            <a:lvl1pPr>
              <a:defRPr sz="3000" b="1">
                <a:solidFill>
                  <a:schemeClr val="tx2"/>
                </a:solidFill>
                <a:latin typeface="Times New Roman" panose="02020603050405020304" pitchFamily="18" charset="0"/>
                <a:cs typeface="Times New Roman" panose="02020603050405020304" pitchFamily="18" charset="0"/>
              </a:defRPr>
            </a:lvl1pPr>
          </a:lstStyle>
          <a:p>
            <a:r>
              <a:rPr lang="en-US" dirty="0"/>
              <a:t>Click to edit slide title</a:t>
            </a:r>
          </a:p>
        </p:txBody>
      </p:sp>
      <p:sp>
        <p:nvSpPr>
          <p:cNvPr id="8" name="Slide Number Placeholder 5">
            <a:extLst>
              <a:ext uri="{FF2B5EF4-FFF2-40B4-BE49-F238E27FC236}">
                <a16:creationId xmlns:a16="http://schemas.microsoft.com/office/drawing/2014/main" id="{B6E9351A-D332-227C-C8BC-16022A299044}"/>
              </a:ext>
            </a:extLst>
          </p:cNvPr>
          <p:cNvSpPr>
            <a:spLocks noGrp="1"/>
          </p:cNvSpPr>
          <p:nvPr>
            <p:ph type="sldNum" sz="quarter" idx="12"/>
          </p:nvPr>
        </p:nvSpPr>
        <p:spPr>
          <a:xfrm>
            <a:off x="11019348" y="6301044"/>
            <a:ext cx="1072896" cy="457200"/>
          </a:xfrm>
        </p:spPr>
        <p:txBody>
          <a:bodyPr/>
          <a:lstStyle>
            <a:lvl1pPr algn="ctr">
              <a:defRPr sz="1400">
                <a:solidFill>
                  <a:schemeClr val="bg1"/>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Tree>
    <p:extLst>
      <p:ext uri="{BB962C8B-B14F-4D97-AF65-F5344CB8AC3E}">
        <p14:creationId xmlns:p14="http://schemas.microsoft.com/office/powerpoint/2010/main" val="4107756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_block on righ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5D3039-9B0D-4456-A1DB-A81F3165AFB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
            <a:ext cx="12191996" cy="6857997"/>
          </a:xfrm>
          <a:prstGeom prst="rect">
            <a:avLst/>
          </a:prstGeom>
        </p:spPr>
      </p:pic>
      <p:sp>
        <p:nvSpPr>
          <p:cNvPr id="5" name="Slide Number Placeholder 5">
            <a:extLst>
              <a:ext uri="{FF2B5EF4-FFF2-40B4-BE49-F238E27FC236}">
                <a16:creationId xmlns:a16="http://schemas.microsoft.com/office/drawing/2014/main" id="{D36BA443-4CAB-85FE-83E0-3C6B8B3565C9}"/>
              </a:ext>
            </a:extLst>
          </p:cNvPr>
          <p:cNvSpPr>
            <a:spLocks noGrp="1"/>
          </p:cNvSpPr>
          <p:nvPr>
            <p:ph type="sldNum" sz="quarter" idx="12"/>
          </p:nvPr>
        </p:nvSpPr>
        <p:spPr>
          <a:xfrm>
            <a:off x="11019348" y="6301044"/>
            <a:ext cx="1072896" cy="457200"/>
          </a:xfrm>
        </p:spPr>
        <p:txBody>
          <a:bodyPr/>
          <a:lstStyle>
            <a:lvl1pPr algn="ctr">
              <a:defRPr sz="1400">
                <a:solidFill>
                  <a:schemeClr val="bg1"/>
                </a:solidFill>
                <a:latin typeface="Times New Roman" panose="02020603050405020304" pitchFamily="18" charset="0"/>
                <a:cs typeface="Times New Roman" panose="02020603050405020304" pitchFamily="18" charset="0"/>
              </a:defRPr>
            </a:lvl1pPr>
          </a:lstStyle>
          <a:p>
            <a:fld id="{28024367-D536-4F59-B2ED-0E7825EDA9AF}" type="slidenum">
              <a:rPr lang="en-US" smtClean="0"/>
              <a:pPr/>
              <a:t>‹#›</a:t>
            </a:fld>
            <a:endParaRPr lang="en-US" dirty="0"/>
          </a:p>
        </p:txBody>
      </p:sp>
      <p:sp>
        <p:nvSpPr>
          <p:cNvPr id="3" name="Content Placeholder 2">
            <a:extLst>
              <a:ext uri="{FF2B5EF4-FFF2-40B4-BE49-F238E27FC236}">
                <a16:creationId xmlns:a16="http://schemas.microsoft.com/office/drawing/2014/main" id="{F14DD24C-DE62-2304-D00B-211117A25BAA}"/>
              </a:ext>
            </a:extLst>
          </p:cNvPr>
          <p:cNvSpPr>
            <a:spLocks noGrp="1"/>
          </p:cNvSpPr>
          <p:nvPr>
            <p:ph sz="half" idx="1" hasCustomPrompt="1"/>
          </p:nvPr>
        </p:nvSpPr>
        <p:spPr>
          <a:xfrm>
            <a:off x="609600" y="1601044"/>
            <a:ext cx="3338945" cy="4690027"/>
          </a:xfrm>
        </p:spPr>
        <p:txBody>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body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81CEE227-37E8-DD22-6A0F-391DF07240AA}"/>
              </a:ext>
            </a:extLst>
          </p:cNvPr>
          <p:cNvSpPr>
            <a:spLocks noGrp="1"/>
          </p:cNvSpPr>
          <p:nvPr>
            <p:ph sz="half" idx="2" hasCustomPrompt="1"/>
          </p:nvPr>
        </p:nvSpPr>
        <p:spPr>
          <a:xfrm>
            <a:off x="9277004" y="228600"/>
            <a:ext cx="2305396" cy="6062472"/>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body text</a:t>
            </a:r>
          </a:p>
          <a:p>
            <a:pPr lvl="1"/>
            <a:r>
              <a:rPr lang="en-US" dirty="0"/>
              <a:t>Second level</a:t>
            </a:r>
          </a:p>
        </p:txBody>
      </p:sp>
      <p:sp>
        <p:nvSpPr>
          <p:cNvPr id="9" name="Title 1">
            <a:extLst>
              <a:ext uri="{FF2B5EF4-FFF2-40B4-BE49-F238E27FC236}">
                <a16:creationId xmlns:a16="http://schemas.microsoft.com/office/drawing/2014/main" id="{E64B4BAA-0DDE-4E86-7FB5-9C1C55E20744}"/>
              </a:ext>
            </a:extLst>
          </p:cNvPr>
          <p:cNvSpPr>
            <a:spLocks noGrp="1"/>
          </p:cNvSpPr>
          <p:nvPr>
            <p:ph type="title" hasCustomPrompt="1"/>
          </p:nvPr>
        </p:nvSpPr>
        <p:spPr>
          <a:xfrm>
            <a:off x="609599" y="228600"/>
            <a:ext cx="5181601" cy="1049898"/>
          </a:xfrm>
        </p:spPr>
        <p:txBody>
          <a:bodyPr anchor="ctr" anchorCtr="0">
            <a:normAutofit/>
          </a:bodyPr>
          <a:lstStyle>
            <a:lvl1pPr>
              <a:defRPr sz="3000" b="1">
                <a:solidFill>
                  <a:schemeClr val="tx2"/>
                </a:solidFill>
                <a:latin typeface="Times New Roman" panose="02020603050405020304" pitchFamily="18" charset="0"/>
                <a:cs typeface="Times New Roman" panose="02020603050405020304" pitchFamily="18" charset="0"/>
              </a:defRPr>
            </a:lvl1pPr>
          </a:lstStyle>
          <a:p>
            <a:r>
              <a:rPr lang="en-US" dirty="0"/>
              <a:t>Click to edit slide title</a:t>
            </a:r>
          </a:p>
        </p:txBody>
      </p:sp>
    </p:spTree>
    <p:extLst>
      <p:ext uri="{BB962C8B-B14F-4D97-AF65-F5344CB8AC3E}">
        <p14:creationId xmlns:p14="http://schemas.microsoft.com/office/powerpoint/2010/main" val="4057943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400">
                <a:solidFill>
                  <a:schemeClr val="bg2">
                    <a:lumMod val="75000"/>
                  </a:schemeClr>
                </a:solidFill>
                <a:latin typeface="Tw Cen MT Condensed" panose="020B0606020104020203" pitchFamily="34" charset="0"/>
              </a:defRPr>
            </a:lvl1pPr>
          </a:lstStyle>
          <a:p>
            <a:fld id="{28024367-D536-4F59-B2ED-0E7825EDA9AF}" type="slidenum">
              <a:rPr lang="en-US" smtClean="0"/>
              <a:pPr/>
              <a:t>‹#›</a:t>
            </a:fld>
            <a:endParaRPr lang="en-US" dirty="0"/>
          </a:p>
        </p:txBody>
      </p:sp>
    </p:spTree>
    <p:extLst>
      <p:ext uri="{BB962C8B-B14F-4D97-AF65-F5344CB8AC3E}">
        <p14:creationId xmlns:p14="http://schemas.microsoft.com/office/powerpoint/2010/main" val="2681711764"/>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92" r:id="rId3"/>
    <p:sldLayoutId id="2147483686" r:id="rId4"/>
    <p:sldLayoutId id="2147483685" r:id="rId5"/>
    <p:sldLayoutId id="2147483693" r:id="rId6"/>
    <p:sldLayoutId id="2147483687" r:id="rId7"/>
    <p:sldLayoutId id="2147483696" r:id="rId8"/>
    <p:sldLayoutId id="2147483694" r:id="rId9"/>
    <p:sldLayoutId id="2147483695" r:id="rId10"/>
    <p:sldLayoutId id="2147483688" r:id="rId11"/>
    <p:sldLayoutId id="2147483699" r:id="rId12"/>
    <p:sldLayoutId id="2147483698" r:id="rId13"/>
    <p:sldLayoutId id="2147483697" r:id="rId14"/>
    <p:sldLayoutId id="2147483700" r:id="rId15"/>
    <p:sldLayoutId id="2147483701" r:id="rId16"/>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hyperlink" Target="peba.sc.gov/new-employees" TargetMode="External"/><Relationship Id="rId3" Type="http://schemas.openxmlformats.org/officeDocument/2006/relationships/hyperlink" Target="https://peba.sc.gov/sites/default/files/2025_insurance_summary.pdf" TargetMode="External"/><Relationship Id="rId7" Type="http://schemas.openxmlformats.org/officeDocument/2006/relationships/hyperlink" Target="https://peba.sc.gov/bap" TargetMode="External"/><Relationship Id="rId2" Type="http://schemas.openxmlformats.org/officeDocument/2006/relationships/hyperlink" Target="https://peba.sc.gov/sites/default/files/ins_enrollment_guide.pdf" TargetMode="External"/><Relationship Id="rId1" Type="http://schemas.openxmlformats.org/officeDocument/2006/relationships/slideLayout" Target="../slideLayouts/slideLayout4.xml"/><Relationship Id="rId6" Type="http://schemas.openxmlformats.org/officeDocument/2006/relationships/hyperlink" Target="https://peba.sc.gov/sites/default/files/ret_enrollment_guide.pdf" TargetMode="External"/><Relationship Id="rId5" Type="http://schemas.openxmlformats.org/officeDocument/2006/relationships/hyperlink" Target="https://www.peba.sc.gov/sites/default/files/designating_beneficiaries.pdf" TargetMode="External"/><Relationship Id="rId4" Type="http://schemas.openxmlformats.org/officeDocument/2006/relationships/hyperlink" Target="https://peba.sc.gov/sites/default/files/ee_checklist_new_hires.pdf"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peba.sc.gov/nyb" TargetMode="External"/><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hyperlink" Target="mailto:EmployerServices@peba.sc.gov"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peba.sc.gov/contact-employer" TargetMode="Externa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hyperlink" Target="https://www.peba.sc.gov/sites/default/files/2025_active_noe.pdf"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peba.sc.gov/sites/default/files/pension_reform.pdf"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hyperlink" Target="https://peba.sc.gov/sites/default/files/returning.pdf" TargetMode="External"/><Relationship Id="rId2" Type="http://schemas.openxmlformats.org/officeDocument/2006/relationships/hyperlink" Target="https://peba.sc.gov/sites/default/files/er_manual.pdf" TargetMode="External"/><Relationship Id="rId1" Type="http://schemas.openxmlformats.org/officeDocument/2006/relationships/slideLayout" Target="../slideLayouts/slideLayout5.xml"/><Relationship Id="rId4" Type="http://schemas.openxmlformats.org/officeDocument/2006/relationships/hyperlink" Target="https://peba.sc.gov/returnin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peba.sc.gov/state-orp" TargetMode="External"/><Relationship Id="rId2" Type="http://schemas.openxmlformats.org/officeDocument/2006/relationships/hyperlink" Target="https://www.peba.sc.gov/sites/default/files/er_manual.pdf" TargetMode="Externa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6.xml"/></Relationships>
</file>

<file path=ppt/slides/_rels/slide4.xml.rels><?xml version="1.0" encoding="UTF-8" standalone="yes"?>
<Relationships xmlns="http://schemas.openxmlformats.org/package/2006/relationships"><Relationship Id="rId2" Type="http://schemas.openxmlformats.org/officeDocument/2006/relationships/hyperlink" Target="https://peba.sc.gov/peba-connect"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peba.sc.gov/retirement-training" TargetMode="External"/><Relationship Id="rId2" Type="http://schemas.openxmlformats.org/officeDocument/2006/relationships/hyperlink" Target="https://peba.sc.gov/insurance-training" TargetMode="External"/><Relationship Id="rId1" Type="http://schemas.openxmlformats.org/officeDocument/2006/relationships/slideLayout" Target="../slideLayouts/slideLayout5.xml"/><Relationship Id="rId4" Type="http://schemas.openxmlformats.org/officeDocument/2006/relationships/hyperlink" Target="mailto:EmployerServices@peba.sc.gov"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gcc02.safelinks.protection.outlook.com/?url=https%3A%2F%2Fpeba.sc.gov%2Fpeba-update&amp;data=05%7C02%7CJDolder%40peba.sc.gov%7Ce0ec3bb47546445b5c3108dcf358db30%7C196b3c69218442949be393b9bb6dc195%7C0%7C0%7C638652810171033478%7CUnknown%7CTWFpbGZsb3d8eyJWIjoiMC4wLjAwMDAiLCJQIjoiV2luMzIiLCJBTiI6Ik1haWwiLCJXVCI6Mn0%3D%7C0%7C%7C%7C&amp;sdata=uuo%2FBfysmtKFvBEb3mbn9MV4DxY6dADAD4mefmttHRI%3D&amp;reserved=0" TargetMode="Externa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hyperlink" Target="https://gcc02.safelinks.protection.outlook.com/?url=https%3A%2F%2Fmyemail.constantcontact.com%2FPEBA-Update---June-4--2024.html%3Fsoid%3D1122178740673%26aid%3DoJxRT5j-urI&amp;data=05%7C02%7CJDolder%40peba.sc.gov%7Ce0ec3bb47546445b5c3108dcf358db30%7C196b3c69218442949be393b9bb6dc195%7C0%7C0%7C638652810171046502%7CUnknown%7CTWFpbGZsb3d8eyJWIjoiMC4wLjAwMDAiLCJQIjoiV2luMzIiLCJBTiI6Ik1haWwiLCJXVCI6Mn0%3D%7C0%7C%7C%7C&amp;sdata=C7VRwu05WkJ4u1RiqF0snxaOSSXdTuUW9t%2FGer5o1W0%3D&amp;reserved=0"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DEE1BD-AF17-3D55-C253-B850ED682644}"/>
              </a:ext>
            </a:extLst>
          </p:cNvPr>
          <p:cNvSpPr>
            <a:spLocks noGrp="1"/>
          </p:cNvSpPr>
          <p:nvPr>
            <p:ph type="ctrTitle"/>
          </p:nvPr>
        </p:nvSpPr>
        <p:spPr/>
        <p:txBody>
          <a:bodyPr/>
          <a:lstStyle/>
          <a:p>
            <a:r>
              <a:rPr lang="en-US" dirty="0"/>
              <a:t>Employer Advisory Group</a:t>
            </a:r>
          </a:p>
        </p:txBody>
      </p:sp>
      <p:sp>
        <p:nvSpPr>
          <p:cNvPr id="5" name="Subtitle 4">
            <a:extLst>
              <a:ext uri="{FF2B5EF4-FFF2-40B4-BE49-F238E27FC236}">
                <a16:creationId xmlns:a16="http://schemas.microsoft.com/office/drawing/2014/main" id="{527FADDC-29EE-513D-091A-FFE0A30A5C29}"/>
              </a:ext>
            </a:extLst>
          </p:cNvPr>
          <p:cNvSpPr>
            <a:spLocks noGrp="1"/>
          </p:cNvSpPr>
          <p:nvPr>
            <p:ph type="subTitle" idx="1"/>
          </p:nvPr>
        </p:nvSpPr>
        <p:spPr/>
        <p:txBody>
          <a:bodyPr/>
          <a:lstStyle/>
          <a:p>
            <a:r>
              <a:rPr lang="en-US" dirty="0"/>
              <a:t>Employer Services</a:t>
            </a:r>
          </a:p>
          <a:p>
            <a:r>
              <a:rPr lang="en-US" dirty="0"/>
              <a:t>November 2024</a:t>
            </a:r>
          </a:p>
        </p:txBody>
      </p:sp>
    </p:spTree>
    <p:custDataLst>
      <p:tags r:id="rId1"/>
    </p:custDataLst>
    <p:extLst>
      <p:ext uri="{BB962C8B-B14F-4D97-AF65-F5344CB8AC3E}">
        <p14:creationId xmlns:p14="http://schemas.microsoft.com/office/powerpoint/2010/main" val="2932471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57D85-230B-5CAB-5207-9F71D669FC83}"/>
              </a:ext>
            </a:extLst>
          </p:cNvPr>
          <p:cNvSpPr>
            <a:spLocks noGrp="1"/>
          </p:cNvSpPr>
          <p:nvPr>
            <p:ph type="title"/>
          </p:nvPr>
        </p:nvSpPr>
        <p:spPr>
          <a:xfrm>
            <a:off x="609600" y="228599"/>
            <a:ext cx="9598430" cy="1724899"/>
          </a:xfrm>
        </p:spPr>
        <p:txBody>
          <a:bodyPr/>
          <a:lstStyle/>
          <a:p>
            <a:r>
              <a:rPr lang="en-US" dirty="0"/>
              <a:t>Employer contact types</a:t>
            </a:r>
          </a:p>
        </p:txBody>
      </p:sp>
      <p:sp>
        <p:nvSpPr>
          <p:cNvPr id="4" name="Slide Number Placeholder 3">
            <a:extLst>
              <a:ext uri="{FF2B5EF4-FFF2-40B4-BE49-F238E27FC236}">
                <a16:creationId xmlns:a16="http://schemas.microsoft.com/office/drawing/2014/main" id="{EDF09ED0-94B6-EDF5-ECBA-E292AE250BB1}"/>
              </a:ext>
            </a:extLst>
          </p:cNvPr>
          <p:cNvSpPr>
            <a:spLocks noGrp="1"/>
          </p:cNvSpPr>
          <p:nvPr>
            <p:ph type="sldNum" sz="quarter" idx="12"/>
          </p:nvPr>
        </p:nvSpPr>
        <p:spPr>
          <a:xfrm>
            <a:off x="11019348" y="6301044"/>
            <a:ext cx="1072896" cy="457200"/>
          </a:xfrm>
        </p:spPr>
        <p:txBody>
          <a:bodyPr/>
          <a:lstStyle/>
          <a:p>
            <a:fld id="{28024367-D536-4F59-B2ED-0E7825EDA9AF}" type="slidenum">
              <a:rPr lang="en-US" smtClean="0"/>
              <a:pPr/>
              <a:t>10</a:t>
            </a:fld>
            <a:endParaRPr lang="en-US" dirty="0"/>
          </a:p>
        </p:txBody>
      </p:sp>
      <p:sp>
        <p:nvSpPr>
          <p:cNvPr id="5" name="Content Placeholder 4">
            <a:extLst>
              <a:ext uri="{FF2B5EF4-FFF2-40B4-BE49-F238E27FC236}">
                <a16:creationId xmlns:a16="http://schemas.microsoft.com/office/drawing/2014/main" id="{97A11BE9-0E13-CAF0-55AE-774A85B24BB1}"/>
              </a:ext>
            </a:extLst>
          </p:cNvPr>
          <p:cNvSpPr>
            <a:spLocks noGrp="1"/>
          </p:cNvSpPr>
          <p:nvPr>
            <p:ph sz="half" idx="13"/>
          </p:nvPr>
        </p:nvSpPr>
        <p:spPr>
          <a:xfrm>
            <a:off x="609600" y="2500481"/>
            <a:ext cx="5181600" cy="3790590"/>
          </a:xfrm>
        </p:spPr>
        <p:txBody>
          <a:bodyPr/>
          <a:lstStyle/>
          <a:p>
            <a:r>
              <a:rPr lang="en-US" dirty="0"/>
              <a:t>EBS (Contacts): </a:t>
            </a:r>
          </a:p>
          <a:p>
            <a:pPr lvl="1"/>
            <a:r>
              <a:rPr lang="en-US" dirty="0"/>
              <a:t>Benefits Administrator; </a:t>
            </a:r>
          </a:p>
          <a:p>
            <a:pPr lvl="1"/>
            <a:r>
              <a:rPr lang="en-US" dirty="0"/>
              <a:t>Billing Contact; </a:t>
            </a:r>
          </a:p>
          <a:p>
            <a:pPr lvl="1"/>
            <a:r>
              <a:rPr lang="en-US" dirty="0"/>
              <a:t>Executive Contact; and </a:t>
            </a:r>
          </a:p>
          <a:p>
            <a:pPr lvl="1"/>
            <a:r>
              <a:rPr lang="en-US" dirty="0"/>
              <a:t>Wellness Coordinator.</a:t>
            </a:r>
          </a:p>
          <a:p>
            <a:endParaRPr lang="en-US" dirty="0"/>
          </a:p>
        </p:txBody>
      </p:sp>
      <p:sp>
        <p:nvSpPr>
          <p:cNvPr id="3" name="Content Placeholder 2">
            <a:extLst>
              <a:ext uri="{FF2B5EF4-FFF2-40B4-BE49-F238E27FC236}">
                <a16:creationId xmlns:a16="http://schemas.microsoft.com/office/drawing/2014/main" id="{26AA85B8-D00E-1657-A1D2-457CB76A767A}"/>
              </a:ext>
            </a:extLst>
          </p:cNvPr>
          <p:cNvSpPr>
            <a:spLocks noGrp="1"/>
          </p:cNvSpPr>
          <p:nvPr>
            <p:ph sz="half" idx="2"/>
          </p:nvPr>
        </p:nvSpPr>
        <p:spPr>
          <a:xfrm>
            <a:off x="6400800" y="2508542"/>
            <a:ext cx="5181600" cy="3782530"/>
          </a:xfrm>
        </p:spPr>
        <p:txBody>
          <a:bodyPr>
            <a:normAutofit/>
          </a:bodyPr>
          <a:lstStyle/>
          <a:p>
            <a:r>
              <a:rPr lang="en-US" dirty="0"/>
              <a:t>EES (Employer Contact Information): </a:t>
            </a:r>
          </a:p>
          <a:p>
            <a:pPr lvl="1"/>
            <a:r>
              <a:rPr lang="en-US" dirty="0"/>
              <a:t>Claims;</a:t>
            </a:r>
          </a:p>
          <a:p>
            <a:pPr lvl="1"/>
            <a:r>
              <a:rPr lang="en-US" dirty="0"/>
              <a:t>Communications/HR; </a:t>
            </a:r>
          </a:p>
          <a:p>
            <a:pPr lvl="1"/>
            <a:r>
              <a:rPr lang="en-US" dirty="0"/>
              <a:t>Enrollment; </a:t>
            </a:r>
          </a:p>
          <a:p>
            <a:pPr lvl="1"/>
            <a:r>
              <a:rPr lang="en-US" dirty="0"/>
              <a:t>Employer Reporting; </a:t>
            </a:r>
          </a:p>
          <a:p>
            <a:pPr lvl="1"/>
            <a:r>
              <a:rPr lang="en-US" dirty="0"/>
              <a:t>Fin Reporting/GASB; </a:t>
            </a:r>
          </a:p>
          <a:p>
            <a:pPr lvl="1"/>
            <a:r>
              <a:rPr lang="en-US" dirty="0"/>
              <a:t>Installment Accounting; and</a:t>
            </a:r>
          </a:p>
          <a:p>
            <a:pPr lvl="1"/>
            <a:r>
              <a:rPr lang="en-US" dirty="0"/>
              <a:t>Payroll/Certification.</a:t>
            </a:r>
          </a:p>
        </p:txBody>
      </p:sp>
    </p:spTree>
    <p:extLst>
      <p:ext uri="{BB962C8B-B14F-4D97-AF65-F5344CB8AC3E}">
        <p14:creationId xmlns:p14="http://schemas.microsoft.com/office/powerpoint/2010/main" val="2700213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7CE9066-E509-0480-610F-0CA05EE0ED17}"/>
              </a:ext>
            </a:extLst>
          </p:cNvPr>
          <p:cNvSpPr>
            <a:spLocks noGrp="1"/>
          </p:cNvSpPr>
          <p:nvPr>
            <p:ph sz="half" idx="1"/>
          </p:nvPr>
        </p:nvSpPr>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Insurance</a:t>
            </a:r>
          </a:p>
          <a:p>
            <a:r>
              <a:rPr lang="en-US" dirty="0"/>
              <a:t>Track and monitor secure enrollments in EBS. </a:t>
            </a:r>
          </a:p>
          <a:p>
            <a:pPr lvl="1"/>
            <a:r>
              <a:rPr lang="en-US" i="1" dirty="0">
                <a:hlinkClick r:id="rId2"/>
              </a:rPr>
              <a:t>Insurance Enrollment Guide for New Hires</a:t>
            </a:r>
            <a:r>
              <a:rPr lang="en-US" dirty="0"/>
              <a:t>.</a:t>
            </a:r>
          </a:p>
          <a:p>
            <a:r>
              <a:rPr lang="en-US" dirty="0"/>
              <a:t>Share a video overview of the benefits, direct from PEBA, with </a:t>
            </a:r>
            <a:r>
              <a:rPr lang="en-US" i="1" dirty="0"/>
              <a:t>Insurance Orientation and Education</a:t>
            </a:r>
            <a:r>
              <a:rPr lang="en-US" dirty="0"/>
              <a:t>.</a:t>
            </a:r>
          </a:p>
          <a:p>
            <a:r>
              <a:rPr lang="en-US" dirty="0"/>
              <a:t>Links to </a:t>
            </a:r>
            <a:r>
              <a:rPr lang="en-US" i="1" dirty="0">
                <a:hlinkClick r:id="rId3"/>
              </a:rPr>
              <a:t>2025 Insurance Summary</a:t>
            </a:r>
            <a:r>
              <a:rPr lang="en-US" i="1" dirty="0"/>
              <a:t>, </a:t>
            </a:r>
            <a:r>
              <a:rPr lang="en-US" dirty="0"/>
              <a:t>new hire and MoneyPlus worksheets, as well as new hire notices.</a:t>
            </a:r>
          </a:p>
          <a:p>
            <a:r>
              <a:rPr lang="en-US" dirty="0"/>
              <a:t>Newly employed </a:t>
            </a:r>
            <a:r>
              <a:rPr lang="en-US" dirty="0">
                <a:hlinkClick r:id="rId4"/>
              </a:rPr>
              <a:t>member checklist</a:t>
            </a:r>
            <a:r>
              <a:rPr lang="en-US" dirty="0"/>
              <a:t>. </a:t>
            </a:r>
          </a:p>
          <a:p>
            <a:r>
              <a:rPr lang="en-US" dirty="0"/>
              <a:t>MyBenefits.  </a:t>
            </a:r>
          </a:p>
          <a:p>
            <a:pPr lvl="1"/>
            <a:r>
              <a:rPr lang="en-US" i="1" dirty="0">
                <a:hlinkClick r:id="rId5"/>
              </a:rPr>
              <a:t>Designating Active Member Beneficiaries</a:t>
            </a:r>
            <a:r>
              <a:rPr lang="en-US" dirty="0"/>
              <a:t>.</a:t>
            </a:r>
          </a:p>
        </p:txBody>
      </p:sp>
      <p:sp>
        <p:nvSpPr>
          <p:cNvPr id="7" name="Content Placeholder 6">
            <a:extLst>
              <a:ext uri="{FF2B5EF4-FFF2-40B4-BE49-F238E27FC236}">
                <a16:creationId xmlns:a16="http://schemas.microsoft.com/office/drawing/2014/main" id="{B1424999-FB3C-EEF7-E7E6-6897D49E82C7}"/>
              </a:ext>
            </a:extLst>
          </p:cNvPr>
          <p:cNvSpPr>
            <a:spLocks noGrp="1"/>
          </p:cNvSpPr>
          <p:nvPr>
            <p:ph sz="half" idx="2"/>
          </p:nvPr>
        </p:nvSpPr>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Retirement</a:t>
            </a:r>
          </a:p>
          <a:p>
            <a:r>
              <a:rPr lang="en-US" dirty="0"/>
              <a:t>Track and monitor secure enrollments in EES.</a:t>
            </a:r>
            <a:r>
              <a:rPr lang="en-US" baseline="30000" dirty="0"/>
              <a:t>1</a:t>
            </a:r>
            <a:r>
              <a:rPr lang="en-US" dirty="0"/>
              <a:t> </a:t>
            </a:r>
          </a:p>
          <a:p>
            <a:pPr lvl="1"/>
            <a:r>
              <a:rPr lang="en-US" i="1" dirty="0">
                <a:hlinkClick r:id="rId6"/>
              </a:rPr>
              <a:t>Retirement Enrollment Guide for New Hires</a:t>
            </a:r>
            <a:r>
              <a:rPr lang="en-US" dirty="0"/>
              <a:t>.</a:t>
            </a:r>
          </a:p>
          <a:p>
            <a:r>
              <a:rPr lang="en-US" dirty="0"/>
              <a:t>Share a video overview of the benefits, direct from PEBA, with </a:t>
            </a:r>
            <a:r>
              <a:rPr lang="en-US" i="1" dirty="0"/>
              <a:t>Retirement Orientation and Education</a:t>
            </a:r>
            <a:r>
              <a:rPr lang="en-US" dirty="0"/>
              <a:t>.</a:t>
            </a:r>
          </a:p>
          <a:p>
            <a:r>
              <a:rPr lang="en-US" dirty="0"/>
              <a:t>Retirement awareness, </a:t>
            </a:r>
            <a:r>
              <a:rPr lang="en-US" i="1" dirty="0"/>
              <a:t>Be Aware + Prepare</a:t>
            </a:r>
            <a:r>
              <a:rPr lang="en-US" dirty="0"/>
              <a:t>,</a:t>
            </a:r>
            <a:r>
              <a:rPr lang="en-US" i="1" dirty="0"/>
              <a:t> </a:t>
            </a:r>
            <a:r>
              <a:rPr lang="en-US" dirty="0"/>
              <a:t>at </a:t>
            </a:r>
            <a:r>
              <a:rPr lang="en-US" dirty="0">
                <a:hlinkClick r:id="rId7"/>
              </a:rPr>
              <a:t>peba.sc.gov/bap</a:t>
            </a:r>
            <a:r>
              <a:rPr lang="en-US" dirty="0"/>
              <a:t>.</a:t>
            </a:r>
          </a:p>
          <a:p>
            <a:r>
              <a:rPr lang="en-US" dirty="0"/>
              <a:t>Newly employed </a:t>
            </a:r>
            <a:r>
              <a:rPr lang="en-US" dirty="0">
                <a:hlinkClick r:id="rId4"/>
              </a:rPr>
              <a:t>member checklist</a:t>
            </a:r>
            <a:r>
              <a:rPr lang="en-US" dirty="0"/>
              <a:t>. </a:t>
            </a:r>
          </a:p>
          <a:p>
            <a:r>
              <a:rPr lang="en-US" dirty="0"/>
              <a:t>Member Access.  </a:t>
            </a:r>
          </a:p>
          <a:p>
            <a:pPr lvl="1"/>
            <a:r>
              <a:rPr lang="en-US" i="1" dirty="0">
                <a:hlinkClick r:id="rId5"/>
              </a:rPr>
              <a:t>Designating Active Member Beneficiaries</a:t>
            </a:r>
            <a:r>
              <a:rPr lang="en-US" dirty="0"/>
              <a:t>. </a:t>
            </a:r>
          </a:p>
          <a:p>
            <a:endParaRPr lang="en-US" dirty="0"/>
          </a:p>
        </p:txBody>
      </p:sp>
      <p:sp>
        <p:nvSpPr>
          <p:cNvPr id="4" name="Slide Number Placeholder 3">
            <a:extLst>
              <a:ext uri="{FF2B5EF4-FFF2-40B4-BE49-F238E27FC236}">
                <a16:creationId xmlns:a16="http://schemas.microsoft.com/office/drawing/2014/main" id="{515AA812-4215-0D01-879D-1BF21D5A481E}"/>
              </a:ext>
            </a:extLst>
          </p:cNvPr>
          <p:cNvSpPr>
            <a:spLocks noGrp="1"/>
          </p:cNvSpPr>
          <p:nvPr>
            <p:ph type="sldNum" sz="quarter" idx="12"/>
          </p:nvPr>
        </p:nvSpPr>
        <p:spPr/>
        <p:txBody>
          <a:bodyPr/>
          <a:lstStyle/>
          <a:p>
            <a:fld id="{28024367-D536-4F59-B2ED-0E7825EDA9AF}" type="slidenum">
              <a:rPr lang="en-US" smtClean="0"/>
              <a:pPr/>
              <a:t>11</a:t>
            </a:fld>
            <a:endParaRPr lang="en-US" dirty="0"/>
          </a:p>
        </p:txBody>
      </p:sp>
      <p:sp>
        <p:nvSpPr>
          <p:cNvPr id="5" name="Title 4">
            <a:extLst>
              <a:ext uri="{FF2B5EF4-FFF2-40B4-BE49-F238E27FC236}">
                <a16:creationId xmlns:a16="http://schemas.microsoft.com/office/drawing/2014/main" id="{983995BB-A170-CE46-12A2-E79C7EDCCA07}"/>
              </a:ext>
            </a:extLst>
          </p:cNvPr>
          <p:cNvSpPr>
            <a:spLocks noGrp="1"/>
          </p:cNvSpPr>
          <p:nvPr>
            <p:ph type="title"/>
          </p:nvPr>
        </p:nvSpPr>
        <p:spPr/>
        <p:txBody>
          <a:bodyPr/>
          <a:lstStyle/>
          <a:p>
            <a:r>
              <a:rPr lang="en-US" dirty="0"/>
              <a:t>Assisting new hires</a:t>
            </a:r>
            <a:br>
              <a:rPr lang="en-US" dirty="0"/>
            </a:br>
            <a:r>
              <a:rPr lang="en-US" dirty="0">
                <a:hlinkClick r:id="rId8" action="ppaction://hlinkfile"/>
              </a:rPr>
              <a:t>peba.sc.gov/new-employees</a:t>
            </a:r>
            <a:endParaRPr lang="en-US" dirty="0"/>
          </a:p>
        </p:txBody>
      </p:sp>
      <p:sp>
        <p:nvSpPr>
          <p:cNvPr id="3" name="Rectangle 4">
            <a:extLst>
              <a:ext uri="{FF2B5EF4-FFF2-40B4-BE49-F238E27FC236}">
                <a16:creationId xmlns:a16="http://schemas.microsoft.com/office/drawing/2014/main" id="{357EF7D8-1489-A364-2A5F-D6EC99ACC862}"/>
              </a:ext>
            </a:extLst>
          </p:cNvPr>
          <p:cNvSpPr>
            <a:spLocks noChangeArrowheads="1"/>
          </p:cNvSpPr>
          <p:nvPr/>
        </p:nvSpPr>
        <p:spPr bwMode="auto">
          <a:xfrm>
            <a:off x="6400801" y="5886700"/>
            <a:ext cx="5181598" cy="414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7000"/>
              </a:lnSpc>
              <a:spcBef>
                <a:spcPct val="0"/>
              </a:spcBef>
              <a:spcAft>
                <a:spcPts val="800"/>
              </a:spcAft>
              <a:buFontTx/>
              <a:buNone/>
            </a:pPr>
            <a:r>
              <a:rPr lang="en-US" altLang="en-US" sz="1000" baseline="30000" dirty="0">
                <a:solidFill>
                  <a:schemeClr val="tx2"/>
                </a:solidFill>
              </a:rPr>
              <a:t>1</a:t>
            </a:r>
            <a:r>
              <a:rPr lang="en-US" altLang="en-US" sz="1000" dirty="0">
                <a:solidFill>
                  <a:schemeClr val="tx2"/>
                </a:solidFill>
              </a:rPr>
              <a:t>State agencies that report their payroll through the Office of the Comptroller General are excluded from this process.</a:t>
            </a:r>
            <a:endParaRPr lang="en-US" altLang="en-US" sz="1000" dirty="0">
              <a:solidFill>
                <a:schemeClr val="tx2"/>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8928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a:extLst>
              <a:ext uri="{FF2B5EF4-FFF2-40B4-BE49-F238E27FC236}">
                <a16:creationId xmlns:a16="http://schemas.microsoft.com/office/drawing/2014/main" id="{FDD301B6-095D-C27D-FB03-5E5AB9117E17}"/>
              </a:ext>
            </a:extLst>
          </p:cNvPr>
          <p:cNvPicPr>
            <a:picLocks noGrp="1" noChangeAspect="1"/>
          </p:cNvPicPr>
          <p:nvPr>
            <p:ph sz="half" idx="2"/>
          </p:nvPr>
        </p:nvPicPr>
        <p:blipFill>
          <a:blip r:embed="rId2"/>
          <a:stretch>
            <a:fillRect/>
          </a:stretch>
        </p:blipFill>
        <p:spPr>
          <a:xfrm>
            <a:off x="6400800" y="1601044"/>
            <a:ext cx="5181600" cy="3475742"/>
          </a:xfrm>
        </p:spPr>
      </p:pic>
      <p:sp>
        <p:nvSpPr>
          <p:cNvPr id="3" name="Slide Number Placeholder 2">
            <a:extLst>
              <a:ext uri="{FF2B5EF4-FFF2-40B4-BE49-F238E27FC236}">
                <a16:creationId xmlns:a16="http://schemas.microsoft.com/office/drawing/2014/main" id="{CB46B20F-F362-131E-A332-1E2BF1D913A0}"/>
              </a:ext>
            </a:extLst>
          </p:cNvPr>
          <p:cNvSpPr>
            <a:spLocks noGrp="1"/>
          </p:cNvSpPr>
          <p:nvPr>
            <p:ph type="sldNum" sz="quarter" idx="12"/>
          </p:nvPr>
        </p:nvSpPr>
        <p:spPr/>
        <p:txBody>
          <a:bodyPr/>
          <a:lstStyle/>
          <a:p>
            <a:fld id="{28024367-D536-4F59-B2ED-0E7825EDA9AF}" type="slidenum">
              <a:rPr lang="en-US" smtClean="0"/>
              <a:pPr/>
              <a:t>12</a:t>
            </a:fld>
            <a:endParaRPr lang="en-US" dirty="0"/>
          </a:p>
        </p:txBody>
      </p:sp>
      <p:sp>
        <p:nvSpPr>
          <p:cNvPr id="2" name="Title 1">
            <a:extLst>
              <a:ext uri="{FF2B5EF4-FFF2-40B4-BE49-F238E27FC236}">
                <a16:creationId xmlns:a16="http://schemas.microsoft.com/office/drawing/2014/main" id="{E295C887-58E2-5312-34F6-52596E9F3429}"/>
              </a:ext>
            </a:extLst>
          </p:cNvPr>
          <p:cNvSpPr>
            <a:spLocks noGrp="1"/>
          </p:cNvSpPr>
          <p:nvPr>
            <p:ph type="title"/>
          </p:nvPr>
        </p:nvSpPr>
        <p:spPr/>
        <p:txBody>
          <a:bodyPr/>
          <a:lstStyle/>
          <a:p>
            <a:r>
              <a:rPr lang="en-US" i="1" dirty="0"/>
              <a:t>Navigating Your Benefits</a:t>
            </a:r>
            <a:br>
              <a:rPr lang="en-US" i="1" dirty="0"/>
            </a:br>
            <a:r>
              <a:rPr lang="en-US" dirty="0">
                <a:hlinkClick r:id="rId3"/>
              </a:rPr>
              <a:t>peba.sc.gov/nyb</a:t>
            </a:r>
            <a:r>
              <a:rPr lang="en-US" dirty="0"/>
              <a:t> </a:t>
            </a:r>
          </a:p>
        </p:txBody>
      </p:sp>
      <p:pic>
        <p:nvPicPr>
          <p:cNvPr id="8" name="Picture 7">
            <a:extLst>
              <a:ext uri="{FF2B5EF4-FFF2-40B4-BE49-F238E27FC236}">
                <a16:creationId xmlns:a16="http://schemas.microsoft.com/office/drawing/2014/main" id="{5203B81E-29AD-B2F2-DDDE-510C90CA2E0E}"/>
              </a:ext>
            </a:extLst>
          </p:cNvPr>
          <p:cNvPicPr>
            <a:picLocks noChangeAspect="1"/>
          </p:cNvPicPr>
          <p:nvPr/>
        </p:nvPicPr>
        <p:blipFill>
          <a:blip r:embed="rId4"/>
          <a:stretch>
            <a:fillRect/>
          </a:stretch>
        </p:blipFill>
        <p:spPr>
          <a:xfrm>
            <a:off x="609599" y="2614759"/>
            <a:ext cx="5171154" cy="1613692"/>
          </a:xfrm>
          <a:prstGeom prst="rect">
            <a:avLst/>
          </a:prstGeom>
        </p:spPr>
      </p:pic>
      <p:sp>
        <p:nvSpPr>
          <p:cNvPr id="10" name="Content Placeholder 9">
            <a:extLst>
              <a:ext uri="{FF2B5EF4-FFF2-40B4-BE49-F238E27FC236}">
                <a16:creationId xmlns:a16="http://schemas.microsoft.com/office/drawing/2014/main" id="{D823B055-C1F9-15F9-49B3-9349742C18EB}"/>
              </a:ext>
            </a:extLst>
          </p:cNvPr>
          <p:cNvSpPr>
            <a:spLocks noGrp="1"/>
          </p:cNvSpPr>
          <p:nvPr>
            <p:ph sz="half" idx="1"/>
          </p:nvPr>
        </p:nvSpPr>
        <p:spPr>
          <a:xfrm>
            <a:off x="609600" y="1601044"/>
            <a:ext cx="5181600" cy="4690027"/>
          </a:xfrm>
        </p:spPr>
        <p:txBody>
          <a:bodyPr/>
          <a:lstStyle/>
          <a:p>
            <a:pPr marL="0" indent="0">
              <a:buNone/>
            </a:pPr>
            <a:r>
              <a:rPr lang="en-US" dirty="0"/>
              <a:t>Provides common-language explanations to help employees easily understand their insurance and retirement benefits.</a:t>
            </a:r>
          </a:p>
          <a:p>
            <a:endParaRPr lang="en-US" dirty="0"/>
          </a:p>
        </p:txBody>
      </p:sp>
    </p:spTree>
    <p:extLst>
      <p:ext uri="{BB962C8B-B14F-4D97-AF65-F5344CB8AC3E}">
        <p14:creationId xmlns:p14="http://schemas.microsoft.com/office/powerpoint/2010/main" val="3879111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739A55-E5B0-C890-3A07-220F800A8E68}"/>
              </a:ext>
            </a:extLst>
          </p:cNvPr>
          <p:cNvSpPr>
            <a:spLocks noGrp="1"/>
          </p:cNvSpPr>
          <p:nvPr>
            <p:ph type="title"/>
          </p:nvPr>
        </p:nvSpPr>
        <p:spPr>
          <a:xfrm>
            <a:off x="609600" y="228599"/>
            <a:ext cx="9598430" cy="1724899"/>
          </a:xfrm>
        </p:spPr>
        <p:txBody>
          <a:bodyPr/>
          <a:lstStyle/>
          <a:p>
            <a:r>
              <a:rPr lang="en-US" dirty="0"/>
              <a:t>Contracted vendors</a:t>
            </a:r>
          </a:p>
        </p:txBody>
      </p:sp>
      <p:sp>
        <p:nvSpPr>
          <p:cNvPr id="5" name="Slide Number Placeholder 4">
            <a:extLst>
              <a:ext uri="{FF2B5EF4-FFF2-40B4-BE49-F238E27FC236}">
                <a16:creationId xmlns:a16="http://schemas.microsoft.com/office/drawing/2014/main" id="{B230772A-EEBB-7FAF-30A3-52C4FE5BBEA3}"/>
              </a:ext>
            </a:extLst>
          </p:cNvPr>
          <p:cNvSpPr>
            <a:spLocks noGrp="1"/>
          </p:cNvSpPr>
          <p:nvPr>
            <p:ph type="sldNum" sz="quarter" idx="12"/>
          </p:nvPr>
        </p:nvSpPr>
        <p:spPr>
          <a:xfrm>
            <a:off x="11019348" y="6301044"/>
            <a:ext cx="1072896" cy="457200"/>
          </a:xfrm>
        </p:spPr>
        <p:txBody>
          <a:bodyPr/>
          <a:lstStyle/>
          <a:p>
            <a:fld id="{28024367-D536-4F59-B2ED-0E7825EDA9AF}" type="slidenum">
              <a:rPr lang="en-US" smtClean="0"/>
              <a:pPr/>
              <a:t>13</a:t>
            </a:fld>
            <a:endParaRPr lang="en-US" dirty="0"/>
          </a:p>
        </p:txBody>
      </p:sp>
      <p:sp>
        <p:nvSpPr>
          <p:cNvPr id="11" name="Content Placeholder 10">
            <a:extLst>
              <a:ext uri="{FF2B5EF4-FFF2-40B4-BE49-F238E27FC236}">
                <a16:creationId xmlns:a16="http://schemas.microsoft.com/office/drawing/2014/main" id="{73B4C6F8-445F-BC82-6B7C-ECC740E2C6EC}"/>
              </a:ext>
            </a:extLst>
          </p:cNvPr>
          <p:cNvSpPr>
            <a:spLocks noGrp="1"/>
          </p:cNvSpPr>
          <p:nvPr>
            <p:ph sz="half" idx="13"/>
          </p:nvPr>
        </p:nvSpPr>
        <p:spPr>
          <a:xfrm>
            <a:off x="609600" y="2500481"/>
            <a:ext cx="5181600" cy="3790590"/>
          </a:xfrm>
        </p:spPr>
        <p:txBody>
          <a:bodyPr/>
          <a:lstStyle/>
          <a:p>
            <a:r>
              <a:rPr lang="en-US" dirty="0"/>
              <a:t>PEBA does not approve or endorse companies or their products without having a legal, contractual relationship with that company. </a:t>
            </a:r>
          </a:p>
          <a:p>
            <a:pPr lvl="0"/>
            <a:r>
              <a:rPr lang="en-US" noProof="0" dirty="0"/>
              <a:t>If a company approaches you and says they are “PEBA approved,” and you have not been informed by PEBA, be cautious. </a:t>
            </a:r>
          </a:p>
          <a:p>
            <a:pPr lvl="1"/>
            <a:r>
              <a:rPr lang="en-US" dirty="0"/>
              <a:t>Notify PEBA </a:t>
            </a:r>
            <a:r>
              <a:rPr lang="en-US" noProof="0" dirty="0"/>
              <a:t>by emailing </a:t>
            </a:r>
            <a:r>
              <a:rPr lang="en-US" noProof="0" dirty="0">
                <a:hlinkClick r:id="rId2"/>
              </a:rPr>
              <a:t>EmployerServices@peba.sc.gov</a:t>
            </a:r>
            <a:r>
              <a:rPr lang="en-US" noProof="0" dirty="0"/>
              <a:t>.  </a:t>
            </a:r>
          </a:p>
          <a:p>
            <a:pPr lvl="0"/>
            <a:r>
              <a:rPr lang="en-US" noProof="0" dirty="0"/>
              <a:t>PEBA will always inform participating employers of new vendors, service providers and program administrators. </a:t>
            </a:r>
          </a:p>
          <a:p>
            <a:endParaRPr lang="en-US" dirty="0"/>
          </a:p>
        </p:txBody>
      </p:sp>
      <p:sp>
        <p:nvSpPr>
          <p:cNvPr id="3" name="Content Placeholder 2">
            <a:extLst>
              <a:ext uri="{FF2B5EF4-FFF2-40B4-BE49-F238E27FC236}">
                <a16:creationId xmlns:a16="http://schemas.microsoft.com/office/drawing/2014/main" id="{B279BA44-2D20-8865-1624-93FEDCB07034}"/>
              </a:ext>
            </a:extLst>
          </p:cNvPr>
          <p:cNvSpPr>
            <a:spLocks noGrp="1"/>
          </p:cNvSpPr>
          <p:nvPr>
            <p:ph sz="half" idx="2"/>
          </p:nvPr>
        </p:nvSpPr>
        <p:spPr>
          <a:xfrm>
            <a:off x="6400800" y="2508542"/>
            <a:ext cx="5181600" cy="3782530"/>
          </a:xfrm>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Contract updates for January 1, 2025</a:t>
            </a:r>
          </a:p>
          <a:p>
            <a:r>
              <a:rPr lang="en-US" dirty="0"/>
              <a:t>Vision awarded to EyeMed. </a:t>
            </a:r>
          </a:p>
          <a:p>
            <a:pPr lvl="1"/>
            <a:r>
              <a:rPr lang="en-US" dirty="0"/>
              <a:t>Initial contract period: January 1, 2025, to December 31, 2026.</a:t>
            </a:r>
          </a:p>
          <a:p>
            <a:r>
              <a:rPr lang="en-US" dirty="0"/>
              <a:t>Long term disability awarded to The Standard. </a:t>
            </a:r>
          </a:p>
          <a:p>
            <a:pPr lvl="1"/>
            <a:r>
              <a:rPr lang="en-US" dirty="0"/>
              <a:t>Initial contract period: January 1, 2025, to December 31, 2027. </a:t>
            </a:r>
          </a:p>
          <a:p>
            <a:r>
              <a:rPr lang="en-US" dirty="0"/>
              <a:t>Deferred Comp awarded to Empower. </a:t>
            </a:r>
          </a:p>
          <a:p>
            <a:pPr lvl="1"/>
            <a:r>
              <a:rPr lang="en-US" dirty="0"/>
              <a:t>Initial contract period: January 1, 2025, to December 31, 2027. </a:t>
            </a:r>
          </a:p>
          <a:p>
            <a:pPr lvl="1"/>
            <a:endParaRPr lang="en-US" dirty="0"/>
          </a:p>
          <a:p>
            <a:pPr lvl="1"/>
            <a:endParaRPr lang="en-US" dirty="0"/>
          </a:p>
        </p:txBody>
      </p:sp>
    </p:spTree>
    <p:extLst>
      <p:ext uri="{BB962C8B-B14F-4D97-AF65-F5344CB8AC3E}">
        <p14:creationId xmlns:p14="http://schemas.microsoft.com/office/powerpoint/2010/main" val="1249388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23622-176D-934E-1C16-F4C85D260F13}"/>
              </a:ext>
            </a:extLst>
          </p:cNvPr>
          <p:cNvSpPr>
            <a:spLocks noGrp="1"/>
          </p:cNvSpPr>
          <p:nvPr>
            <p:ph type="title"/>
          </p:nvPr>
        </p:nvSpPr>
        <p:spPr>
          <a:xfrm>
            <a:off x="336550" y="2626822"/>
            <a:ext cx="6363508" cy="2335876"/>
          </a:xfrm>
        </p:spPr>
        <p:txBody>
          <a:bodyPr/>
          <a:lstStyle/>
          <a:p>
            <a:r>
              <a:rPr lang="en-US" dirty="0"/>
              <a:t>Insurance</a:t>
            </a:r>
          </a:p>
        </p:txBody>
      </p:sp>
      <p:sp>
        <p:nvSpPr>
          <p:cNvPr id="3" name="Slide Number Placeholder 2">
            <a:extLst>
              <a:ext uri="{FF2B5EF4-FFF2-40B4-BE49-F238E27FC236}">
                <a16:creationId xmlns:a16="http://schemas.microsoft.com/office/drawing/2014/main" id="{C16CA30D-EBA0-88DD-CBA2-63443700DEE7}"/>
              </a:ext>
            </a:extLst>
          </p:cNvPr>
          <p:cNvSpPr>
            <a:spLocks noGrp="1"/>
          </p:cNvSpPr>
          <p:nvPr>
            <p:ph type="sldNum" sz="quarter" idx="12"/>
          </p:nvPr>
        </p:nvSpPr>
        <p:spPr>
          <a:xfrm>
            <a:off x="11019348" y="6301044"/>
            <a:ext cx="1072896" cy="457200"/>
          </a:xfrm>
        </p:spPr>
        <p:txBody>
          <a:bodyPr/>
          <a:lstStyle/>
          <a:p>
            <a:fld id="{28024367-D536-4F59-B2ED-0E7825EDA9AF}" type="slidenum">
              <a:rPr lang="en-US" smtClean="0"/>
              <a:pPr/>
              <a:t>14</a:t>
            </a:fld>
            <a:endParaRPr lang="en-US" dirty="0"/>
          </a:p>
        </p:txBody>
      </p:sp>
      <p:sp>
        <p:nvSpPr>
          <p:cNvPr id="7" name="Subtitle 6">
            <a:extLst>
              <a:ext uri="{FF2B5EF4-FFF2-40B4-BE49-F238E27FC236}">
                <a16:creationId xmlns:a16="http://schemas.microsoft.com/office/drawing/2014/main" id="{C4D42735-C959-E08D-6A4A-6BA9A1699FF9}"/>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3484246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06B5EC-4C47-C257-BB86-8A407496A41F}"/>
              </a:ext>
            </a:extLst>
          </p:cNvPr>
          <p:cNvSpPr>
            <a:spLocks noGrp="1"/>
          </p:cNvSpPr>
          <p:nvPr>
            <p:ph idx="1"/>
          </p:nvPr>
        </p:nvSpPr>
        <p:spPr>
          <a:xfrm>
            <a:off x="609600" y="2510455"/>
            <a:ext cx="10972800" cy="3790590"/>
          </a:xfrm>
        </p:spPr>
        <p:txBody>
          <a:bodyPr/>
          <a:lstStyle/>
          <a:p>
            <a:pPr marL="0" lvl="0" indent="0">
              <a:buNone/>
            </a:pPr>
            <a:r>
              <a:rPr lang="en-US" noProof="0" dirty="0"/>
              <a:t>Insurance employers can email Customer Service directly by selecting </a:t>
            </a:r>
            <a:r>
              <a:rPr lang="en-US" b="1" noProof="0" dirty="0"/>
              <a:t>Contact Us </a:t>
            </a:r>
            <a:r>
              <a:rPr lang="en-US" noProof="0" dirty="0"/>
              <a:t>in EBS</a:t>
            </a:r>
            <a:r>
              <a:rPr lang="en-US" dirty="0"/>
              <a:t> or completing t</a:t>
            </a:r>
            <a:r>
              <a:rPr lang="en-US" noProof="0" dirty="0"/>
              <a:t>he form at </a:t>
            </a:r>
            <a:r>
              <a:rPr lang="en-US" noProof="0" dirty="0">
                <a:hlinkClick r:id="rId2"/>
              </a:rPr>
              <a:t>peba.sc.gov/contact-employer</a:t>
            </a:r>
            <a:r>
              <a:rPr lang="en-US" noProof="0" dirty="0"/>
              <a:t>.</a:t>
            </a:r>
          </a:p>
          <a:p>
            <a:endParaRPr lang="en-US" dirty="0"/>
          </a:p>
        </p:txBody>
      </p:sp>
      <p:pic>
        <p:nvPicPr>
          <p:cNvPr id="19" name="Picture 18">
            <a:extLst>
              <a:ext uri="{FF2B5EF4-FFF2-40B4-BE49-F238E27FC236}">
                <a16:creationId xmlns:a16="http://schemas.microsoft.com/office/drawing/2014/main" id="{6976FD95-D83C-9171-36D5-EA426BBF1B73}"/>
              </a:ext>
            </a:extLst>
          </p:cNvPr>
          <p:cNvPicPr>
            <a:picLocks noChangeAspect="1"/>
          </p:cNvPicPr>
          <p:nvPr/>
        </p:nvPicPr>
        <p:blipFill>
          <a:blip r:embed="rId3"/>
          <a:stretch>
            <a:fillRect/>
          </a:stretch>
        </p:blipFill>
        <p:spPr>
          <a:xfrm>
            <a:off x="609600" y="3252788"/>
            <a:ext cx="5299429" cy="2395537"/>
          </a:xfrm>
          <a:prstGeom prst="rect">
            <a:avLst/>
          </a:prstGeom>
          <a:effectLst>
            <a:outerShdw blurRad="50800" dist="38100" dir="2700000" algn="tl" rotWithShape="0">
              <a:prstClr val="black">
                <a:alpha val="40000"/>
              </a:prstClr>
            </a:outerShdw>
          </a:effectLst>
        </p:spPr>
      </p:pic>
      <p:pic>
        <p:nvPicPr>
          <p:cNvPr id="21" name="Picture 20">
            <a:extLst>
              <a:ext uri="{FF2B5EF4-FFF2-40B4-BE49-F238E27FC236}">
                <a16:creationId xmlns:a16="http://schemas.microsoft.com/office/drawing/2014/main" id="{FDEA0684-DA2A-96BE-8F82-63A63C8170CD}"/>
              </a:ext>
            </a:extLst>
          </p:cNvPr>
          <p:cNvPicPr>
            <a:picLocks noChangeAspect="1"/>
          </p:cNvPicPr>
          <p:nvPr/>
        </p:nvPicPr>
        <p:blipFill>
          <a:blip r:embed="rId4"/>
          <a:stretch>
            <a:fillRect/>
          </a:stretch>
        </p:blipFill>
        <p:spPr>
          <a:xfrm>
            <a:off x="6096000" y="3252788"/>
            <a:ext cx="5486400" cy="1517356"/>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E0D02947-8DFA-FF08-5C84-3D05FA000270}"/>
              </a:ext>
            </a:extLst>
          </p:cNvPr>
          <p:cNvSpPr>
            <a:spLocks noGrp="1"/>
          </p:cNvSpPr>
          <p:nvPr>
            <p:ph type="title"/>
          </p:nvPr>
        </p:nvSpPr>
        <p:spPr>
          <a:xfrm>
            <a:off x="609600" y="228599"/>
            <a:ext cx="9598430" cy="1724899"/>
          </a:xfrm>
        </p:spPr>
        <p:txBody>
          <a:bodyPr/>
          <a:lstStyle/>
          <a:p>
            <a:r>
              <a:rPr lang="en-US"/>
              <a:t>Contacting PEBA Customer Service</a:t>
            </a:r>
            <a:endParaRPr lang="en-US" dirty="0"/>
          </a:p>
        </p:txBody>
      </p:sp>
      <p:sp>
        <p:nvSpPr>
          <p:cNvPr id="4" name="Slide Number Placeholder 3">
            <a:extLst>
              <a:ext uri="{FF2B5EF4-FFF2-40B4-BE49-F238E27FC236}">
                <a16:creationId xmlns:a16="http://schemas.microsoft.com/office/drawing/2014/main" id="{D337936F-3115-2FF9-A916-8C83B85E2BCB}"/>
              </a:ext>
            </a:extLst>
          </p:cNvPr>
          <p:cNvSpPr>
            <a:spLocks noGrp="1"/>
          </p:cNvSpPr>
          <p:nvPr>
            <p:ph type="sldNum" sz="quarter" idx="12"/>
          </p:nvPr>
        </p:nvSpPr>
        <p:spPr>
          <a:xfrm>
            <a:off x="11019348" y="6301044"/>
            <a:ext cx="1072896" cy="457200"/>
          </a:xfrm>
        </p:spPr>
        <p:txBody>
          <a:bodyPr/>
          <a:lstStyle/>
          <a:p>
            <a:fld id="{28024367-D536-4F59-B2ED-0E7825EDA9AF}" type="slidenum">
              <a:rPr lang="en-US" smtClean="0"/>
              <a:pPr/>
              <a:t>15</a:t>
            </a:fld>
            <a:endParaRPr lang="en-US" dirty="0"/>
          </a:p>
        </p:txBody>
      </p:sp>
      <p:sp>
        <p:nvSpPr>
          <p:cNvPr id="22" name="Rectangle 21">
            <a:extLst>
              <a:ext uri="{FF2B5EF4-FFF2-40B4-BE49-F238E27FC236}">
                <a16:creationId xmlns:a16="http://schemas.microsoft.com/office/drawing/2014/main" id="{EBC2ACDA-71DD-22E8-67DB-998E3C1D1CA9}"/>
              </a:ext>
            </a:extLst>
          </p:cNvPr>
          <p:cNvSpPr/>
          <p:nvPr/>
        </p:nvSpPr>
        <p:spPr>
          <a:xfrm>
            <a:off x="609600" y="4529525"/>
            <a:ext cx="895350" cy="170950"/>
          </a:xfrm>
          <a:prstGeom prst="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CB68D8A-471E-DAAC-CF1B-4524AAB6F5E0}"/>
              </a:ext>
            </a:extLst>
          </p:cNvPr>
          <p:cNvSpPr/>
          <p:nvPr/>
        </p:nvSpPr>
        <p:spPr>
          <a:xfrm>
            <a:off x="9318170" y="3343525"/>
            <a:ext cx="533945" cy="174738"/>
          </a:xfrm>
          <a:prstGeom prst="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Multiplication Sign 23">
            <a:extLst>
              <a:ext uri="{FF2B5EF4-FFF2-40B4-BE49-F238E27FC236}">
                <a16:creationId xmlns:a16="http://schemas.microsoft.com/office/drawing/2014/main" id="{CD2FF301-54A7-0332-18D7-27D9E1BBF636}"/>
              </a:ext>
            </a:extLst>
          </p:cNvPr>
          <p:cNvSpPr/>
          <p:nvPr/>
        </p:nvSpPr>
        <p:spPr>
          <a:xfrm>
            <a:off x="9364434" y="3343525"/>
            <a:ext cx="487681" cy="156754"/>
          </a:xfrm>
          <a:prstGeom prst="mathMultiply">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3720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6930D0-D7CD-FD63-0877-874992A043CA}"/>
              </a:ext>
            </a:extLst>
          </p:cNvPr>
          <p:cNvSpPr>
            <a:spLocks noGrp="1"/>
          </p:cNvSpPr>
          <p:nvPr>
            <p:ph type="title"/>
          </p:nvPr>
        </p:nvSpPr>
        <p:spPr/>
        <p:txBody>
          <a:bodyPr/>
          <a:lstStyle/>
          <a:p>
            <a:r>
              <a:rPr lang="en-US" dirty="0"/>
              <a:t>Post-open enrollment</a:t>
            </a:r>
          </a:p>
        </p:txBody>
      </p:sp>
      <p:sp>
        <p:nvSpPr>
          <p:cNvPr id="4" name="Slide Number Placeholder 3">
            <a:extLst>
              <a:ext uri="{FF2B5EF4-FFF2-40B4-BE49-F238E27FC236}">
                <a16:creationId xmlns:a16="http://schemas.microsoft.com/office/drawing/2014/main" id="{F5342B3D-B310-058E-B056-4B83A88FBBD7}"/>
              </a:ext>
            </a:extLst>
          </p:cNvPr>
          <p:cNvSpPr>
            <a:spLocks noGrp="1"/>
          </p:cNvSpPr>
          <p:nvPr>
            <p:ph type="sldNum" sz="quarter" idx="12"/>
          </p:nvPr>
        </p:nvSpPr>
        <p:spPr/>
        <p:txBody>
          <a:bodyPr/>
          <a:lstStyle/>
          <a:p>
            <a:fld id="{28024367-D536-4F59-B2ED-0E7825EDA9AF}" type="slidenum">
              <a:rPr lang="en-US" smtClean="0"/>
              <a:pPr/>
              <a:t>16</a:t>
            </a:fld>
            <a:endParaRPr lang="en-US" dirty="0"/>
          </a:p>
        </p:txBody>
      </p:sp>
      <p:sp>
        <p:nvSpPr>
          <p:cNvPr id="8" name="Content Placeholder 7">
            <a:extLst>
              <a:ext uri="{FF2B5EF4-FFF2-40B4-BE49-F238E27FC236}">
                <a16:creationId xmlns:a16="http://schemas.microsoft.com/office/drawing/2014/main" id="{699AB636-E6E6-24AC-B7EC-28A0C581B4C9}"/>
              </a:ext>
            </a:extLst>
          </p:cNvPr>
          <p:cNvSpPr>
            <a:spLocks noGrp="1"/>
          </p:cNvSpPr>
          <p:nvPr>
            <p:ph sz="half" idx="13"/>
          </p:nvPr>
        </p:nvSpPr>
        <p:spPr/>
        <p:txBody>
          <a:bodyPr>
            <a:normAutofit lnSpcReduction="10000"/>
          </a:bodyPr>
          <a:lstStyle/>
          <a:p>
            <a:r>
              <a:rPr lang="en-US" dirty="0"/>
              <a:t>Open enrollment mail must be postmarked by Friday, November 15.</a:t>
            </a:r>
          </a:p>
          <a:p>
            <a:r>
              <a:rPr lang="en-US" dirty="0"/>
              <a:t>Deadline for employers to approve MyBenefits transactions is Monday, December 2.</a:t>
            </a:r>
          </a:p>
          <a:p>
            <a:r>
              <a:rPr lang="en-US" dirty="0"/>
              <a:t>Prepare and issue the COBRA initial notice(s), if applicable.</a:t>
            </a:r>
          </a:p>
          <a:p>
            <a:pPr lvl="1"/>
            <a:r>
              <a:rPr lang="en-US" altLang="en-US" dirty="0"/>
              <a:t>Newly eligible employee enrolls in health, dental, vision or Medical Spending Account.</a:t>
            </a:r>
          </a:p>
          <a:p>
            <a:pPr lvl="1"/>
            <a:r>
              <a:rPr lang="en-US" altLang="en-US" dirty="0"/>
              <a:t>Employee or dependent(s) enrolls in health, dental, vision or Medical Spending Account for the first time and is not already covered by another COBRA-eligible benefit during open enrollment.</a:t>
            </a:r>
          </a:p>
          <a:p>
            <a:endParaRPr lang="en-US" dirty="0"/>
          </a:p>
        </p:txBody>
      </p:sp>
      <p:sp>
        <p:nvSpPr>
          <p:cNvPr id="6" name="Content Placeholder 5">
            <a:extLst>
              <a:ext uri="{FF2B5EF4-FFF2-40B4-BE49-F238E27FC236}">
                <a16:creationId xmlns:a16="http://schemas.microsoft.com/office/drawing/2014/main" id="{315F23F0-9B0E-F1BA-EFD6-361ED72A2701}"/>
              </a:ext>
            </a:extLst>
          </p:cNvPr>
          <p:cNvSpPr>
            <a:spLocks noGrp="1"/>
          </p:cNvSpPr>
          <p:nvPr>
            <p:ph sz="half" idx="2"/>
          </p:nvPr>
        </p:nvSpPr>
        <p:spPr/>
        <p:txBody>
          <a:bodyPr>
            <a:normAutofit/>
          </a:bodyPr>
          <a:lstStyle/>
          <a:p>
            <a:r>
              <a:rPr lang="en-US" dirty="0"/>
              <a:t>In December, view EBS enrollment report HIS759 for a list of open enrollment transactions that have not been approved. PEBA will purge outstanding transactions in mid-December.</a:t>
            </a:r>
          </a:p>
          <a:p>
            <a:r>
              <a:rPr lang="en-US" dirty="0"/>
              <a:t>Confirm January 2025 payroll deductions correspond with approved open enrollment transactions.</a:t>
            </a:r>
          </a:p>
          <a:p>
            <a:pPr lvl="1"/>
            <a:r>
              <a:rPr lang="en-US" dirty="0"/>
              <a:t>Also advise employees to review their payroll deductions in January 2025.</a:t>
            </a:r>
          </a:p>
        </p:txBody>
      </p:sp>
    </p:spTree>
    <p:extLst>
      <p:ext uri="{BB962C8B-B14F-4D97-AF65-F5344CB8AC3E}">
        <p14:creationId xmlns:p14="http://schemas.microsoft.com/office/powerpoint/2010/main" val="1840113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2DD475-EE47-7D6B-8AB8-939578ADEC67}"/>
              </a:ext>
            </a:extLst>
          </p:cNvPr>
          <p:cNvSpPr>
            <a:spLocks noGrp="1"/>
          </p:cNvSpPr>
          <p:nvPr>
            <p:ph sz="half" idx="1"/>
          </p:nvPr>
        </p:nvSpPr>
        <p:spPr/>
        <p:txBody>
          <a:bodyPr>
            <a:normAutofit/>
          </a:bodyPr>
          <a:lstStyle/>
          <a:p>
            <a:r>
              <a:rPr lang="en-US" dirty="0"/>
              <a:t>Submit new hire enrollments in EBS for employees to elect coverage in </a:t>
            </a:r>
            <a:r>
              <a:rPr lang="en-US" dirty="0" err="1"/>
              <a:t>MyBenefits</a:t>
            </a:r>
            <a:r>
              <a:rPr lang="en-US" dirty="0"/>
              <a:t>.</a:t>
            </a:r>
          </a:p>
          <a:p>
            <a:pPr lvl="1"/>
            <a:r>
              <a:rPr lang="en-US" dirty="0"/>
              <a:t>Flexible spending account elections are through Tuesday, December 31, only. </a:t>
            </a:r>
          </a:p>
          <a:p>
            <a:pPr lvl="1"/>
            <a:r>
              <a:rPr lang="en-US" dirty="0"/>
              <a:t>To elect a flexible spending account for 2025, submit a 2025 </a:t>
            </a:r>
            <a:r>
              <a:rPr lang="en-US" i="1" dirty="0">
                <a:hlinkClick r:id="rId2"/>
              </a:rPr>
              <a:t>Active Notice of Election</a:t>
            </a:r>
            <a:r>
              <a:rPr lang="en-US" dirty="0"/>
              <a:t>. Indicate “New Hire - OE” with an effective date of January 1, 2025.</a:t>
            </a:r>
          </a:p>
          <a:p>
            <a:endParaRPr lang="en-US" dirty="0"/>
          </a:p>
          <a:p>
            <a:endParaRPr lang="en-US" dirty="0"/>
          </a:p>
          <a:p>
            <a:endParaRPr lang="en-US" dirty="0"/>
          </a:p>
          <a:p>
            <a:endParaRPr lang="en-US" dirty="0"/>
          </a:p>
          <a:p>
            <a:endParaRPr lang="en-US" dirty="0"/>
          </a:p>
          <a:p>
            <a:endParaRPr lang="en-US" dirty="0"/>
          </a:p>
        </p:txBody>
      </p:sp>
      <p:sp>
        <p:nvSpPr>
          <p:cNvPr id="8" name="Content Placeholder 7">
            <a:extLst>
              <a:ext uri="{FF2B5EF4-FFF2-40B4-BE49-F238E27FC236}">
                <a16:creationId xmlns:a16="http://schemas.microsoft.com/office/drawing/2014/main" id="{05D0DFFA-0F28-3717-ACD6-D96B2E00D1D1}"/>
              </a:ext>
            </a:extLst>
          </p:cNvPr>
          <p:cNvSpPr>
            <a:spLocks noGrp="1"/>
          </p:cNvSpPr>
          <p:nvPr>
            <p:ph sz="half" idx="2"/>
          </p:nvPr>
        </p:nvSpPr>
        <p:spPr/>
        <p:txBody>
          <a:bodyPr/>
          <a:lstStyle/>
          <a:p>
            <a:r>
              <a:rPr lang="en-US" dirty="0"/>
              <a:t>If applicable, transfers with no break in coverage must notify their new employer of any open enrollment elections made in October with the losing employer. </a:t>
            </a:r>
          </a:p>
          <a:p>
            <a:pPr lvl="1"/>
            <a:r>
              <a:rPr lang="en-US" dirty="0"/>
              <a:t>Complete </a:t>
            </a:r>
            <a:r>
              <a:rPr lang="en-US" i="1" dirty="0"/>
              <a:t>Active Notice of Election </a:t>
            </a:r>
            <a:r>
              <a:rPr lang="en-US" dirty="0"/>
              <a:t>as Transfer with new employer. </a:t>
            </a:r>
          </a:p>
          <a:p>
            <a:r>
              <a:rPr lang="en-US" dirty="0"/>
              <a:t>A losing employer must process and send any outstanding requests for Optional Life increases to PEBA before the transfer effective date. </a:t>
            </a:r>
          </a:p>
          <a:p>
            <a:pPr lvl="1"/>
            <a:r>
              <a:rPr lang="en-US" dirty="0"/>
              <a:t>Employee must notify new employer of their approved increase. </a:t>
            </a:r>
          </a:p>
          <a:p>
            <a:endParaRPr lang="en-US" dirty="0"/>
          </a:p>
        </p:txBody>
      </p:sp>
      <p:sp>
        <p:nvSpPr>
          <p:cNvPr id="5" name="Title 4">
            <a:extLst>
              <a:ext uri="{FF2B5EF4-FFF2-40B4-BE49-F238E27FC236}">
                <a16:creationId xmlns:a16="http://schemas.microsoft.com/office/drawing/2014/main" id="{5E2A83D8-0798-EB9C-4C67-DD8E0C8E877C}"/>
              </a:ext>
            </a:extLst>
          </p:cNvPr>
          <p:cNvSpPr>
            <a:spLocks noGrp="1"/>
          </p:cNvSpPr>
          <p:nvPr>
            <p:ph type="title"/>
          </p:nvPr>
        </p:nvSpPr>
        <p:spPr/>
        <p:txBody>
          <a:bodyPr/>
          <a:lstStyle/>
          <a:p>
            <a:r>
              <a:rPr lang="en-US" dirty="0"/>
              <a:t>New hires and transfers through December 31</a:t>
            </a:r>
          </a:p>
        </p:txBody>
      </p:sp>
      <p:sp>
        <p:nvSpPr>
          <p:cNvPr id="4" name="Slide Number Placeholder 3">
            <a:extLst>
              <a:ext uri="{FF2B5EF4-FFF2-40B4-BE49-F238E27FC236}">
                <a16:creationId xmlns:a16="http://schemas.microsoft.com/office/drawing/2014/main" id="{7983BBDE-59B5-48CE-2026-128A3022E55F}"/>
              </a:ext>
            </a:extLst>
          </p:cNvPr>
          <p:cNvSpPr>
            <a:spLocks noGrp="1"/>
          </p:cNvSpPr>
          <p:nvPr>
            <p:ph type="sldNum" sz="quarter" idx="12"/>
          </p:nvPr>
        </p:nvSpPr>
        <p:spPr/>
        <p:txBody>
          <a:bodyPr/>
          <a:lstStyle/>
          <a:p>
            <a:fld id="{28024367-D536-4F59-B2ED-0E7825EDA9AF}" type="slidenum">
              <a:rPr lang="en-US" smtClean="0"/>
              <a:pPr/>
              <a:t>17</a:t>
            </a:fld>
            <a:endParaRPr lang="en-US" dirty="0"/>
          </a:p>
        </p:txBody>
      </p:sp>
    </p:spTree>
    <p:extLst>
      <p:ext uri="{BB962C8B-B14F-4D97-AF65-F5344CB8AC3E}">
        <p14:creationId xmlns:p14="http://schemas.microsoft.com/office/powerpoint/2010/main" val="2622563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E2A83D8-0798-EB9C-4C67-DD8E0C8E877C}"/>
              </a:ext>
            </a:extLst>
          </p:cNvPr>
          <p:cNvSpPr>
            <a:spLocks noGrp="1"/>
          </p:cNvSpPr>
          <p:nvPr>
            <p:ph type="title"/>
          </p:nvPr>
        </p:nvSpPr>
        <p:spPr/>
        <p:txBody>
          <a:bodyPr/>
          <a:lstStyle/>
          <a:p>
            <a:r>
              <a:rPr lang="en-US" dirty="0"/>
              <a:t>Special eligibility situations through December 31</a:t>
            </a:r>
          </a:p>
        </p:txBody>
      </p:sp>
      <p:sp>
        <p:nvSpPr>
          <p:cNvPr id="4" name="Slide Number Placeholder 3">
            <a:extLst>
              <a:ext uri="{FF2B5EF4-FFF2-40B4-BE49-F238E27FC236}">
                <a16:creationId xmlns:a16="http://schemas.microsoft.com/office/drawing/2014/main" id="{7983BBDE-59B5-48CE-2026-128A3022E55F}"/>
              </a:ext>
            </a:extLst>
          </p:cNvPr>
          <p:cNvSpPr>
            <a:spLocks noGrp="1"/>
          </p:cNvSpPr>
          <p:nvPr>
            <p:ph type="sldNum" sz="quarter" idx="12"/>
          </p:nvPr>
        </p:nvSpPr>
        <p:spPr/>
        <p:txBody>
          <a:bodyPr/>
          <a:lstStyle/>
          <a:p>
            <a:fld id="{28024367-D536-4F59-B2ED-0E7825EDA9AF}" type="slidenum">
              <a:rPr lang="en-US" smtClean="0"/>
              <a:pPr/>
              <a:t>18</a:t>
            </a:fld>
            <a:endParaRPr lang="en-US" dirty="0"/>
          </a:p>
        </p:txBody>
      </p:sp>
      <p:sp>
        <p:nvSpPr>
          <p:cNvPr id="3" name="Content Placeholder 2">
            <a:extLst>
              <a:ext uri="{FF2B5EF4-FFF2-40B4-BE49-F238E27FC236}">
                <a16:creationId xmlns:a16="http://schemas.microsoft.com/office/drawing/2014/main" id="{2216D9CE-83DC-7929-0ACB-43ADD46D5241}"/>
              </a:ext>
            </a:extLst>
          </p:cNvPr>
          <p:cNvSpPr>
            <a:spLocks noGrp="1"/>
          </p:cNvSpPr>
          <p:nvPr>
            <p:ph sz="half" idx="13"/>
          </p:nvPr>
        </p:nvSpPr>
        <p:spPr/>
        <p:txBody>
          <a:bodyPr/>
          <a:lstStyle/>
          <a:p>
            <a:r>
              <a:rPr lang="en-US" dirty="0"/>
              <a:t>If an employee completed open enrollment elections for 2025, then experiences a special eligibility situation that impacts their 2024 coverage: </a:t>
            </a:r>
          </a:p>
          <a:p>
            <a:pPr lvl="1"/>
            <a:r>
              <a:rPr lang="en-US" dirty="0"/>
              <a:t>Complete a 2024 </a:t>
            </a:r>
            <a:r>
              <a:rPr lang="en-US" i="1" dirty="0"/>
              <a:t>Active Notice of Election </a:t>
            </a:r>
            <a:r>
              <a:rPr lang="en-US" dirty="0"/>
              <a:t>for the special eligibility situation.</a:t>
            </a:r>
          </a:p>
          <a:p>
            <a:pPr lvl="1"/>
            <a:r>
              <a:rPr lang="en-US" dirty="0"/>
              <a:t>Complete a 2025 </a:t>
            </a:r>
            <a:r>
              <a:rPr lang="en-US" i="1" dirty="0"/>
              <a:t>Active Notice of Election </a:t>
            </a:r>
            <a:r>
              <a:rPr lang="en-US" dirty="0"/>
              <a:t>marked “Revised” for any open enrollment changes.</a:t>
            </a:r>
          </a:p>
          <a:p>
            <a:pPr lvl="1"/>
            <a:r>
              <a:rPr lang="en-US" dirty="0"/>
              <a:t>Submit both to PEBA via mail. </a:t>
            </a:r>
          </a:p>
          <a:p>
            <a:endParaRPr lang="en-US" dirty="0"/>
          </a:p>
          <a:p>
            <a:endParaRPr lang="en-US" dirty="0"/>
          </a:p>
        </p:txBody>
      </p:sp>
      <p:sp>
        <p:nvSpPr>
          <p:cNvPr id="2" name="Content Placeholder 1">
            <a:extLst>
              <a:ext uri="{FF2B5EF4-FFF2-40B4-BE49-F238E27FC236}">
                <a16:creationId xmlns:a16="http://schemas.microsoft.com/office/drawing/2014/main" id="{772DD475-EE47-7D6B-8AB8-939578ADEC67}"/>
              </a:ext>
            </a:extLst>
          </p:cNvPr>
          <p:cNvSpPr>
            <a:spLocks noGrp="1"/>
          </p:cNvSpPr>
          <p:nvPr>
            <p:ph sz="half" idx="2"/>
          </p:nvPr>
        </p:nvSpPr>
        <p:spPr/>
        <p:txBody>
          <a:bodyPr>
            <a:normAutofit fontScale="92500" lnSpcReduction="10000"/>
          </a:bodyPr>
          <a:lstStyle/>
          <a:p>
            <a:pPr marL="0" indent="0">
              <a:buNone/>
            </a:pPr>
            <a:r>
              <a:rPr lang="en-US" b="1" dirty="0"/>
              <a:t>Example: </a:t>
            </a:r>
          </a:p>
          <a:p>
            <a:r>
              <a:rPr lang="en-US" dirty="0"/>
              <a:t>Employee enrolls in employee/child health coverage for 2025 during open enrollment. </a:t>
            </a:r>
          </a:p>
          <a:p>
            <a:r>
              <a:rPr lang="en-US" dirty="0"/>
              <a:t>In November 2024, their spouse loses health coverage. </a:t>
            </a:r>
          </a:p>
          <a:p>
            <a:r>
              <a:rPr lang="en-US" dirty="0"/>
              <a:t>Submit a 2024 </a:t>
            </a:r>
            <a:r>
              <a:rPr lang="en-US" i="1" dirty="0"/>
              <a:t>Active Notice of Election </a:t>
            </a:r>
            <a:r>
              <a:rPr lang="en-US" dirty="0"/>
              <a:t>to add spouse to health coverage, effective the date of the loss of coverage.</a:t>
            </a:r>
          </a:p>
          <a:p>
            <a:r>
              <a:rPr lang="en-US" dirty="0"/>
              <a:t>Also submit a revised open enrollment 2025 </a:t>
            </a:r>
            <a:r>
              <a:rPr lang="en-US" i="1" dirty="0"/>
              <a:t>Active Notice of Election </a:t>
            </a:r>
            <a:r>
              <a:rPr lang="en-US" dirty="0"/>
              <a:t>to:</a:t>
            </a:r>
          </a:p>
          <a:p>
            <a:pPr lvl="1"/>
            <a:r>
              <a:rPr lang="en-US" dirty="0"/>
              <a:t>Elect full family health coverage for 2025; or </a:t>
            </a:r>
          </a:p>
          <a:p>
            <a:pPr lvl="1"/>
            <a:r>
              <a:rPr lang="en-US" dirty="0"/>
              <a:t>Confirm employee/child health coverage for 2025.</a:t>
            </a:r>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784998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3BFEF-120B-0E71-53F9-C746F2ABD2A6}"/>
              </a:ext>
            </a:extLst>
          </p:cNvPr>
          <p:cNvSpPr>
            <a:spLocks noGrp="1"/>
          </p:cNvSpPr>
          <p:nvPr>
            <p:ph type="title"/>
          </p:nvPr>
        </p:nvSpPr>
        <p:spPr/>
        <p:txBody>
          <a:bodyPr/>
          <a:lstStyle/>
          <a:p>
            <a:r>
              <a:rPr lang="en-US" dirty="0"/>
              <a:t>Plan changes for 2025</a:t>
            </a:r>
          </a:p>
        </p:txBody>
      </p:sp>
      <p:sp>
        <p:nvSpPr>
          <p:cNvPr id="3" name="Content Placeholder 2">
            <a:extLst>
              <a:ext uri="{FF2B5EF4-FFF2-40B4-BE49-F238E27FC236}">
                <a16:creationId xmlns:a16="http://schemas.microsoft.com/office/drawing/2014/main" id="{EEAA4AA4-62D0-5CCF-F1DE-D83EA0047067}"/>
              </a:ext>
            </a:extLst>
          </p:cNvPr>
          <p:cNvSpPr>
            <a:spLocks noGrp="1"/>
          </p:cNvSpPr>
          <p:nvPr>
            <p:ph idx="1"/>
          </p:nvPr>
        </p:nvSpPr>
        <p:spPr/>
        <p:txBody>
          <a:bodyPr/>
          <a:lstStyle/>
          <a:p>
            <a:r>
              <a:rPr lang="en-US" dirty="0"/>
              <a:t>Normal Plan provisions (copayments and coinsurance) will apply to members who receive care at a Patient-Centered Medical Home (PCMH).</a:t>
            </a:r>
          </a:p>
          <a:p>
            <a:r>
              <a:rPr lang="en-US" dirty="0"/>
              <a:t>Members will pay the applicable brand copayment for higher-cost diabetic products and supplies, such as continuous glucose monitors (CGMs) and insulin pumps. </a:t>
            </a:r>
          </a:p>
          <a:p>
            <a:pPr lvl="1"/>
            <a:r>
              <a:rPr lang="en-US" dirty="0"/>
              <a:t>No-Pay Copay participants will pay a reduced copayment for these higher-cost products and supplies.</a:t>
            </a:r>
          </a:p>
          <a:p>
            <a:pPr lvl="1"/>
            <a:r>
              <a:rPr lang="en-US" dirty="0"/>
              <a:t>Impacted members received a change letter. </a:t>
            </a:r>
          </a:p>
          <a:p>
            <a:r>
              <a:rPr lang="en-US" dirty="0"/>
              <a:t>Supplies and drugs to treat diabetes will not be eligible for the No-Pay Copay program for Savings Plan members.</a:t>
            </a:r>
          </a:p>
          <a:p>
            <a:r>
              <a:rPr lang="en-US" dirty="0"/>
              <a:t>A new tobacco cessation will offer participants an option of live interactive online sessions or a self-paced structured program.</a:t>
            </a:r>
          </a:p>
        </p:txBody>
      </p:sp>
      <p:sp>
        <p:nvSpPr>
          <p:cNvPr id="4" name="Slide Number Placeholder 3">
            <a:extLst>
              <a:ext uri="{FF2B5EF4-FFF2-40B4-BE49-F238E27FC236}">
                <a16:creationId xmlns:a16="http://schemas.microsoft.com/office/drawing/2014/main" id="{391B031E-C486-78C8-C441-CB0C9C3BEFEB}"/>
              </a:ext>
            </a:extLst>
          </p:cNvPr>
          <p:cNvSpPr>
            <a:spLocks noGrp="1"/>
          </p:cNvSpPr>
          <p:nvPr>
            <p:ph type="sldNum" sz="quarter" idx="12"/>
          </p:nvPr>
        </p:nvSpPr>
        <p:spPr/>
        <p:txBody>
          <a:bodyPr/>
          <a:lstStyle/>
          <a:p>
            <a:fld id="{28024367-D536-4F59-B2ED-0E7825EDA9AF}" type="slidenum">
              <a:rPr lang="en-US" smtClean="0"/>
              <a:pPr/>
              <a:t>19</a:t>
            </a:fld>
            <a:endParaRPr lang="en-US" dirty="0"/>
          </a:p>
        </p:txBody>
      </p:sp>
    </p:spTree>
    <p:extLst>
      <p:ext uri="{BB962C8B-B14F-4D97-AF65-F5344CB8AC3E}">
        <p14:creationId xmlns:p14="http://schemas.microsoft.com/office/powerpoint/2010/main" val="2410314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019348" y="6301044"/>
            <a:ext cx="1072896" cy="457200"/>
          </a:xfrm>
        </p:spPr>
        <p:txBody>
          <a:bodyPr/>
          <a:lstStyle/>
          <a:p>
            <a:fld id="{28024367-D536-4F59-B2ED-0E7825EDA9AF}" type="slidenum">
              <a:rPr lang="en-US" smtClean="0"/>
              <a:pPr/>
              <a:t>2</a:t>
            </a:fld>
            <a:endParaRPr lang="en-US" dirty="0"/>
          </a:p>
        </p:txBody>
      </p:sp>
      <p:sp>
        <p:nvSpPr>
          <p:cNvPr id="6" name="Content Placeholder 5">
            <a:extLst>
              <a:ext uri="{FF2B5EF4-FFF2-40B4-BE49-F238E27FC236}">
                <a16:creationId xmlns:a16="http://schemas.microsoft.com/office/drawing/2014/main" id="{56A69BCA-0A9B-3E80-2344-BC60E382F65E}"/>
              </a:ext>
            </a:extLst>
          </p:cNvPr>
          <p:cNvSpPr>
            <a:spLocks noGrp="1"/>
          </p:cNvSpPr>
          <p:nvPr>
            <p:ph sz="half" idx="1"/>
          </p:nvPr>
        </p:nvSpPr>
        <p:spPr>
          <a:xfrm>
            <a:off x="609600" y="1601044"/>
            <a:ext cx="3338945" cy="4690027"/>
          </a:xfrm>
        </p:spPr>
        <p:txBody>
          <a:bodyPr>
            <a:normAutofit/>
          </a:bodyPr>
          <a:lstStyle/>
          <a:p>
            <a:r>
              <a:rPr lang="en-US" altLang="en-US" dirty="0" err="1"/>
              <a:t>PEBA:Connect</a:t>
            </a:r>
            <a:r>
              <a:rPr lang="en-US" altLang="en-US" dirty="0"/>
              <a:t>.</a:t>
            </a:r>
          </a:p>
          <a:p>
            <a:r>
              <a:rPr lang="en-US" altLang="en-US" dirty="0"/>
              <a:t>Important reminders. </a:t>
            </a:r>
          </a:p>
          <a:p>
            <a:r>
              <a:rPr lang="en-US" altLang="en-US" dirty="0"/>
              <a:t>Insurance. </a:t>
            </a:r>
          </a:p>
          <a:p>
            <a:r>
              <a:rPr lang="en-US" altLang="en-US" dirty="0"/>
              <a:t>Retirement. </a:t>
            </a:r>
          </a:p>
        </p:txBody>
      </p:sp>
      <p:sp>
        <p:nvSpPr>
          <p:cNvPr id="3" name="Title 2">
            <a:extLst>
              <a:ext uri="{FF2B5EF4-FFF2-40B4-BE49-F238E27FC236}">
                <a16:creationId xmlns:a16="http://schemas.microsoft.com/office/drawing/2014/main" id="{528D603E-0FFE-5982-4B68-942BBFA5AA1E}"/>
              </a:ext>
            </a:extLst>
          </p:cNvPr>
          <p:cNvSpPr>
            <a:spLocks noGrp="1"/>
          </p:cNvSpPr>
          <p:nvPr>
            <p:ph type="title"/>
          </p:nvPr>
        </p:nvSpPr>
        <p:spPr>
          <a:xfrm>
            <a:off x="609599" y="228600"/>
            <a:ext cx="5181601" cy="1049898"/>
          </a:xfrm>
        </p:spPr>
        <p:txBody>
          <a:bodyPr/>
          <a:lstStyle/>
          <a:p>
            <a:r>
              <a:rPr lang="en-US" dirty="0"/>
              <a:t>Topics</a:t>
            </a:r>
          </a:p>
        </p:txBody>
      </p:sp>
    </p:spTree>
    <p:extLst>
      <p:ext uri="{BB962C8B-B14F-4D97-AF65-F5344CB8AC3E}">
        <p14:creationId xmlns:p14="http://schemas.microsoft.com/office/powerpoint/2010/main" val="3968392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3BFEF-120B-0E71-53F9-C746F2ABD2A6}"/>
              </a:ext>
            </a:extLst>
          </p:cNvPr>
          <p:cNvSpPr>
            <a:spLocks noGrp="1"/>
          </p:cNvSpPr>
          <p:nvPr>
            <p:ph type="title"/>
          </p:nvPr>
        </p:nvSpPr>
        <p:spPr>
          <a:xfrm>
            <a:off x="609600" y="228599"/>
            <a:ext cx="9598430" cy="1724899"/>
          </a:xfrm>
        </p:spPr>
        <p:txBody>
          <a:bodyPr/>
          <a:lstStyle/>
          <a:p>
            <a:r>
              <a:rPr lang="en-US" dirty="0"/>
              <a:t>National Preferred Formulary for 2025</a:t>
            </a:r>
          </a:p>
        </p:txBody>
      </p:sp>
      <p:sp>
        <p:nvSpPr>
          <p:cNvPr id="3" name="Content Placeholder 2">
            <a:extLst>
              <a:ext uri="{FF2B5EF4-FFF2-40B4-BE49-F238E27FC236}">
                <a16:creationId xmlns:a16="http://schemas.microsoft.com/office/drawing/2014/main" id="{EEAA4AA4-62D0-5CCF-F1DE-D83EA0047067}"/>
              </a:ext>
            </a:extLst>
          </p:cNvPr>
          <p:cNvSpPr>
            <a:spLocks noGrp="1"/>
          </p:cNvSpPr>
          <p:nvPr>
            <p:ph idx="1"/>
          </p:nvPr>
        </p:nvSpPr>
        <p:spPr>
          <a:xfrm>
            <a:off x="609600" y="2510455"/>
            <a:ext cx="10972800" cy="3790590"/>
          </a:xfrm>
        </p:spPr>
        <p:txBody>
          <a:bodyPr/>
          <a:lstStyle/>
          <a:p>
            <a:r>
              <a:rPr lang="en-US" dirty="0"/>
              <a:t>Some drugs will be excluded from coverage under the National Preferred Formulary (NPF). </a:t>
            </a:r>
          </a:p>
          <a:p>
            <a:pPr lvl="1"/>
            <a:r>
              <a:rPr lang="en-US" dirty="0"/>
              <a:t>Impacted members received an exclusion letter. </a:t>
            </a:r>
          </a:p>
          <a:p>
            <a:r>
              <a:rPr lang="en-US" dirty="0"/>
              <a:t>Some drugs will change from a Tier 2 drug to a Tier 3 drug.</a:t>
            </a:r>
          </a:p>
          <a:p>
            <a:pPr lvl="1"/>
            <a:r>
              <a:rPr lang="en-US" dirty="0"/>
              <a:t>Impacted members received a tier change letter. </a:t>
            </a:r>
          </a:p>
          <a:p>
            <a:pPr lvl="0"/>
            <a:r>
              <a:rPr lang="en-US" dirty="0"/>
              <a:t>Prior authorization is required for certain ADHD medications effective on the </a:t>
            </a:r>
            <a:r>
              <a:rPr lang="en-US"/>
              <a:t>member’s 19</a:t>
            </a:r>
            <a:r>
              <a:rPr lang="en-US" baseline="30000"/>
              <a:t>th</a:t>
            </a:r>
            <a:r>
              <a:rPr lang="en-US"/>
              <a:t> birthday</a:t>
            </a:r>
            <a:r>
              <a:rPr lang="en-US" dirty="0"/>
              <a:t>. </a:t>
            </a:r>
          </a:p>
          <a:p>
            <a:pPr lvl="1"/>
            <a:r>
              <a:rPr lang="en-US" dirty="0"/>
              <a:t>Impacted members who turn 19 during plan year 2025 received a letter. </a:t>
            </a:r>
          </a:p>
          <a:p>
            <a:r>
              <a:rPr lang="en-US" dirty="0"/>
              <a:t>Humira will be excluded, and Humira biosimilars will be preferred. </a:t>
            </a:r>
          </a:p>
          <a:p>
            <a:pPr lvl="1"/>
            <a:r>
              <a:rPr lang="en-US" dirty="0"/>
              <a:t>The Humira biosimilars will help provide savings to members, as well as the State Health Plan. </a:t>
            </a:r>
          </a:p>
          <a:p>
            <a:pPr lvl="1"/>
            <a:r>
              <a:rPr lang="en-US" dirty="0"/>
              <a:t>Impacted members received an exclusion letter.</a:t>
            </a:r>
          </a:p>
          <a:p>
            <a:endParaRPr lang="en-US" dirty="0"/>
          </a:p>
        </p:txBody>
      </p:sp>
      <p:sp>
        <p:nvSpPr>
          <p:cNvPr id="4" name="Slide Number Placeholder 3">
            <a:extLst>
              <a:ext uri="{FF2B5EF4-FFF2-40B4-BE49-F238E27FC236}">
                <a16:creationId xmlns:a16="http://schemas.microsoft.com/office/drawing/2014/main" id="{391B031E-C486-78C8-C441-CB0C9C3BEFEB}"/>
              </a:ext>
            </a:extLst>
          </p:cNvPr>
          <p:cNvSpPr>
            <a:spLocks noGrp="1"/>
          </p:cNvSpPr>
          <p:nvPr>
            <p:ph type="sldNum" sz="quarter" idx="12"/>
          </p:nvPr>
        </p:nvSpPr>
        <p:spPr>
          <a:xfrm>
            <a:off x="11019348" y="6301044"/>
            <a:ext cx="1072896" cy="457200"/>
          </a:xfrm>
        </p:spPr>
        <p:txBody>
          <a:bodyPr/>
          <a:lstStyle/>
          <a:p>
            <a:fld id="{28024367-D536-4F59-B2ED-0E7825EDA9AF}" type="slidenum">
              <a:rPr lang="en-US" smtClean="0"/>
              <a:pPr/>
              <a:t>20</a:t>
            </a:fld>
            <a:endParaRPr lang="en-US" dirty="0"/>
          </a:p>
        </p:txBody>
      </p:sp>
    </p:spTree>
    <p:extLst>
      <p:ext uri="{BB962C8B-B14F-4D97-AF65-F5344CB8AC3E}">
        <p14:creationId xmlns:p14="http://schemas.microsoft.com/office/powerpoint/2010/main" val="2464258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B226A-D263-48C6-BAA6-822D3A91A637}"/>
              </a:ext>
            </a:extLst>
          </p:cNvPr>
          <p:cNvSpPr>
            <a:spLocks noGrp="1"/>
          </p:cNvSpPr>
          <p:nvPr>
            <p:ph type="title"/>
          </p:nvPr>
        </p:nvSpPr>
        <p:spPr/>
        <p:txBody>
          <a:bodyPr/>
          <a:lstStyle/>
          <a:p>
            <a:r>
              <a:rPr lang="en-US" dirty="0"/>
              <a:t>IRS announces increase to MSA contribution limit</a:t>
            </a:r>
          </a:p>
        </p:txBody>
      </p:sp>
      <p:sp>
        <p:nvSpPr>
          <p:cNvPr id="3" name="Content Placeholder 2">
            <a:extLst>
              <a:ext uri="{FF2B5EF4-FFF2-40B4-BE49-F238E27FC236}">
                <a16:creationId xmlns:a16="http://schemas.microsoft.com/office/drawing/2014/main" id="{F0780506-2DFA-4EE8-95BA-EA08175E195D}"/>
              </a:ext>
            </a:extLst>
          </p:cNvPr>
          <p:cNvSpPr>
            <a:spLocks noGrp="1"/>
          </p:cNvSpPr>
          <p:nvPr>
            <p:ph idx="1"/>
          </p:nvPr>
        </p:nvSpPr>
        <p:spPr/>
        <p:txBody>
          <a:bodyPr/>
          <a:lstStyle/>
          <a:p>
            <a:r>
              <a:rPr lang="en-US" dirty="0"/>
              <a:t>In October, the IRS announced an increase in the contribution limit for Medical Spending Accounts (MSAs) and Limited-use MSAs for 2025. </a:t>
            </a:r>
          </a:p>
          <a:p>
            <a:r>
              <a:rPr lang="en-US" dirty="0"/>
              <a:t>The limit increased from $3,200 to $3,300. </a:t>
            </a:r>
          </a:p>
          <a:p>
            <a:r>
              <a:rPr lang="en-US" dirty="0"/>
              <a:t>Eligible employees could enroll through the end of open enrollment, which was Thursday, October 31. </a:t>
            </a:r>
          </a:p>
          <a:p>
            <a:pPr lvl="1"/>
            <a:r>
              <a:rPr lang="en-US" dirty="0"/>
              <a:t>The deadline for elections was not extended. </a:t>
            </a:r>
          </a:p>
        </p:txBody>
      </p:sp>
      <p:sp>
        <p:nvSpPr>
          <p:cNvPr id="4" name="Slide Number Placeholder 3">
            <a:extLst>
              <a:ext uri="{FF2B5EF4-FFF2-40B4-BE49-F238E27FC236}">
                <a16:creationId xmlns:a16="http://schemas.microsoft.com/office/drawing/2014/main" id="{6769C1A1-2A66-4DF1-BA57-00763BE62708}"/>
              </a:ext>
            </a:extLst>
          </p:cNvPr>
          <p:cNvSpPr>
            <a:spLocks noGrp="1"/>
          </p:cNvSpPr>
          <p:nvPr>
            <p:ph type="sldNum" sz="quarter" idx="12"/>
          </p:nvPr>
        </p:nvSpPr>
        <p:spPr/>
        <p:txBody>
          <a:bodyPr/>
          <a:lstStyle/>
          <a:p>
            <a:fld id="{28024367-D536-4F59-B2ED-0E7825EDA9AF}" type="slidenum">
              <a:rPr lang="en-US" smtClean="0"/>
              <a:pPr/>
              <a:t>21</a:t>
            </a:fld>
            <a:endParaRPr lang="en-US" dirty="0"/>
          </a:p>
        </p:txBody>
      </p:sp>
    </p:spTree>
    <p:extLst>
      <p:ext uri="{BB962C8B-B14F-4D97-AF65-F5344CB8AC3E}">
        <p14:creationId xmlns:p14="http://schemas.microsoft.com/office/powerpoint/2010/main" val="802368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FF789-5BC9-4E74-A778-E1EE458C21A7}"/>
              </a:ext>
            </a:extLst>
          </p:cNvPr>
          <p:cNvSpPr>
            <a:spLocks noGrp="1"/>
          </p:cNvSpPr>
          <p:nvPr>
            <p:ph type="title"/>
          </p:nvPr>
        </p:nvSpPr>
        <p:spPr/>
        <p:txBody>
          <a:bodyPr/>
          <a:lstStyle/>
          <a:p>
            <a:r>
              <a:rPr lang="en-US" dirty="0"/>
              <a:t>IRS announces increase in MSA carryover</a:t>
            </a:r>
          </a:p>
        </p:txBody>
      </p:sp>
      <p:sp>
        <p:nvSpPr>
          <p:cNvPr id="3" name="Content Placeholder 2">
            <a:extLst>
              <a:ext uri="{FF2B5EF4-FFF2-40B4-BE49-F238E27FC236}">
                <a16:creationId xmlns:a16="http://schemas.microsoft.com/office/drawing/2014/main" id="{6A7F1783-BDB9-41F2-8563-E8AA205C2A79}"/>
              </a:ext>
            </a:extLst>
          </p:cNvPr>
          <p:cNvSpPr>
            <a:spLocks noGrp="1"/>
          </p:cNvSpPr>
          <p:nvPr>
            <p:ph idx="1"/>
          </p:nvPr>
        </p:nvSpPr>
        <p:spPr/>
        <p:txBody>
          <a:bodyPr/>
          <a:lstStyle/>
          <a:p>
            <a:r>
              <a:rPr lang="en-US" dirty="0"/>
              <a:t>The IRS also increased the carryover amount of unused funds for 2025. </a:t>
            </a:r>
          </a:p>
          <a:p>
            <a:r>
              <a:rPr lang="en-US" dirty="0"/>
              <a:t>The maximum carryover amount increased from $640 to $660. </a:t>
            </a:r>
          </a:p>
          <a:p>
            <a:r>
              <a:rPr lang="en-US" dirty="0"/>
              <a:t>Participants can carry over into 2026 up to $660 in unused funds from their account. </a:t>
            </a:r>
          </a:p>
          <a:p>
            <a:pPr lvl="1"/>
            <a:r>
              <a:rPr lang="en-US" dirty="0"/>
              <a:t>Participants forfeit funds over $660 left in their account after the March 31, 2026, reimbursement deadline.</a:t>
            </a:r>
          </a:p>
        </p:txBody>
      </p:sp>
      <p:sp>
        <p:nvSpPr>
          <p:cNvPr id="4" name="Slide Number Placeholder 3">
            <a:extLst>
              <a:ext uri="{FF2B5EF4-FFF2-40B4-BE49-F238E27FC236}">
                <a16:creationId xmlns:a16="http://schemas.microsoft.com/office/drawing/2014/main" id="{E509F9F9-D3A0-4BE2-95E9-161D80C5D708}"/>
              </a:ext>
            </a:extLst>
          </p:cNvPr>
          <p:cNvSpPr>
            <a:spLocks noGrp="1"/>
          </p:cNvSpPr>
          <p:nvPr>
            <p:ph type="sldNum" sz="quarter" idx="12"/>
          </p:nvPr>
        </p:nvSpPr>
        <p:spPr/>
        <p:txBody>
          <a:bodyPr/>
          <a:lstStyle/>
          <a:p>
            <a:fld id="{28024367-D536-4F59-B2ED-0E7825EDA9AF}" type="slidenum">
              <a:rPr lang="en-US" smtClean="0"/>
              <a:pPr/>
              <a:t>22</a:t>
            </a:fld>
            <a:endParaRPr lang="en-US" dirty="0"/>
          </a:p>
        </p:txBody>
      </p:sp>
    </p:spTree>
    <p:extLst>
      <p:ext uri="{BB962C8B-B14F-4D97-AF65-F5344CB8AC3E}">
        <p14:creationId xmlns:p14="http://schemas.microsoft.com/office/powerpoint/2010/main" val="7366141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85FAF4F-C8A0-CEBD-F5E7-CB9469996538}"/>
              </a:ext>
            </a:extLst>
          </p:cNvPr>
          <p:cNvSpPr>
            <a:spLocks noGrp="1"/>
          </p:cNvSpPr>
          <p:nvPr>
            <p:ph sz="half" idx="1"/>
          </p:nvPr>
        </p:nvSpPr>
        <p:spPr/>
        <p:txBody>
          <a:bodyPr>
            <a:normAutofit/>
          </a:bodyPr>
          <a:lstStyle/>
          <a:p>
            <a:r>
              <a:rPr lang="en-US" dirty="0"/>
              <a:t>After an employer submits a death in EBS, PEBA sends the information to MetLife for those with life insurance coverage.</a:t>
            </a:r>
          </a:p>
          <a:p>
            <a:r>
              <a:rPr lang="en-US" dirty="0"/>
              <a:t>Reply to the encrypted email you receive from PEBA with the required information.</a:t>
            </a:r>
          </a:p>
          <a:p>
            <a:pPr lvl="1"/>
            <a:r>
              <a:rPr lang="en-US" dirty="0"/>
              <a:t>PEBA will initiate this encrypted process after you report the death in EBS. </a:t>
            </a:r>
          </a:p>
          <a:p>
            <a:endParaRPr lang="en-US" dirty="0"/>
          </a:p>
        </p:txBody>
      </p:sp>
      <p:sp>
        <p:nvSpPr>
          <p:cNvPr id="4" name="Content Placeholder 3">
            <a:extLst>
              <a:ext uri="{FF2B5EF4-FFF2-40B4-BE49-F238E27FC236}">
                <a16:creationId xmlns:a16="http://schemas.microsoft.com/office/drawing/2014/main" id="{A6BF8A5D-24BB-B7B5-5CCF-E6B47F1F3577}"/>
              </a:ext>
            </a:extLst>
          </p:cNvPr>
          <p:cNvSpPr>
            <a:spLocks noGrp="1"/>
          </p:cNvSpPr>
          <p:nvPr>
            <p:ph sz="half" idx="2"/>
          </p:nvPr>
        </p:nvSpPr>
        <p:spPr/>
        <p:txBody>
          <a:bodyPr>
            <a:normAutofit/>
          </a:bodyPr>
          <a:lstStyle/>
          <a:p>
            <a:r>
              <a:rPr lang="en-US" dirty="0"/>
              <a:t>PEBA will send the beneficiary a condolence letter and beneficiary statement. </a:t>
            </a:r>
          </a:p>
          <a:p>
            <a:pPr lvl="1"/>
            <a:r>
              <a:rPr lang="en-US" dirty="0"/>
              <a:t>PEBA will request an original certified death certificate. </a:t>
            </a:r>
          </a:p>
          <a:p>
            <a:pPr lvl="1"/>
            <a:r>
              <a:rPr lang="en-US" dirty="0"/>
              <a:t>The beneficiary should mail the beneficiary statement and original certified death certificate to MetLife or send via fax.</a:t>
            </a:r>
          </a:p>
          <a:p>
            <a:r>
              <a:rPr lang="en-US" dirty="0"/>
              <a:t>Employers </a:t>
            </a:r>
            <a:r>
              <a:rPr lang="en-US" b="1" dirty="0"/>
              <a:t>should not</a:t>
            </a:r>
            <a:r>
              <a:rPr lang="en-US" dirty="0"/>
              <a:t> use </a:t>
            </a:r>
            <a:r>
              <a:rPr lang="en-US" dirty="0" err="1"/>
              <a:t>MetLink</a:t>
            </a:r>
            <a:r>
              <a:rPr lang="en-US" dirty="0"/>
              <a:t> to file life insurance claims.</a:t>
            </a:r>
          </a:p>
          <a:p>
            <a:endParaRPr lang="en-US" dirty="0"/>
          </a:p>
        </p:txBody>
      </p:sp>
      <p:sp>
        <p:nvSpPr>
          <p:cNvPr id="2" name="Title 1">
            <a:extLst>
              <a:ext uri="{FF2B5EF4-FFF2-40B4-BE49-F238E27FC236}">
                <a16:creationId xmlns:a16="http://schemas.microsoft.com/office/drawing/2014/main" id="{05AAA924-5009-582F-395E-592C2D1E87F5}"/>
              </a:ext>
            </a:extLst>
          </p:cNvPr>
          <p:cNvSpPr>
            <a:spLocks noGrp="1"/>
          </p:cNvSpPr>
          <p:nvPr>
            <p:ph type="title"/>
          </p:nvPr>
        </p:nvSpPr>
        <p:spPr/>
        <p:txBody>
          <a:bodyPr/>
          <a:lstStyle/>
          <a:p>
            <a:r>
              <a:rPr lang="en-US" dirty="0"/>
              <a:t>Life insurance claims</a:t>
            </a:r>
          </a:p>
        </p:txBody>
      </p:sp>
      <p:sp>
        <p:nvSpPr>
          <p:cNvPr id="3" name="Slide Number Placeholder 2">
            <a:extLst>
              <a:ext uri="{FF2B5EF4-FFF2-40B4-BE49-F238E27FC236}">
                <a16:creationId xmlns:a16="http://schemas.microsoft.com/office/drawing/2014/main" id="{50EDEA75-F9AC-C2E2-DAEA-A7DC818CE2AB}"/>
              </a:ext>
            </a:extLst>
          </p:cNvPr>
          <p:cNvSpPr>
            <a:spLocks noGrp="1"/>
          </p:cNvSpPr>
          <p:nvPr>
            <p:ph type="sldNum" sz="quarter" idx="12"/>
          </p:nvPr>
        </p:nvSpPr>
        <p:spPr/>
        <p:txBody>
          <a:bodyPr/>
          <a:lstStyle/>
          <a:p>
            <a:fld id="{28024367-D536-4F59-B2ED-0E7825EDA9AF}" type="slidenum">
              <a:rPr lang="en-US" smtClean="0"/>
              <a:pPr/>
              <a:t>23</a:t>
            </a:fld>
            <a:endParaRPr lang="en-US" dirty="0"/>
          </a:p>
        </p:txBody>
      </p:sp>
    </p:spTree>
    <p:extLst>
      <p:ext uri="{BB962C8B-B14F-4D97-AF65-F5344CB8AC3E}">
        <p14:creationId xmlns:p14="http://schemas.microsoft.com/office/powerpoint/2010/main" val="4291159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09E20-95B5-DE4E-C6DA-0CB3E26E5C62}"/>
              </a:ext>
            </a:extLst>
          </p:cNvPr>
          <p:cNvSpPr>
            <a:spLocks noGrp="1"/>
          </p:cNvSpPr>
          <p:nvPr>
            <p:ph type="title"/>
          </p:nvPr>
        </p:nvSpPr>
        <p:spPr/>
        <p:txBody>
          <a:bodyPr/>
          <a:lstStyle/>
          <a:p>
            <a:r>
              <a:rPr lang="en-US" dirty="0"/>
              <a:t>Retirement</a:t>
            </a:r>
          </a:p>
        </p:txBody>
      </p:sp>
      <p:sp>
        <p:nvSpPr>
          <p:cNvPr id="3" name="Slide Number Placeholder 2">
            <a:extLst>
              <a:ext uri="{FF2B5EF4-FFF2-40B4-BE49-F238E27FC236}">
                <a16:creationId xmlns:a16="http://schemas.microsoft.com/office/drawing/2014/main" id="{1F86200B-2E5C-3993-260D-D8FFC62E5DE2}"/>
              </a:ext>
            </a:extLst>
          </p:cNvPr>
          <p:cNvSpPr>
            <a:spLocks noGrp="1"/>
          </p:cNvSpPr>
          <p:nvPr>
            <p:ph type="sldNum" sz="quarter" idx="12"/>
          </p:nvPr>
        </p:nvSpPr>
        <p:spPr/>
        <p:txBody>
          <a:bodyPr/>
          <a:lstStyle/>
          <a:p>
            <a:fld id="{28024367-D536-4F59-B2ED-0E7825EDA9AF}" type="slidenum">
              <a:rPr lang="en-US" smtClean="0"/>
              <a:pPr/>
              <a:t>24</a:t>
            </a:fld>
            <a:endParaRPr lang="en-US" dirty="0"/>
          </a:p>
        </p:txBody>
      </p:sp>
      <p:sp>
        <p:nvSpPr>
          <p:cNvPr id="4" name="Subtitle 3">
            <a:extLst>
              <a:ext uri="{FF2B5EF4-FFF2-40B4-BE49-F238E27FC236}">
                <a16:creationId xmlns:a16="http://schemas.microsoft.com/office/drawing/2014/main" id="{59977431-5122-2BB1-A032-141D341F6B54}"/>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192208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EE05A76E-7797-47AB-9A4F-A36585C1123B}"/>
              </a:ext>
            </a:extLst>
          </p:cNvPr>
          <p:cNvSpPr>
            <a:spLocks noGrp="1" noChangeArrowheads="1"/>
          </p:cNvSpPr>
          <p:nvPr>
            <p:ph type="title"/>
          </p:nvPr>
        </p:nvSpPr>
        <p:spPr/>
        <p:txBody>
          <a:bodyPr/>
          <a:lstStyle/>
          <a:p>
            <a:pPr eaLnBrk="1" hangingPunct="1"/>
            <a:r>
              <a:rPr lang="en-US" altLang="en-US" dirty="0"/>
              <a:t>Past pension reform legislation</a:t>
            </a:r>
          </a:p>
        </p:txBody>
      </p:sp>
      <p:sp>
        <p:nvSpPr>
          <p:cNvPr id="28676" name="Slide Number Placeholder 3">
            <a:extLst>
              <a:ext uri="{FF2B5EF4-FFF2-40B4-BE49-F238E27FC236}">
                <a16:creationId xmlns:a16="http://schemas.microsoft.com/office/drawing/2014/main" id="{B91B6166-4FF9-4991-B169-9B3AB2010B9D}"/>
              </a:ext>
            </a:extLst>
          </p:cNvPr>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ctr" rtl="0" eaLnBrk="1" fontAlgn="auto" hangingPunct="1">
              <a:spcBef>
                <a:spcPts val="0"/>
              </a:spcBef>
              <a:spcAft>
                <a:spcPts val="0"/>
              </a:spcAft>
              <a:defRPr sz="1400" kern="1200">
                <a:solidFill>
                  <a:schemeClr val="bg1"/>
                </a:solidFill>
                <a:latin typeface="Times New Roman" panose="02020603050405020304" pitchFamily="18" charset="0"/>
                <a:ea typeface="+mn-ea"/>
                <a:cs typeface="Times New Roman" panose="02020603050405020304" pitchFamily="18"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1BD61B08-67AC-48EB-BE29-A3D0FABE24CA}" type="slidenum">
              <a:rPr lang="en-US" smtClean="0"/>
              <a:pPr fontAlgn="base">
                <a:lnSpc>
                  <a:spcPct val="100000"/>
                </a:lnSpc>
                <a:spcBef>
                  <a:spcPct val="0"/>
                </a:spcBef>
                <a:spcAft>
                  <a:spcPct val="0"/>
                </a:spcAft>
                <a:buFontTx/>
                <a:buNone/>
                <a:defRPr/>
              </a:pPr>
              <a:t>25</a:t>
            </a:fld>
            <a:endParaRPr lang="en-US" altLang="en-US" sz="1400">
              <a:solidFill>
                <a:schemeClr val="bg1"/>
              </a:solidFill>
              <a:latin typeface="Times New Roman" panose="02020603050405020304" pitchFamily="18" charset="0"/>
            </a:endParaRPr>
          </a:p>
        </p:txBody>
      </p:sp>
      <p:sp>
        <p:nvSpPr>
          <p:cNvPr id="2" name="Content Placeholder 1">
            <a:extLst>
              <a:ext uri="{FF2B5EF4-FFF2-40B4-BE49-F238E27FC236}">
                <a16:creationId xmlns:a16="http://schemas.microsoft.com/office/drawing/2014/main" id="{628517CD-1C3E-C674-5C82-0C46A1E2B900}"/>
              </a:ext>
            </a:extLst>
          </p:cNvPr>
          <p:cNvSpPr>
            <a:spLocks noGrp="1"/>
          </p:cNvSpPr>
          <p:nvPr>
            <p:ph sz="half" idx="13"/>
          </p:nvPr>
        </p:nvSpPr>
        <p:spPr/>
        <p:txBody>
          <a:bodyPr/>
          <a:lstStyle/>
          <a:p>
            <a:pPr eaLnBrk="1" hangingPunct="1"/>
            <a:r>
              <a:rPr lang="en-US" altLang="en-US" dirty="0"/>
              <a:t>In 2012 and 2017, the S.C. General Assembly passed two sets of pension legislation:</a:t>
            </a:r>
          </a:p>
          <a:p>
            <a:pPr lvl="1" eaLnBrk="1" hangingPunct="1"/>
            <a:r>
              <a:rPr lang="en-US" altLang="en-US" dirty="0"/>
              <a:t>Benefit reform through Act 278 of 2012.</a:t>
            </a:r>
          </a:p>
          <a:p>
            <a:pPr lvl="1" eaLnBrk="1" hangingPunct="1"/>
            <a:r>
              <a:rPr lang="en-US" altLang="en-US" dirty="0"/>
              <a:t>Funding reform through Retirement System Funding and Administration Act of 2017.</a:t>
            </a:r>
          </a:p>
          <a:p>
            <a:r>
              <a:rPr lang="en-US" altLang="en-US" dirty="0"/>
              <a:t>View the </a:t>
            </a:r>
            <a:r>
              <a:rPr lang="en-US" altLang="en-US" i="1" dirty="0">
                <a:hlinkClick r:id="rId2"/>
              </a:rPr>
              <a:t>Past Pension Reform Legislation</a:t>
            </a:r>
            <a:r>
              <a:rPr lang="en-US" altLang="en-US" dirty="0"/>
              <a:t> flyer on our </a:t>
            </a:r>
            <a:r>
              <a:rPr lang="en-US" altLang="en-US" i="1" dirty="0"/>
              <a:t>Navigating Your Benefits </a:t>
            </a:r>
            <a:r>
              <a:rPr lang="en-US" altLang="en-US" dirty="0"/>
              <a:t>series.</a:t>
            </a:r>
          </a:p>
          <a:p>
            <a:endParaRPr lang="en-US" dirty="0"/>
          </a:p>
        </p:txBody>
      </p:sp>
      <p:pic>
        <p:nvPicPr>
          <p:cNvPr id="7" name="Content Placeholder 6">
            <a:extLst>
              <a:ext uri="{FF2B5EF4-FFF2-40B4-BE49-F238E27FC236}">
                <a16:creationId xmlns:a16="http://schemas.microsoft.com/office/drawing/2014/main" id="{07145EA6-9E88-40B7-E277-468544155A44}"/>
              </a:ext>
            </a:extLst>
          </p:cNvPr>
          <p:cNvPicPr>
            <a:picLocks noGrp="1" noChangeAspect="1"/>
          </p:cNvPicPr>
          <p:nvPr>
            <p:ph sz="half" idx="2"/>
          </p:nvPr>
        </p:nvPicPr>
        <p:blipFill>
          <a:blip r:embed="rId3"/>
          <a:stretch>
            <a:fillRect/>
          </a:stretch>
        </p:blipFill>
        <p:spPr>
          <a:xfrm>
            <a:off x="7527641" y="2508250"/>
            <a:ext cx="2927917" cy="3783013"/>
          </a:xfrm>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2000" advTm="41862"/>
    </mc:Choice>
    <mc:Fallback xmlns="">
      <p:transition spd="slow" advTm="41862"/>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368A8B2-322C-3598-50A7-90168C2BF87C}"/>
              </a:ext>
            </a:extLst>
          </p:cNvPr>
          <p:cNvSpPr>
            <a:spLocks noGrp="1"/>
          </p:cNvSpPr>
          <p:nvPr>
            <p:ph type="title"/>
          </p:nvPr>
        </p:nvSpPr>
        <p:spPr/>
        <p:txBody>
          <a:bodyPr/>
          <a:lstStyle/>
          <a:p>
            <a:r>
              <a:rPr lang="en-US" altLang="en-US" dirty="0"/>
              <a:t>Past pension reform legislation</a:t>
            </a:r>
            <a:endParaRPr lang="en-US" dirty="0"/>
          </a:p>
        </p:txBody>
      </p:sp>
      <p:sp>
        <p:nvSpPr>
          <p:cNvPr id="4" name="Slide Number Placeholder 3">
            <a:extLst>
              <a:ext uri="{FF2B5EF4-FFF2-40B4-BE49-F238E27FC236}">
                <a16:creationId xmlns:a16="http://schemas.microsoft.com/office/drawing/2014/main" id="{B4498417-9CC7-AAC8-7EB2-D450A65200B3}"/>
              </a:ext>
            </a:extLst>
          </p:cNvPr>
          <p:cNvSpPr>
            <a:spLocks noGrp="1"/>
          </p:cNvSpPr>
          <p:nvPr>
            <p:ph type="sldNum" sz="quarter" idx="12"/>
          </p:nvPr>
        </p:nvSpPr>
        <p:spPr/>
        <p:txBody>
          <a:bodyPr/>
          <a:lstStyle/>
          <a:p>
            <a:fld id="{28024367-D536-4F59-B2ED-0E7825EDA9AF}" type="slidenum">
              <a:rPr lang="en-US" smtClean="0"/>
              <a:pPr/>
              <a:t>26</a:t>
            </a:fld>
            <a:endParaRPr lang="en-US" dirty="0"/>
          </a:p>
        </p:txBody>
      </p:sp>
      <p:sp>
        <p:nvSpPr>
          <p:cNvPr id="9" name="Content Placeholder 8">
            <a:extLst>
              <a:ext uri="{FF2B5EF4-FFF2-40B4-BE49-F238E27FC236}">
                <a16:creationId xmlns:a16="http://schemas.microsoft.com/office/drawing/2014/main" id="{00E28B95-4492-4387-10F0-11BEBA054A57}"/>
              </a:ext>
            </a:extLst>
          </p:cNvPr>
          <p:cNvSpPr>
            <a:spLocks noGrp="1"/>
          </p:cNvSpPr>
          <p:nvPr>
            <p:ph sz="half" idx="13"/>
          </p:nvPr>
        </p:nvSpPr>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Act 278 of 2012</a:t>
            </a:r>
          </a:p>
          <a:p>
            <a:r>
              <a:rPr lang="en-US" dirty="0"/>
              <a:t>Created a new tier of membership, Class Three, with membership dates effective on or after July 1, 2012. </a:t>
            </a:r>
          </a:p>
          <a:p>
            <a:pPr lvl="1"/>
            <a:r>
              <a:rPr lang="en-US" dirty="0"/>
              <a:t>Class Three and Class Two at a glance flyers.</a:t>
            </a:r>
          </a:p>
          <a:p>
            <a:r>
              <a:rPr lang="en-US" dirty="0"/>
              <a:t>Added a $10,000 earnings limit for members who retired after January 1, 2013, and return to work for a covered employer, unless the member was older than 62 (SCRS) or 57 (PORS) at retirement. </a:t>
            </a:r>
          </a:p>
        </p:txBody>
      </p:sp>
      <p:sp>
        <p:nvSpPr>
          <p:cNvPr id="8" name="Content Placeholder 7">
            <a:extLst>
              <a:ext uri="{FF2B5EF4-FFF2-40B4-BE49-F238E27FC236}">
                <a16:creationId xmlns:a16="http://schemas.microsoft.com/office/drawing/2014/main" id="{2BCA2D72-AA53-7876-3A71-25200D84A986}"/>
              </a:ext>
            </a:extLst>
          </p:cNvPr>
          <p:cNvSpPr>
            <a:spLocks noGrp="1"/>
          </p:cNvSpPr>
          <p:nvPr>
            <p:ph sz="half" idx="2"/>
          </p:nvPr>
        </p:nvSpPr>
        <p:spPr/>
        <p:txBody>
          <a:bodyPr/>
          <a:lstStyle/>
          <a:p>
            <a:pPr marL="0" indent="0">
              <a:buNone/>
            </a:pPr>
            <a:r>
              <a:rPr lang="en-US" sz="2400" b="1" dirty="0">
                <a:latin typeface="Times New Roman" panose="02020603050405020304" pitchFamily="18" charset="0"/>
                <a:cs typeface="Times New Roman" panose="02020603050405020304" pitchFamily="18" charset="0"/>
              </a:rPr>
              <a:t>Retirement System Funding and Administration Act of 2017</a:t>
            </a:r>
          </a:p>
          <a:p>
            <a:r>
              <a:rPr lang="en-US" dirty="0"/>
              <a:t>Legislation did not change the benefits provided to members of the retirement systems. Instead, the goal was to pay down the unfunded liability.</a:t>
            </a:r>
          </a:p>
          <a:p>
            <a:pPr lvl="1"/>
            <a:r>
              <a:rPr lang="en-US" dirty="0"/>
              <a:t>Reducing the funding period;</a:t>
            </a:r>
          </a:p>
          <a:p>
            <a:pPr lvl="1"/>
            <a:r>
              <a:rPr lang="en-US" dirty="0"/>
              <a:t>Increasing contribution rates; and</a:t>
            </a:r>
          </a:p>
          <a:p>
            <a:pPr lvl="1"/>
            <a:r>
              <a:rPr lang="en-US" dirty="0"/>
              <a:t>Decreasing negative amortization.</a:t>
            </a:r>
          </a:p>
        </p:txBody>
      </p:sp>
    </p:spTree>
    <p:extLst>
      <p:ext uri="{BB962C8B-B14F-4D97-AF65-F5344CB8AC3E}">
        <p14:creationId xmlns:p14="http://schemas.microsoft.com/office/powerpoint/2010/main" val="11084409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8DA0C133-4754-2193-7517-6DC737EC2ACD}"/>
              </a:ext>
            </a:extLst>
          </p:cNvPr>
          <p:cNvSpPr>
            <a:spLocks noGrp="1"/>
          </p:cNvSpPr>
          <p:nvPr>
            <p:ph sz="half" idx="1"/>
          </p:nvPr>
        </p:nvSpPr>
        <p:spPr>
          <a:xfrm>
            <a:off x="609600" y="4604997"/>
            <a:ext cx="5865813" cy="1686265"/>
          </a:xfrm>
        </p:spPr>
        <p:txBody>
          <a:bodyPr>
            <a:normAutofit fontScale="92500" lnSpcReduction="20000"/>
          </a:bodyPr>
          <a:lstStyle/>
          <a:p>
            <a:pPr marL="0" indent="0">
              <a:buNone/>
            </a:pPr>
            <a:r>
              <a:rPr lang="en-US" altLang="en-US" dirty="0"/>
              <a:t>Membership class affects:</a:t>
            </a:r>
          </a:p>
          <a:p>
            <a:pPr lvl="1"/>
            <a:r>
              <a:rPr lang="en-US" altLang="en-US" dirty="0"/>
              <a:t>Service retirement eligibility; </a:t>
            </a:r>
          </a:p>
          <a:p>
            <a:pPr lvl="1"/>
            <a:r>
              <a:rPr lang="en-US" altLang="en-US" dirty="0"/>
              <a:t>Average final compensation calculation; and</a:t>
            </a:r>
          </a:p>
          <a:p>
            <a:pPr lvl="1"/>
            <a:r>
              <a:rPr lang="en-US" altLang="en-US" dirty="0"/>
              <a:t>Credit for unused leave at retirement.</a:t>
            </a:r>
          </a:p>
          <a:p>
            <a:r>
              <a:rPr lang="en-US" altLang="en-US" dirty="0"/>
              <a:t>Share the appropriate </a:t>
            </a:r>
            <a:r>
              <a:rPr lang="en-US" altLang="en-US" i="1" dirty="0"/>
              <a:t>at a Glance </a:t>
            </a:r>
            <a:r>
              <a:rPr lang="en-US" altLang="en-US" dirty="0"/>
              <a:t>flyer with employees. </a:t>
            </a:r>
          </a:p>
          <a:p>
            <a:pPr lvl="1"/>
            <a:endParaRPr lang="en-US" altLang="en-US" dirty="0"/>
          </a:p>
        </p:txBody>
      </p:sp>
      <p:sp>
        <p:nvSpPr>
          <p:cNvPr id="2" name="Title 1">
            <a:extLst>
              <a:ext uri="{FF2B5EF4-FFF2-40B4-BE49-F238E27FC236}">
                <a16:creationId xmlns:a16="http://schemas.microsoft.com/office/drawing/2014/main" id="{209C5370-E527-7F0B-BB60-81CE37960892}"/>
              </a:ext>
            </a:extLst>
          </p:cNvPr>
          <p:cNvSpPr>
            <a:spLocks noGrp="1"/>
          </p:cNvSpPr>
          <p:nvPr>
            <p:ph type="title"/>
          </p:nvPr>
        </p:nvSpPr>
        <p:spPr>
          <a:xfrm>
            <a:off x="609600" y="228599"/>
            <a:ext cx="4702234" cy="2223655"/>
          </a:xfrm>
        </p:spPr>
        <p:txBody>
          <a:bodyPr/>
          <a:lstStyle/>
          <a:p>
            <a:r>
              <a:rPr lang="en-US" dirty="0"/>
              <a:t>SCRS, PORS membership classes</a:t>
            </a:r>
          </a:p>
        </p:txBody>
      </p:sp>
      <p:sp>
        <p:nvSpPr>
          <p:cNvPr id="4" name="Slide Number Placeholder 3"/>
          <p:cNvSpPr>
            <a:spLocks noGrp="1"/>
          </p:cNvSpPr>
          <p:nvPr>
            <p:ph type="sldNum" sz="quarter" idx="12"/>
          </p:nvPr>
        </p:nvSpPr>
        <p:spPr>
          <a:xfrm>
            <a:off x="11019348" y="6301044"/>
            <a:ext cx="1072896" cy="457200"/>
          </a:xfrm>
        </p:spPr>
        <p:txBody>
          <a:bodyPr/>
          <a:lstStyle/>
          <a:p>
            <a:fld id="{28024367-D536-4F59-B2ED-0E7825EDA9AF}" type="slidenum">
              <a:rPr lang="en-US" smtClean="0"/>
              <a:pPr/>
              <a:t>27</a:t>
            </a:fld>
            <a:endParaRPr lang="en-US" dirty="0"/>
          </a:p>
        </p:txBody>
      </p:sp>
      <p:grpSp>
        <p:nvGrpSpPr>
          <p:cNvPr id="28" name="Group 27">
            <a:extLst>
              <a:ext uri="{FF2B5EF4-FFF2-40B4-BE49-F238E27FC236}">
                <a16:creationId xmlns:a16="http://schemas.microsoft.com/office/drawing/2014/main" id="{9235C1DE-4A5B-A920-AF1A-72F28669C0A0}"/>
              </a:ext>
            </a:extLst>
          </p:cNvPr>
          <p:cNvGrpSpPr/>
          <p:nvPr/>
        </p:nvGrpSpPr>
        <p:grpSpPr>
          <a:xfrm>
            <a:off x="762000" y="3070225"/>
            <a:ext cx="2377440" cy="1120008"/>
            <a:chOff x="762000" y="3181323"/>
            <a:chExt cx="2377440" cy="1120008"/>
          </a:xfrm>
        </p:grpSpPr>
        <p:sp>
          <p:nvSpPr>
            <p:cNvPr id="25" name="TextBox 24">
              <a:extLst>
                <a:ext uri="{FF2B5EF4-FFF2-40B4-BE49-F238E27FC236}">
                  <a16:creationId xmlns:a16="http://schemas.microsoft.com/office/drawing/2014/main" id="{F32133A0-B023-3555-A3C1-85DB3713FEA9}"/>
                </a:ext>
              </a:extLst>
            </p:cNvPr>
            <p:cNvSpPr txBox="1"/>
            <p:nvPr/>
          </p:nvSpPr>
          <p:spPr>
            <a:xfrm>
              <a:off x="762000" y="3655000"/>
              <a:ext cx="2377440" cy="646331"/>
            </a:xfrm>
            <a:prstGeom prst="rect">
              <a:avLst/>
            </a:prstGeom>
            <a:noFill/>
          </p:spPr>
          <p:txBody>
            <a:bodyPr wrap="square">
              <a:spAutoFit/>
            </a:bodyPr>
            <a:lstStyle/>
            <a:p>
              <a:r>
                <a:rPr lang="en-US" dirty="0">
                  <a:solidFill>
                    <a:schemeClr val="tx2"/>
                  </a:solidFill>
                </a:rPr>
                <a:t>Earned service began prior to July 1, 2012</a:t>
              </a:r>
            </a:p>
          </p:txBody>
        </p:sp>
        <p:cxnSp>
          <p:nvCxnSpPr>
            <p:cNvPr id="26" name="Straight Connector 25">
              <a:extLst>
                <a:ext uri="{FF2B5EF4-FFF2-40B4-BE49-F238E27FC236}">
                  <a16:creationId xmlns:a16="http://schemas.microsoft.com/office/drawing/2014/main" id="{DD3B1985-8284-0755-EF0B-07DCD0C806A3}"/>
                </a:ext>
              </a:extLst>
            </p:cNvPr>
            <p:cNvCxnSpPr>
              <a:cxnSpLocks/>
            </p:cNvCxnSpPr>
            <p:nvPr/>
          </p:nvCxnSpPr>
          <p:spPr>
            <a:xfrm>
              <a:off x="762000" y="3628331"/>
              <a:ext cx="2377440" cy="0"/>
            </a:xfrm>
            <a:prstGeom prst="line">
              <a:avLst/>
            </a:prstGeom>
            <a:ln w="38100">
              <a:solidFill>
                <a:srgbClr val="A0B810"/>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8046FAFC-EF96-74B9-C2EE-D4683EB4C78C}"/>
                </a:ext>
              </a:extLst>
            </p:cNvPr>
            <p:cNvSpPr txBox="1"/>
            <p:nvPr/>
          </p:nvSpPr>
          <p:spPr>
            <a:xfrm>
              <a:off x="762000" y="3181323"/>
              <a:ext cx="2377440"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Class Two</a:t>
              </a:r>
            </a:p>
          </p:txBody>
        </p:sp>
      </p:grpSp>
      <p:grpSp>
        <p:nvGrpSpPr>
          <p:cNvPr id="31" name="Group 30">
            <a:extLst>
              <a:ext uri="{FF2B5EF4-FFF2-40B4-BE49-F238E27FC236}">
                <a16:creationId xmlns:a16="http://schemas.microsoft.com/office/drawing/2014/main" id="{EC2AE22A-F8FE-A565-D22D-CB6D6932406B}"/>
              </a:ext>
            </a:extLst>
          </p:cNvPr>
          <p:cNvGrpSpPr/>
          <p:nvPr/>
        </p:nvGrpSpPr>
        <p:grpSpPr>
          <a:xfrm>
            <a:off x="3718560" y="3070225"/>
            <a:ext cx="2377440" cy="1120008"/>
            <a:chOff x="762000" y="3181323"/>
            <a:chExt cx="2377440" cy="1120008"/>
          </a:xfrm>
        </p:grpSpPr>
        <p:sp>
          <p:nvSpPr>
            <p:cNvPr id="32" name="TextBox 31">
              <a:extLst>
                <a:ext uri="{FF2B5EF4-FFF2-40B4-BE49-F238E27FC236}">
                  <a16:creationId xmlns:a16="http://schemas.microsoft.com/office/drawing/2014/main" id="{5E863820-430C-113C-7A38-F98587FE48FC}"/>
                </a:ext>
              </a:extLst>
            </p:cNvPr>
            <p:cNvSpPr txBox="1"/>
            <p:nvPr/>
          </p:nvSpPr>
          <p:spPr>
            <a:xfrm>
              <a:off x="762000" y="3655000"/>
              <a:ext cx="2377440" cy="646331"/>
            </a:xfrm>
            <a:prstGeom prst="rect">
              <a:avLst/>
            </a:prstGeom>
            <a:noFill/>
          </p:spPr>
          <p:txBody>
            <a:bodyPr wrap="square">
              <a:spAutoFit/>
            </a:bodyPr>
            <a:lstStyle/>
            <a:p>
              <a:r>
                <a:rPr lang="en-US" dirty="0">
                  <a:solidFill>
                    <a:schemeClr val="tx2"/>
                  </a:solidFill>
                </a:rPr>
                <a:t>Earned service began on or after July 1, 2012</a:t>
              </a:r>
            </a:p>
          </p:txBody>
        </p:sp>
        <p:cxnSp>
          <p:nvCxnSpPr>
            <p:cNvPr id="33" name="Straight Connector 32">
              <a:extLst>
                <a:ext uri="{FF2B5EF4-FFF2-40B4-BE49-F238E27FC236}">
                  <a16:creationId xmlns:a16="http://schemas.microsoft.com/office/drawing/2014/main" id="{042668AE-8FA5-747D-E8A5-3B5B261A1C71}"/>
                </a:ext>
              </a:extLst>
            </p:cNvPr>
            <p:cNvCxnSpPr>
              <a:cxnSpLocks/>
            </p:cNvCxnSpPr>
            <p:nvPr/>
          </p:nvCxnSpPr>
          <p:spPr>
            <a:xfrm>
              <a:off x="762000" y="3628331"/>
              <a:ext cx="2377440" cy="0"/>
            </a:xfrm>
            <a:prstGeom prst="line">
              <a:avLst/>
            </a:prstGeom>
            <a:ln w="38100">
              <a:solidFill>
                <a:srgbClr val="A0B810"/>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8B18A5EB-C285-4550-11BA-7ACCABD98B9F}"/>
                </a:ext>
              </a:extLst>
            </p:cNvPr>
            <p:cNvSpPr txBox="1"/>
            <p:nvPr/>
          </p:nvSpPr>
          <p:spPr>
            <a:xfrm>
              <a:off x="762000" y="3181323"/>
              <a:ext cx="2377440"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Class Three</a:t>
              </a:r>
            </a:p>
          </p:txBody>
        </p:sp>
      </p:grpSp>
    </p:spTree>
    <p:custDataLst>
      <p:tags r:id="rId1"/>
    </p:custDataLst>
    <p:extLst>
      <p:ext uri="{BB962C8B-B14F-4D97-AF65-F5344CB8AC3E}">
        <p14:creationId xmlns:p14="http://schemas.microsoft.com/office/powerpoint/2010/main" val="1114921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DAC22-23A9-5754-D86E-6CFF2B90B4F7}"/>
              </a:ext>
            </a:extLst>
          </p:cNvPr>
          <p:cNvSpPr>
            <a:spLocks noGrp="1"/>
          </p:cNvSpPr>
          <p:nvPr>
            <p:ph type="title"/>
          </p:nvPr>
        </p:nvSpPr>
        <p:spPr>
          <a:xfrm>
            <a:off x="609600" y="228599"/>
            <a:ext cx="9598430" cy="1724899"/>
          </a:xfrm>
        </p:spPr>
        <p:txBody>
          <a:bodyPr/>
          <a:lstStyle/>
          <a:p>
            <a:r>
              <a:rPr lang="en-US" dirty="0"/>
              <a:t>Return-to-work retirees</a:t>
            </a:r>
          </a:p>
        </p:txBody>
      </p:sp>
      <p:sp>
        <p:nvSpPr>
          <p:cNvPr id="3" name="Content Placeholder 2">
            <a:extLst>
              <a:ext uri="{FF2B5EF4-FFF2-40B4-BE49-F238E27FC236}">
                <a16:creationId xmlns:a16="http://schemas.microsoft.com/office/drawing/2014/main" id="{DAB32EF8-6100-EA3E-3B22-A623A8663C73}"/>
              </a:ext>
            </a:extLst>
          </p:cNvPr>
          <p:cNvSpPr>
            <a:spLocks noGrp="1"/>
          </p:cNvSpPr>
          <p:nvPr>
            <p:ph idx="1"/>
          </p:nvPr>
        </p:nvSpPr>
        <p:spPr>
          <a:xfrm>
            <a:off x="609600" y="2510455"/>
            <a:ext cx="10972800" cy="3790590"/>
          </a:xfrm>
        </p:spPr>
        <p:txBody>
          <a:bodyPr>
            <a:normAutofit/>
          </a:bodyPr>
          <a:lstStyle/>
          <a:p>
            <a:r>
              <a:rPr lang="en-US" dirty="0"/>
              <a:t>To retire, a member must completely terminate from all covered employment. </a:t>
            </a:r>
          </a:p>
          <a:p>
            <a:r>
              <a:rPr lang="en-US" dirty="0"/>
              <a:t>To receive retirement benefits, a member must also be retired for at least 30 consecutive days before returning to covered employment. </a:t>
            </a:r>
          </a:p>
          <a:p>
            <a:r>
              <a:rPr lang="en-US" dirty="0"/>
              <a:t>When a retiree returns to work, they must contribute a percentage of their pay into the system. The contribution rate will be the same as it is for active employees. </a:t>
            </a:r>
          </a:p>
          <a:p>
            <a:pPr lvl="1"/>
            <a:r>
              <a:rPr lang="en-US" dirty="0"/>
              <a:t>The return-to-work retiree will no longer earn service credit or receive interest on their account.</a:t>
            </a:r>
          </a:p>
          <a:p>
            <a:r>
              <a:rPr lang="en-US" dirty="0"/>
              <a:t>When a retiree returns to work, they may be subject to the annual earnings limitation. </a:t>
            </a:r>
          </a:p>
        </p:txBody>
      </p:sp>
      <p:sp>
        <p:nvSpPr>
          <p:cNvPr id="4" name="Slide Number Placeholder 3">
            <a:extLst>
              <a:ext uri="{FF2B5EF4-FFF2-40B4-BE49-F238E27FC236}">
                <a16:creationId xmlns:a16="http://schemas.microsoft.com/office/drawing/2014/main" id="{3EFADA42-5F73-E7F3-16B9-625516D08D6D}"/>
              </a:ext>
            </a:extLst>
          </p:cNvPr>
          <p:cNvSpPr>
            <a:spLocks noGrp="1"/>
          </p:cNvSpPr>
          <p:nvPr>
            <p:ph type="sldNum" sz="quarter" idx="12"/>
          </p:nvPr>
        </p:nvSpPr>
        <p:spPr>
          <a:xfrm>
            <a:off x="11019348" y="6301044"/>
            <a:ext cx="1072896" cy="457200"/>
          </a:xfrm>
        </p:spPr>
        <p:txBody>
          <a:bodyPr/>
          <a:lstStyle/>
          <a:p>
            <a:fld id="{28024367-D536-4F59-B2ED-0E7825EDA9AF}" type="slidenum">
              <a:rPr lang="en-US" smtClean="0"/>
              <a:pPr/>
              <a:t>28</a:t>
            </a:fld>
            <a:endParaRPr lang="en-US" dirty="0"/>
          </a:p>
        </p:txBody>
      </p:sp>
    </p:spTree>
    <p:extLst>
      <p:ext uri="{BB962C8B-B14F-4D97-AF65-F5344CB8AC3E}">
        <p14:creationId xmlns:p14="http://schemas.microsoft.com/office/powerpoint/2010/main" val="658628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9D2EA-C883-6519-844D-5E4D4F0E1313}"/>
              </a:ext>
            </a:extLst>
          </p:cNvPr>
          <p:cNvSpPr>
            <a:spLocks noGrp="1"/>
          </p:cNvSpPr>
          <p:nvPr>
            <p:ph type="title"/>
          </p:nvPr>
        </p:nvSpPr>
        <p:spPr/>
        <p:txBody>
          <a:bodyPr/>
          <a:lstStyle/>
          <a:p>
            <a:r>
              <a:rPr lang="en-US" dirty="0"/>
              <a:t>Earnings limitation</a:t>
            </a:r>
          </a:p>
        </p:txBody>
      </p:sp>
      <p:sp>
        <p:nvSpPr>
          <p:cNvPr id="3" name="Content Placeholder 2">
            <a:extLst>
              <a:ext uri="{FF2B5EF4-FFF2-40B4-BE49-F238E27FC236}">
                <a16:creationId xmlns:a16="http://schemas.microsoft.com/office/drawing/2014/main" id="{DF93481E-D140-A0AD-B59A-001B7A765F84}"/>
              </a:ext>
            </a:extLst>
          </p:cNvPr>
          <p:cNvSpPr>
            <a:spLocks noGrp="1"/>
          </p:cNvSpPr>
          <p:nvPr>
            <p:ph idx="1"/>
          </p:nvPr>
        </p:nvSpPr>
        <p:spPr/>
        <p:txBody>
          <a:bodyPr>
            <a:normAutofit/>
          </a:bodyPr>
          <a:lstStyle/>
          <a:p>
            <a:r>
              <a:rPr lang="en-US" dirty="0"/>
              <a:t>The $10,000 earnings limitation does not limit the amount a return-to-work retiree can earn from covered employment. Instead, it limits their retirement benefit once their earnings from covered employment exceed the $10,000 limit. </a:t>
            </a:r>
          </a:p>
          <a:p>
            <a:r>
              <a:rPr lang="en-US" dirty="0"/>
              <a:t>Unless a return-to-work retiree meets an exception to the limitation, they will receive their retirement benefit until they earn $10,000 from employment in a covered position during a calendar year. </a:t>
            </a:r>
          </a:p>
          <a:p>
            <a:r>
              <a:rPr lang="en-US" dirty="0"/>
              <a:t>At that time, their monthly retirement benefit stops for the rest of the year. The limit resets the following calendar year. The limit remains in effect for as long as they have covered employment.</a:t>
            </a:r>
          </a:p>
          <a:p>
            <a:r>
              <a:rPr lang="en-US" dirty="0"/>
              <a:t>There are several exceptions to the earnings limitation, which are outlined in the following resources: </a:t>
            </a:r>
          </a:p>
          <a:p>
            <a:pPr lvl="1"/>
            <a:r>
              <a:rPr lang="en-US" i="1" dirty="0">
                <a:hlinkClick r:id="rId2"/>
              </a:rPr>
              <a:t>Covered Employer Procedures Manual</a:t>
            </a:r>
            <a:r>
              <a:rPr lang="en-US" i="1" dirty="0"/>
              <a:t>; </a:t>
            </a:r>
            <a:endParaRPr lang="en-US" dirty="0"/>
          </a:p>
          <a:p>
            <a:pPr lvl="1"/>
            <a:r>
              <a:rPr lang="en-US" i="1" dirty="0">
                <a:hlinkClick r:id="rId3"/>
              </a:rPr>
              <a:t>How Returning to Work Will Impact Your Retirement Benefits</a:t>
            </a:r>
            <a:r>
              <a:rPr lang="en-US" dirty="0"/>
              <a:t> flyer; and </a:t>
            </a:r>
          </a:p>
          <a:p>
            <a:pPr lvl="1"/>
            <a:r>
              <a:rPr lang="en-US" dirty="0">
                <a:hlinkClick r:id="rId4"/>
              </a:rPr>
              <a:t>peba.sc.gov/returning</a:t>
            </a:r>
            <a:r>
              <a:rPr lang="en-US" dirty="0"/>
              <a:t>. </a:t>
            </a:r>
          </a:p>
        </p:txBody>
      </p:sp>
      <p:sp>
        <p:nvSpPr>
          <p:cNvPr id="4" name="Slide Number Placeholder 3">
            <a:extLst>
              <a:ext uri="{FF2B5EF4-FFF2-40B4-BE49-F238E27FC236}">
                <a16:creationId xmlns:a16="http://schemas.microsoft.com/office/drawing/2014/main" id="{BD249DCF-F82C-D681-1ECB-B607D8BD56F2}"/>
              </a:ext>
            </a:extLst>
          </p:cNvPr>
          <p:cNvSpPr>
            <a:spLocks noGrp="1"/>
          </p:cNvSpPr>
          <p:nvPr>
            <p:ph type="sldNum" sz="quarter" idx="12"/>
          </p:nvPr>
        </p:nvSpPr>
        <p:spPr/>
        <p:txBody>
          <a:bodyPr/>
          <a:lstStyle/>
          <a:p>
            <a:fld id="{28024367-D536-4F59-B2ED-0E7825EDA9AF}" type="slidenum">
              <a:rPr lang="en-US" smtClean="0"/>
              <a:pPr/>
              <a:t>29</a:t>
            </a:fld>
            <a:endParaRPr lang="en-US" dirty="0"/>
          </a:p>
        </p:txBody>
      </p:sp>
    </p:spTree>
    <p:extLst>
      <p:ext uri="{BB962C8B-B14F-4D97-AF65-F5344CB8AC3E}">
        <p14:creationId xmlns:p14="http://schemas.microsoft.com/office/powerpoint/2010/main" val="1923783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BBB6B-38AB-3890-92CA-832A289F8E2B}"/>
              </a:ext>
            </a:extLst>
          </p:cNvPr>
          <p:cNvSpPr>
            <a:spLocks noGrp="1"/>
          </p:cNvSpPr>
          <p:nvPr>
            <p:ph type="title"/>
          </p:nvPr>
        </p:nvSpPr>
        <p:spPr>
          <a:xfrm>
            <a:off x="336550" y="2626822"/>
            <a:ext cx="6363508" cy="2335876"/>
          </a:xfrm>
        </p:spPr>
        <p:txBody>
          <a:bodyPr/>
          <a:lstStyle/>
          <a:p>
            <a:r>
              <a:rPr lang="en-US" dirty="0" err="1"/>
              <a:t>PEBA:Connect</a:t>
            </a:r>
            <a:endParaRPr lang="en-US" dirty="0"/>
          </a:p>
        </p:txBody>
      </p:sp>
      <p:sp>
        <p:nvSpPr>
          <p:cNvPr id="3" name="Slide Number Placeholder 2">
            <a:extLst>
              <a:ext uri="{FF2B5EF4-FFF2-40B4-BE49-F238E27FC236}">
                <a16:creationId xmlns:a16="http://schemas.microsoft.com/office/drawing/2014/main" id="{D12F06A7-187A-35D3-49DE-36745509D7A4}"/>
              </a:ext>
            </a:extLst>
          </p:cNvPr>
          <p:cNvSpPr>
            <a:spLocks noGrp="1"/>
          </p:cNvSpPr>
          <p:nvPr>
            <p:ph type="sldNum" sz="quarter" idx="12"/>
          </p:nvPr>
        </p:nvSpPr>
        <p:spPr>
          <a:xfrm>
            <a:off x="11019348" y="6301044"/>
            <a:ext cx="1072896" cy="457200"/>
          </a:xfrm>
        </p:spPr>
        <p:txBody>
          <a:bodyPr/>
          <a:lstStyle/>
          <a:p>
            <a:fld id="{28024367-D536-4F59-B2ED-0E7825EDA9AF}" type="slidenum">
              <a:rPr lang="en-US" smtClean="0"/>
              <a:pPr/>
              <a:t>3</a:t>
            </a:fld>
            <a:endParaRPr lang="en-US" dirty="0"/>
          </a:p>
        </p:txBody>
      </p:sp>
      <p:sp>
        <p:nvSpPr>
          <p:cNvPr id="7" name="Subtitle 6">
            <a:extLst>
              <a:ext uri="{FF2B5EF4-FFF2-40B4-BE49-F238E27FC236}">
                <a16:creationId xmlns:a16="http://schemas.microsoft.com/office/drawing/2014/main" id="{728671B0-B0A0-840E-EB41-F9E2EA81572B}"/>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534291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9D2EA-C883-6519-844D-5E4D4F0E1313}"/>
              </a:ext>
            </a:extLst>
          </p:cNvPr>
          <p:cNvSpPr>
            <a:spLocks noGrp="1"/>
          </p:cNvSpPr>
          <p:nvPr>
            <p:ph type="title"/>
          </p:nvPr>
        </p:nvSpPr>
        <p:spPr/>
        <p:txBody>
          <a:bodyPr/>
          <a:lstStyle/>
          <a:p>
            <a:r>
              <a:rPr lang="en-US" dirty="0"/>
              <a:t>Exceptions to the earnings limitation via proviso in the fiscal year 2025 budget</a:t>
            </a:r>
          </a:p>
        </p:txBody>
      </p:sp>
      <p:sp>
        <p:nvSpPr>
          <p:cNvPr id="3" name="Content Placeholder 2">
            <a:extLst>
              <a:ext uri="{FF2B5EF4-FFF2-40B4-BE49-F238E27FC236}">
                <a16:creationId xmlns:a16="http://schemas.microsoft.com/office/drawing/2014/main" id="{DF93481E-D140-A0AD-B59A-001B7A765F84}"/>
              </a:ext>
            </a:extLst>
          </p:cNvPr>
          <p:cNvSpPr>
            <a:spLocks noGrp="1"/>
          </p:cNvSpPr>
          <p:nvPr>
            <p:ph idx="1"/>
          </p:nvPr>
        </p:nvSpPr>
        <p:spPr/>
        <p:txBody>
          <a:bodyPr>
            <a:normAutofit/>
          </a:bodyPr>
          <a:lstStyle/>
          <a:p>
            <a:r>
              <a:rPr lang="en-US" dirty="0"/>
              <a:t>Class One law enforcement officers who retired under PORS prior to January 1, 2023, and are employed as critical needs school resource officers. PEBA must be notified of the officer’s exemption. </a:t>
            </a:r>
          </a:p>
          <a:p>
            <a:pPr lvl="1"/>
            <a:r>
              <a:rPr lang="en-US" dirty="0"/>
              <a:t>Submit Form 7214, </a:t>
            </a:r>
            <a:r>
              <a:rPr lang="en-US" i="1" dirty="0"/>
              <a:t>School Resource Officer Critical Needs Certification</a:t>
            </a:r>
            <a:r>
              <a:rPr lang="en-US" dirty="0"/>
              <a:t>, to certify a return-to-work retiree’s eligibility for this exemption. </a:t>
            </a:r>
          </a:p>
          <a:p>
            <a:r>
              <a:rPr lang="en-US" dirty="0"/>
              <a:t>SCRS and PORS retirees who had a period of at least 12 consecutive months after retirement, during which the member did not work for any covered employer in any capacity. Members must certify to PEBA that they qualify for this exemption.</a:t>
            </a:r>
          </a:p>
          <a:p>
            <a:pPr lvl="1"/>
            <a:r>
              <a:rPr lang="en-US" dirty="0"/>
              <a:t>A return-to-work retiree must submit Form 7218, </a:t>
            </a:r>
            <a:r>
              <a:rPr lang="en-US" i="1" dirty="0"/>
              <a:t>12-Month Break-in-Service Exemption Certification</a:t>
            </a:r>
            <a:r>
              <a:rPr lang="en-US" dirty="0"/>
              <a:t>, to certify their eligibility for this exemption. </a:t>
            </a:r>
          </a:p>
          <a:p>
            <a:pPr marL="457200" lvl="1" indent="0">
              <a:buNone/>
            </a:pPr>
            <a:endParaRPr lang="en-US" dirty="0"/>
          </a:p>
        </p:txBody>
      </p:sp>
      <p:sp>
        <p:nvSpPr>
          <p:cNvPr id="4" name="Slide Number Placeholder 3">
            <a:extLst>
              <a:ext uri="{FF2B5EF4-FFF2-40B4-BE49-F238E27FC236}">
                <a16:creationId xmlns:a16="http://schemas.microsoft.com/office/drawing/2014/main" id="{BD249DCF-F82C-D681-1ECB-B607D8BD56F2}"/>
              </a:ext>
            </a:extLst>
          </p:cNvPr>
          <p:cNvSpPr>
            <a:spLocks noGrp="1"/>
          </p:cNvSpPr>
          <p:nvPr>
            <p:ph type="sldNum" sz="quarter" idx="12"/>
          </p:nvPr>
        </p:nvSpPr>
        <p:spPr/>
        <p:txBody>
          <a:bodyPr/>
          <a:lstStyle/>
          <a:p>
            <a:fld id="{28024367-D536-4F59-B2ED-0E7825EDA9AF}" type="slidenum">
              <a:rPr lang="en-US" smtClean="0"/>
              <a:pPr/>
              <a:t>30</a:t>
            </a:fld>
            <a:endParaRPr lang="en-US" dirty="0"/>
          </a:p>
        </p:txBody>
      </p:sp>
    </p:spTree>
    <p:extLst>
      <p:ext uri="{BB962C8B-B14F-4D97-AF65-F5344CB8AC3E}">
        <p14:creationId xmlns:p14="http://schemas.microsoft.com/office/powerpoint/2010/main" val="15044361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3A868-49ED-B249-D6CD-89F12ABF570E}"/>
              </a:ext>
            </a:extLst>
          </p:cNvPr>
          <p:cNvSpPr>
            <a:spLocks noGrp="1"/>
          </p:cNvSpPr>
          <p:nvPr>
            <p:ph type="title"/>
          </p:nvPr>
        </p:nvSpPr>
        <p:spPr/>
        <p:txBody>
          <a:bodyPr/>
          <a:lstStyle/>
          <a:p>
            <a:r>
              <a:rPr lang="en-US" dirty="0"/>
              <a:t>COVID-19 earnings limitation exception</a:t>
            </a:r>
          </a:p>
        </p:txBody>
      </p:sp>
      <p:sp>
        <p:nvSpPr>
          <p:cNvPr id="3" name="Content Placeholder 2">
            <a:extLst>
              <a:ext uri="{FF2B5EF4-FFF2-40B4-BE49-F238E27FC236}">
                <a16:creationId xmlns:a16="http://schemas.microsoft.com/office/drawing/2014/main" id="{213C5229-26F5-8116-DD74-F8113F765F89}"/>
              </a:ext>
            </a:extLst>
          </p:cNvPr>
          <p:cNvSpPr>
            <a:spLocks noGrp="1"/>
          </p:cNvSpPr>
          <p:nvPr>
            <p:ph idx="1"/>
          </p:nvPr>
        </p:nvSpPr>
        <p:spPr/>
        <p:txBody>
          <a:bodyPr/>
          <a:lstStyle/>
          <a:p>
            <a:r>
              <a:rPr lang="en-US" dirty="0"/>
              <a:t>The earnings limitation for SCRS and PORS retirees who returned to work to participate in the state’s public health preparedness and response to the COVID-19 virus was </a:t>
            </a:r>
            <a:r>
              <a:rPr lang="en-US" b="1" dirty="0"/>
              <a:t>not included</a:t>
            </a:r>
            <a:r>
              <a:rPr lang="en-US" dirty="0"/>
              <a:t> in the fiscal year 2025 budget. </a:t>
            </a:r>
          </a:p>
          <a:p>
            <a:r>
              <a:rPr lang="en-US" dirty="0"/>
              <a:t>As such, return-to-work retirees who qualified for this exemption in fiscal year 2024 are now subject to the earnings limitation, beginning July 1, 2024, if they do not meet another exemption.</a:t>
            </a:r>
          </a:p>
          <a:p>
            <a:r>
              <a:rPr lang="en-US" dirty="0"/>
              <a:t>Form 7216, </a:t>
            </a:r>
            <a:r>
              <a:rPr lang="en-US" i="1" dirty="0"/>
              <a:t>COVID-19 Earnings Limitation Exception</a:t>
            </a:r>
            <a:r>
              <a:rPr lang="en-US" dirty="0"/>
              <a:t>, is no longer available on the PEBA website. </a:t>
            </a:r>
          </a:p>
          <a:p>
            <a:endParaRPr lang="en-US" dirty="0"/>
          </a:p>
        </p:txBody>
      </p:sp>
      <p:sp>
        <p:nvSpPr>
          <p:cNvPr id="4" name="Slide Number Placeholder 3">
            <a:extLst>
              <a:ext uri="{FF2B5EF4-FFF2-40B4-BE49-F238E27FC236}">
                <a16:creationId xmlns:a16="http://schemas.microsoft.com/office/drawing/2014/main" id="{37ED2D43-1E72-895B-4C86-1924F0926AF0}"/>
              </a:ext>
            </a:extLst>
          </p:cNvPr>
          <p:cNvSpPr>
            <a:spLocks noGrp="1"/>
          </p:cNvSpPr>
          <p:nvPr>
            <p:ph type="sldNum" sz="quarter" idx="12"/>
          </p:nvPr>
        </p:nvSpPr>
        <p:spPr/>
        <p:txBody>
          <a:bodyPr/>
          <a:lstStyle/>
          <a:p>
            <a:fld id="{28024367-D536-4F59-B2ED-0E7825EDA9AF}" type="slidenum">
              <a:rPr lang="en-US" smtClean="0"/>
              <a:pPr/>
              <a:t>31</a:t>
            </a:fld>
            <a:endParaRPr lang="en-US" dirty="0"/>
          </a:p>
        </p:txBody>
      </p:sp>
    </p:spTree>
    <p:extLst>
      <p:ext uri="{BB962C8B-B14F-4D97-AF65-F5344CB8AC3E}">
        <p14:creationId xmlns:p14="http://schemas.microsoft.com/office/powerpoint/2010/main" val="3132298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ABEC09-A447-81C7-BA13-8DEB693B10B8}"/>
              </a:ext>
            </a:extLst>
          </p:cNvPr>
          <p:cNvSpPr>
            <a:spLocks noGrp="1"/>
          </p:cNvSpPr>
          <p:nvPr>
            <p:ph sz="half" idx="1"/>
          </p:nvPr>
        </p:nvSpPr>
        <p:spPr/>
        <p:txBody>
          <a:bodyPr>
            <a:normAutofit/>
          </a:bodyPr>
          <a:lstStyle/>
          <a:p>
            <a:r>
              <a:rPr lang="en-US" dirty="0"/>
              <a:t>Generally, as a condition of employment, all eligible employees of employers participating in SCRS or PORS are required to become members of the applicable system, unless a statutory exemption exists and is exercised in a timely manner.</a:t>
            </a:r>
          </a:p>
          <a:p>
            <a:r>
              <a:rPr lang="en-US" dirty="0"/>
              <a:t>Members of SCRS and PORS, and State ORP participants, are required to contribute a portion of their earnable compensation to their retirement plan. </a:t>
            </a:r>
          </a:p>
        </p:txBody>
      </p:sp>
      <p:sp>
        <p:nvSpPr>
          <p:cNvPr id="5" name="Content Placeholder 4">
            <a:extLst>
              <a:ext uri="{FF2B5EF4-FFF2-40B4-BE49-F238E27FC236}">
                <a16:creationId xmlns:a16="http://schemas.microsoft.com/office/drawing/2014/main" id="{E41412B6-6F0D-1980-EB07-A143429F8821}"/>
              </a:ext>
            </a:extLst>
          </p:cNvPr>
          <p:cNvSpPr>
            <a:spLocks noGrp="1"/>
          </p:cNvSpPr>
          <p:nvPr>
            <p:ph sz="half" idx="2"/>
          </p:nvPr>
        </p:nvSpPr>
        <p:spPr/>
        <p:txBody>
          <a:bodyPr/>
          <a:lstStyle/>
          <a:p>
            <a:r>
              <a:rPr lang="en-US" dirty="0"/>
              <a:t>Employer contributions are due on amounts considered earnable compensation for both active members and retirees who have returned to work. </a:t>
            </a:r>
          </a:p>
          <a:p>
            <a:r>
              <a:rPr lang="en-US" dirty="0"/>
              <a:t>Employers are required to pay all applicable employer contributions, including the retiree insurance surcharge, and incidental death benefit and accidental death program coverage contributions, if coverage is provided. </a:t>
            </a:r>
          </a:p>
          <a:p>
            <a:endParaRPr lang="en-US" dirty="0"/>
          </a:p>
        </p:txBody>
      </p:sp>
      <p:sp>
        <p:nvSpPr>
          <p:cNvPr id="4" name="Slide Number Placeholder 3">
            <a:extLst>
              <a:ext uri="{FF2B5EF4-FFF2-40B4-BE49-F238E27FC236}">
                <a16:creationId xmlns:a16="http://schemas.microsoft.com/office/drawing/2014/main" id="{FEAE0BF7-E323-5E48-C066-91E246C96462}"/>
              </a:ext>
            </a:extLst>
          </p:cNvPr>
          <p:cNvSpPr>
            <a:spLocks noGrp="1"/>
          </p:cNvSpPr>
          <p:nvPr>
            <p:ph type="sldNum" sz="quarter" idx="12"/>
          </p:nvPr>
        </p:nvSpPr>
        <p:spPr/>
        <p:txBody>
          <a:bodyPr/>
          <a:lstStyle/>
          <a:p>
            <a:fld id="{28024367-D536-4F59-B2ED-0E7825EDA9AF}" type="slidenum">
              <a:rPr lang="en-US" smtClean="0"/>
              <a:pPr/>
              <a:t>32</a:t>
            </a:fld>
            <a:endParaRPr lang="en-US" dirty="0"/>
          </a:p>
        </p:txBody>
      </p:sp>
      <p:sp>
        <p:nvSpPr>
          <p:cNvPr id="2" name="Title 1">
            <a:extLst>
              <a:ext uri="{FF2B5EF4-FFF2-40B4-BE49-F238E27FC236}">
                <a16:creationId xmlns:a16="http://schemas.microsoft.com/office/drawing/2014/main" id="{282322DB-BA60-8DD3-7494-5E40C24D8E17}"/>
              </a:ext>
            </a:extLst>
          </p:cNvPr>
          <p:cNvSpPr>
            <a:spLocks noGrp="1"/>
          </p:cNvSpPr>
          <p:nvPr>
            <p:ph type="title"/>
          </p:nvPr>
        </p:nvSpPr>
        <p:spPr/>
        <p:txBody>
          <a:bodyPr/>
          <a:lstStyle/>
          <a:p>
            <a:r>
              <a:rPr lang="en-US" dirty="0"/>
              <a:t>Retirement contributions</a:t>
            </a:r>
          </a:p>
        </p:txBody>
      </p:sp>
    </p:spTree>
    <p:extLst>
      <p:ext uri="{BB962C8B-B14F-4D97-AF65-F5344CB8AC3E}">
        <p14:creationId xmlns:p14="http://schemas.microsoft.com/office/powerpoint/2010/main" val="20526799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1C4B7D56-F89F-4C0E-A961-BC7E07C3B9B6}"/>
              </a:ext>
            </a:extLst>
          </p:cNvPr>
          <p:cNvSpPr>
            <a:spLocks noGrp="1" noChangeArrowheads="1"/>
          </p:cNvSpPr>
          <p:nvPr>
            <p:ph type="title"/>
          </p:nvPr>
        </p:nvSpPr>
        <p:spPr>
          <a:xfrm>
            <a:off x="609600" y="228599"/>
            <a:ext cx="9598430" cy="1724899"/>
          </a:xfrm>
        </p:spPr>
        <p:txBody>
          <a:bodyPr/>
          <a:lstStyle/>
          <a:p>
            <a:r>
              <a:rPr lang="en-US" altLang="en-US" dirty="0"/>
              <a:t>Setting contribution rates</a:t>
            </a:r>
          </a:p>
        </p:txBody>
      </p:sp>
      <p:sp>
        <p:nvSpPr>
          <p:cNvPr id="25604" name="Slide Number Placeholder 3">
            <a:extLst>
              <a:ext uri="{FF2B5EF4-FFF2-40B4-BE49-F238E27FC236}">
                <a16:creationId xmlns:a16="http://schemas.microsoft.com/office/drawing/2014/main" id="{8EF760C1-7434-4E08-B4E8-61C589D5B24D}"/>
              </a:ext>
            </a:extLst>
          </p:cNvPr>
          <p:cNvSpPr>
            <a:spLocks noGrp="1" noChangeArrowheads="1"/>
          </p:cNvSpPr>
          <p:nvPr>
            <p:ph type="sldNum" sz="quarter" idx="12"/>
          </p:nvPr>
        </p:nvSpPr>
        <p:spPr bwMode="auto">
          <a:xfrm>
            <a:off x="11019348" y="6301044"/>
            <a:ext cx="1072896"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ctr" rtl="0" eaLnBrk="1" fontAlgn="auto" hangingPunct="1">
              <a:spcBef>
                <a:spcPts val="0"/>
              </a:spcBef>
              <a:spcAft>
                <a:spcPts val="0"/>
              </a:spcAft>
              <a:defRPr sz="1400" kern="1200">
                <a:solidFill>
                  <a:schemeClr val="bg1"/>
                </a:solidFill>
                <a:latin typeface="Times New Roman" panose="02020603050405020304" pitchFamily="18" charset="0"/>
                <a:ea typeface="+mn-ea"/>
                <a:cs typeface="Times New Roman" panose="02020603050405020304" pitchFamily="18"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fld id="{1BD61B08-67AC-48EB-BE29-A3D0FABE24CA}" type="slidenum">
              <a:rPr lang="en-US" smtClean="0"/>
              <a:pPr/>
              <a:t>33</a:t>
            </a:fld>
            <a:endParaRPr lang="en-US" altLang="en-US"/>
          </a:p>
        </p:txBody>
      </p:sp>
      <p:sp>
        <p:nvSpPr>
          <p:cNvPr id="3" name="Content Placeholder 2">
            <a:extLst>
              <a:ext uri="{FF2B5EF4-FFF2-40B4-BE49-F238E27FC236}">
                <a16:creationId xmlns:a16="http://schemas.microsoft.com/office/drawing/2014/main" id="{729F1101-8586-B4B4-CED6-65A16B943031}"/>
              </a:ext>
            </a:extLst>
          </p:cNvPr>
          <p:cNvSpPr>
            <a:spLocks noGrp="1"/>
          </p:cNvSpPr>
          <p:nvPr>
            <p:ph sz="half" idx="13"/>
          </p:nvPr>
        </p:nvSpPr>
        <p:spPr>
          <a:xfrm>
            <a:off x="609600" y="2500481"/>
            <a:ext cx="5181600" cy="3790590"/>
          </a:xfrm>
        </p:spPr>
        <p:txBody>
          <a:bodyPr/>
          <a:lstStyle/>
          <a:p>
            <a:r>
              <a:rPr lang="en-US" altLang="en-US" dirty="0"/>
              <a:t>The S.C. General Assembly sets retirement system rules, including contribution rates.</a:t>
            </a:r>
          </a:p>
          <a:p>
            <a:r>
              <a:rPr lang="en-US" altLang="en-US" dirty="0"/>
              <a:t>PEBA required to hire actuary, who:</a:t>
            </a:r>
          </a:p>
          <a:p>
            <a:pPr lvl="1"/>
            <a:r>
              <a:rPr lang="en-US" altLang="en-US" dirty="0"/>
              <a:t>Conducts annual actuarial valuations;</a:t>
            </a:r>
          </a:p>
          <a:p>
            <a:pPr lvl="1"/>
            <a:r>
              <a:rPr lang="en-US" altLang="en-US" dirty="0"/>
              <a:t>Completes experience study every four years; and</a:t>
            </a:r>
          </a:p>
          <a:p>
            <a:pPr lvl="1"/>
            <a:r>
              <a:rPr lang="en-US" altLang="en-US" dirty="0"/>
              <a:t>Develops fiscal impact statements.</a:t>
            </a:r>
          </a:p>
        </p:txBody>
      </p:sp>
      <p:sp>
        <p:nvSpPr>
          <p:cNvPr id="25603" name="Content Placeholder 2">
            <a:extLst>
              <a:ext uri="{FF2B5EF4-FFF2-40B4-BE49-F238E27FC236}">
                <a16:creationId xmlns:a16="http://schemas.microsoft.com/office/drawing/2014/main" id="{B98F9B8A-1800-4DFE-84E9-D7ED047B19B4}"/>
              </a:ext>
            </a:extLst>
          </p:cNvPr>
          <p:cNvSpPr>
            <a:spLocks noGrp="1" noChangeArrowheads="1"/>
          </p:cNvSpPr>
          <p:nvPr>
            <p:ph sz="half" idx="2"/>
          </p:nvPr>
        </p:nvSpPr>
        <p:spPr>
          <a:xfrm>
            <a:off x="6400800" y="2508542"/>
            <a:ext cx="5181600" cy="3782530"/>
          </a:xfrm>
        </p:spPr>
        <p:txBody>
          <a:bodyPr>
            <a:normAutofit/>
          </a:bodyPr>
          <a:lstStyle/>
          <a:p>
            <a:r>
              <a:rPr lang="en-US" altLang="en-US" dirty="0"/>
              <a:t>Actuary studies issues, including:</a:t>
            </a:r>
          </a:p>
          <a:p>
            <a:pPr lvl="1"/>
            <a:r>
              <a:rPr lang="en-US" altLang="en-US" dirty="0"/>
              <a:t>Economic assumptions, such as investment return; </a:t>
            </a:r>
          </a:p>
          <a:p>
            <a:pPr lvl="1"/>
            <a:r>
              <a:rPr lang="en-US" altLang="en-US" dirty="0"/>
              <a:t>Demographic assumptions, such as member longevity; and </a:t>
            </a:r>
          </a:p>
          <a:p>
            <a:pPr lvl="1"/>
            <a:r>
              <a:rPr lang="en-US" altLang="en-US" dirty="0"/>
              <a:t>Actuarial methods and policies.</a:t>
            </a:r>
          </a:p>
          <a:p>
            <a:endParaRPr lang="en-US" altLang="en-US" dirty="0"/>
          </a:p>
        </p:txBody>
      </p:sp>
    </p:spTree>
  </p:cSld>
  <p:clrMapOvr>
    <a:masterClrMapping/>
  </p:clrMapOvr>
  <mc:AlternateContent xmlns:mc="http://schemas.openxmlformats.org/markup-compatibility/2006" xmlns:p14="http://schemas.microsoft.com/office/powerpoint/2010/main">
    <mc:Choice Requires="p14">
      <p:transition spd="slow" p14:dur="2000" advTm="44691"/>
    </mc:Choice>
    <mc:Fallback xmlns="">
      <p:transition spd="slow" advTm="44691"/>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7FD3-1F77-EB81-8CA4-0B8E120AFDF2}"/>
              </a:ext>
            </a:extLst>
          </p:cNvPr>
          <p:cNvSpPr>
            <a:spLocks noGrp="1"/>
          </p:cNvSpPr>
          <p:nvPr>
            <p:ph type="title"/>
          </p:nvPr>
        </p:nvSpPr>
        <p:spPr>
          <a:xfrm>
            <a:off x="609600" y="228599"/>
            <a:ext cx="9598430" cy="1724899"/>
          </a:xfrm>
        </p:spPr>
        <p:txBody>
          <a:bodyPr/>
          <a:lstStyle/>
          <a:p>
            <a:r>
              <a:rPr lang="en-US" dirty="0"/>
              <a:t>Open enrollment for State ORP</a:t>
            </a:r>
          </a:p>
        </p:txBody>
      </p:sp>
      <p:sp>
        <p:nvSpPr>
          <p:cNvPr id="3" name="Content Placeholder 2">
            <a:extLst>
              <a:ext uri="{FF2B5EF4-FFF2-40B4-BE49-F238E27FC236}">
                <a16:creationId xmlns:a16="http://schemas.microsoft.com/office/drawing/2014/main" id="{19C4FED6-4E79-0C26-16C7-C9EDB2CC47C2}"/>
              </a:ext>
            </a:extLst>
          </p:cNvPr>
          <p:cNvSpPr>
            <a:spLocks noGrp="1"/>
          </p:cNvSpPr>
          <p:nvPr>
            <p:ph idx="1"/>
          </p:nvPr>
        </p:nvSpPr>
        <p:spPr>
          <a:xfrm>
            <a:off x="609600" y="2510455"/>
            <a:ext cx="10972800" cy="3790590"/>
          </a:xfrm>
        </p:spPr>
        <p:txBody>
          <a:bodyPr>
            <a:normAutofit/>
          </a:bodyPr>
          <a:lstStyle/>
          <a:p>
            <a:r>
              <a:rPr lang="en-US" dirty="0"/>
              <a:t>The annual open enrollment period for active participants of State ORP is January 1 to March 1. </a:t>
            </a:r>
          </a:p>
          <a:p>
            <a:pPr lvl="1"/>
            <a:r>
              <a:rPr lang="en-US" noProof="0" dirty="0"/>
              <a:t>Active participants may change service providers. </a:t>
            </a:r>
          </a:p>
          <a:p>
            <a:pPr lvl="1"/>
            <a:r>
              <a:rPr lang="en-US" noProof="0" dirty="0"/>
              <a:t>Eligible participants have option to make an irrevocable switch to SCRS. </a:t>
            </a:r>
          </a:p>
          <a:p>
            <a:pPr lvl="1"/>
            <a:r>
              <a:rPr lang="en-US" noProof="0" dirty="0"/>
              <a:t>Changes become effective on April 1, 2025.</a:t>
            </a:r>
          </a:p>
          <a:p>
            <a:r>
              <a:rPr lang="en-US" dirty="0"/>
              <a:t>PEBA will email State ORP participants for whom we have a valid email address on file; however, employers remain responsible for notifying all participants. </a:t>
            </a:r>
          </a:p>
          <a:p>
            <a:r>
              <a:rPr lang="en-US" dirty="0"/>
              <a:t>Review the State ORP chapter of the </a:t>
            </a:r>
            <a:r>
              <a:rPr lang="en-US" i="1" dirty="0">
                <a:hlinkClick r:id="rId2"/>
              </a:rPr>
              <a:t>Covered Employer Procedures Manual</a:t>
            </a:r>
            <a:r>
              <a:rPr lang="en-US" dirty="0"/>
              <a:t> for procedural details. </a:t>
            </a:r>
          </a:p>
          <a:p>
            <a:r>
              <a:rPr lang="en-US" dirty="0"/>
              <a:t>More information is available at </a:t>
            </a:r>
            <a:r>
              <a:rPr lang="en-US" dirty="0">
                <a:hlinkClick r:id="rId3"/>
              </a:rPr>
              <a:t>peba.sc.gov/state-</a:t>
            </a:r>
            <a:r>
              <a:rPr lang="en-US" dirty="0" err="1">
                <a:hlinkClick r:id="rId3"/>
              </a:rPr>
              <a:t>orp</a:t>
            </a:r>
            <a:r>
              <a:rPr lang="en-US" dirty="0"/>
              <a:t>. </a:t>
            </a:r>
          </a:p>
          <a:p>
            <a:endParaRPr lang="en-US" dirty="0"/>
          </a:p>
        </p:txBody>
      </p:sp>
      <p:sp>
        <p:nvSpPr>
          <p:cNvPr id="4" name="Slide Number Placeholder 3">
            <a:extLst>
              <a:ext uri="{FF2B5EF4-FFF2-40B4-BE49-F238E27FC236}">
                <a16:creationId xmlns:a16="http://schemas.microsoft.com/office/drawing/2014/main" id="{52C1B573-1C1D-29CA-6D39-D2CF990B877E}"/>
              </a:ext>
            </a:extLst>
          </p:cNvPr>
          <p:cNvSpPr>
            <a:spLocks noGrp="1"/>
          </p:cNvSpPr>
          <p:nvPr>
            <p:ph type="sldNum" sz="quarter" idx="12"/>
          </p:nvPr>
        </p:nvSpPr>
        <p:spPr>
          <a:xfrm>
            <a:off x="11019348" y="6301044"/>
            <a:ext cx="1072896" cy="457200"/>
          </a:xfrm>
        </p:spPr>
        <p:txBody>
          <a:bodyPr/>
          <a:lstStyle/>
          <a:p>
            <a:fld id="{28024367-D536-4F59-B2ED-0E7825EDA9AF}" type="slidenum">
              <a:rPr lang="en-US" smtClean="0"/>
              <a:pPr/>
              <a:t>34</a:t>
            </a:fld>
            <a:endParaRPr lang="en-US" dirty="0"/>
          </a:p>
        </p:txBody>
      </p:sp>
    </p:spTree>
    <p:extLst>
      <p:ext uri="{BB962C8B-B14F-4D97-AF65-F5344CB8AC3E}">
        <p14:creationId xmlns:p14="http://schemas.microsoft.com/office/powerpoint/2010/main" val="69824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8024367-D536-4F59-B2ED-0E7825EDA9AF}" type="slidenum">
              <a:rPr lang="en-US" smtClean="0"/>
              <a:pPr/>
              <a:t>35</a:t>
            </a:fld>
            <a:endParaRPr lang="en-US" dirty="0"/>
          </a:p>
        </p:txBody>
      </p:sp>
    </p:spTree>
    <p:custDataLst>
      <p:tags r:id="rId1"/>
    </p:custDataLst>
    <p:extLst>
      <p:ext uri="{BB962C8B-B14F-4D97-AF65-F5344CB8AC3E}">
        <p14:creationId xmlns:p14="http://schemas.microsoft.com/office/powerpoint/2010/main" val="3669356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D194AE-7201-F11A-696B-10E5571B1D85}"/>
              </a:ext>
            </a:extLst>
          </p:cNvPr>
          <p:cNvSpPr>
            <a:spLocks noGrp="1"/>
          </p:cNvSpPr>
          <p:nvPr>
            <p:ph type="title"/>
          </p:nvPr>
        </p:nvSpPr>
        <p:spPr>
          <a:xfrm>
            <a:off x="609600" y="228599"/>
            <a:ext cx="9598430" cy="1724899"/>
          </a:xfrm>
        </p:spPr>
        <p:txBody>
          <a:bodyPr/>
          <a:lstStyle/>
          <a:p>
            <a:r>
              <a:rPr lang="en-US" dirty="0" err="1"/>
              <a:t>PEBA:Connect</a:t>
            </a:r>
            <a:endParaRPr lang="en-US" dirty="0"/>
          </a:p>
        </p:txBody>
      </p:sp>
      <p:sp>
        <p:nvSpPr>
          <p:cNvPr id="2" name="Content Placeholder 1">
            <a:extLst>
              <a:ext uri="{FF2B5EF4-FFF2-40B4-BE49-F238E27FC236}">
                <a16:creationId xmlns:a16="http://schemas.microsoft.com/office/drawing/2014/main" id="{D7A7D593-1944-3542-2999-689575407894}"/>
              </a:ext>
            </a:extLst>
          </p:cNvPr>
          <p:cNvSpPr>
            <a:spLocks noGrp="1"/>
          </p:cNvSpPr>
          <p:nvPr>
            <p:ph idx="1"/>
          </p:nvPr>
        </p:nvSpPr>
        <p:spPr>
          <a:xfrm>
            <a:off x="609600" y="2510455"/>
            <a:ext cx="10972800" cy="3790590"/>
          </a:xfrm>
        </p:spPr>
        <p:txBody>
          <a:bodyPr>
            <a:normAutofit/>
          </a:bodyPr>
          <a:lstStyle/>
          <a:p>
            <a:pPr lvl="0"/>
            <a:r>
              <a:rPr lang="en-US" noProof="0" dirty="0"/>
              <a:t>Extensive project to replace PEBA’s core operating systems.</a:t>
            </a:r>
          </a:p>
          <a:p>
            <a:pPr lvl="0"/>
            <a:r>
              <a:rPr lang="en-US" noProof="0" dirty="0"/>
              <a:t>PEBA continues to work with our vendor, TELUS Health, on the development and use of automated systems and processes.</a:t>
            </a:r>
          </a:p>
          <a:p>
            <a:pPr lvl="0"/>
            <a:r>
              <a:rPr lang="en-US" dirty="0"/>
              <a:t>Once the new system is deployed, employers</a:t>
            </a:r>
            <a:r>
              <a:rPr lang="en-US" noProof="0" dirty="0"/>
              <a:t> will experience significant changes in administering PEBA benefits. You will learn a new way to conduct business with PEBA. Our objective is to make it easier and more efficient for employers.</a:t>
            </a:r>
          </a:p>
          <a:p>
            <a:pPr lvl="0"/>
            <a:r>
              <a:rPr lang="en-US" noProof="0" dirty="0"/>
              <a:t>Learn more at </a:t>
            </a:r>
            <a:r>
              <a:rPr lang="en-US" noProof="0" dirty="0">
                <a:hlinkClick r:id="rId2"/>
              </a:rPr>
              <a:t>peba.sc.gov/peba-connect</a:t>
            </a:r>
            <a:r>
              <a:rPr lang="en-US" noProof="0" dirty="0"/>
              <a:t>. </a:t>
            </a:r>
          </a:p>
          <a:p>
            <a:endParaRPr lang="en-US" dirty="0"/>
          </a:p>
        </p:txBody>
      </p:sp>
      <p:sp>
        <p:nvSpPr>
          <p:cNvPr id="4" name="Slide Number Placeholder 3">
            <a:extLst>
              <a:ext uri="{FF2B5EF4-FFF2-40B4-BE49-F238E27FC236}">
                <a16:creationId xmlns:a16="http://schemas.microsoft.com/office/drawing/2014/main" id="{E04DFE40-8EE3-9F32-A831-CFB556EEC4F6}"/>
              </a:ext>
            </a:extLst>
          </p:cNvPr>
          <p:cNvSpPr>
            <a:spLocks noGrp="1"/>
          </p:cNvSpPr>
          <p:nvPr>
            <p:ph type="sldNum" sz="quarter" idx="12"/>
          </p:nvPr>
        </p:nvSpPr>
        <p:spPr>
          <a:xfrm>
            <a:off x="11019348" y="6301044"/>
            <a:ext cx="1072896" cy="457200"/>
          </a:xfrm>
        </p:spPr>
        <p:txBody>
          <a:bodyPr/>
          <a:lstStyle/>
          <a:p>
            <a:fld id="{28024367-D536-4F59-B2ED-0E7825EDA9AF}" type="slidenum">
              <a:rPr lang="en-US" smtClean="0"/>
              <a:pPr/>
              <a:t>4</a:t>
            </a:fld>
            <a:endParaRPr lang="en-US" dirty="0"/>
          </a:p>
        </p:txBody>
      </p:sp>
    </p:spTree>
    <p:extLst>
      <p:ext uri="{BB962C8B-B14F-4D97-AF65-F5344CB8AC3E}">
        <p14:creationId xmlns:p14="http://schemas.microsoft.com/office/powerpoint/2010/main" val="3291522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7A7D593-1944-3542-2999-689575407894}"/>
              </a:ext>
            </a:extLst>
          </p:cNvPr>
          <p:cNvSpPr>
            <a:spLocks noGrp="1"/>
          </p:cNvSpPr>
          <p:nvPr>
            <p:ph sz="half" idx="1"/>
          </p:nvPr>
        </p:nvSpPr>
        <p:spPr/>
        <p:txBody>
          <a:bodyPr>
            <a:normAutofit/>
          </a:bodyPr>
          <a:lstStyle/>
          <a:p>
            <a:pPr lvl="0"/>
            <a:r>
              <a:rPr lang="en-US" noProof="0" dirty="0"/>
              <a:t>The new system will provide a unified, one-stop improved customer experience with respect to all programs administered by PEBA.</a:t>
            </a:r>
          </a:p>
          <a:p>
            <a:pPr lvl="1"/>
            <a:r>
              <a:rPr lang="en-US" dirty="0"/>
              <a:t>There will be one secure portal through which employers conduct business with PEBA. </a:t>
            </a:r>
          </a:p>
        </p:txBody>
      </p:sp>
      <p:sp>
        <p:nvSpPr>
          <p:cNvPr id="8" name="Content Placeholder 7">
            <a:extLst>
              <a:ext uri="{FF2B5EF4-FFF2-40B4-BE49-F238E27FC236}">
                <a16:creationId xmlns:a16="http://schemas.microsoft.com/office/drawing/2014/main" id="{BC5BCF7A-8F0B-9B3C-1A79-F704D478D1FD}"/>
              </a:ext>
            </a:extLst>
          </p:cNvPr>
          <p:cNvSpPr>
            <a:spLocks noGrp="1"/>
          </p:cNvSpPr>
          <p:nvPr>
            <p:ph sz="half" idx="2"/>
          </p:nvPr>
        </p:nvSpPr>
        <p:spPr/>
        <p:txBody>
          <a:bodyPr/>
          <a:lstStyle/>
          <a:p>
            <a:pPr lvl="0"/>
            <a:r>
              <a:rPr lang="en-US" noProof="0" dirty="0"/>
              <a:t>The new system and processes will enhance existing Customer Service capabilities for members and employers.</a:t>
            </a:r>
          </a:p>
          <a:p>
            <a:pPr lvl="0"/>
            <a:r>
              <a:rPr lang="en-US" noProof="0" dirty="0"/>
              <a:t>The new system will integrate retirement and insurance processes, where further integration will improve operations and/or the efficiency and delivery of excellent services to customers.</a:t>
            </a:r>
          </a:p>
          <a:p>
            <a:endParaRPr lang="en-US" dirty="0"/>
          </a:p>
        </p:txBody>
      </p:sp>
      <p:sp>
        <p:nvSpPr>
          <p:cNvPr id="3" name="Title 2">
            <a:extLst>
              <a:ext uri="{FF2B5EF4-FFF2-40B4-BE49-F238E27FC236}">
                <a16:creationId xmlns:a16="http://schemas.microsoft.com/office/drawing/2014/main" id="{52D194AE-7201-F11A-696B-10E5571B1D85}"/>
              </a:ext>
            </a:extLst>
          </p:cNvPr>
          <p:cNvSpPr>
            <a:spLocks noGrp="1"/>
          </p:cNvSpPr>
          <p:nvPr>
            <p:ph type="title"/>
          </p:nvPr>
        </p:nvSpPr>
        <p:spPr/>
        <p:txBody>
          <a:bodyPr/>
          <a:lstStyle/>
          <a:p>
            <a:r>
              <a:rPr lang="en-US" dirty="0" err="1"/>
              <a:t>PEBA:Connect</a:t>
            </a:r>
            <a:endParaRPr lang="en-US" dirty="0"/>
          </a:p>
        </p:txBody>
      </p:sp>
      <p:sp>
        <p:nvSpPr>
          <p:cNvPr id="4" name="Slide Number Placeholder 3">
            <a:extLst>
              <a:ext uri="{FF2B5EF4-FFF2-40B4-BE49-F238E27FC236}">
                <a16:creationId xmlns:a16="http://schemas.microsoft.com/office/drawing/2014/main" id="{E04DFE40-8EE3-9F32-A831-CFB556EEC4F6}"/>
              </a:ext>
            </a:extLst>
          </p:cNvPr>
          <p:cNvSpPr>
            <a:spLocks noGrp="1"/>
          </p:cNvSpPr>
          <p:nvPr>
            <p:ph type="sldNum" sz="quarter" idx="12"/>
          </p:nvPr>
        </p:nvSpPr>
        <p:spPr/>
        <p:txBody>
          <a:bodyPr/>
          <a:lstStyle/>
          <a:p>
            <a:fld id="{28024367-D536-4F59-B2ED-0E7825EDA9AF}" type="slidenum">
              <a:rPr lang="en-US" smtClean="0"/>
              <a:pPr/>
              <a:t>5</a:t>
            </a:fld>
            <a:endParaRPr lang="en-US" dirty="0"/>
          </a:p>
        </p:txBody>
      </p:sp>
    </p:spTree>
    <p:extLst>
      <p:ext uri="{BB962C8B-B14F-4D97-AF65-F5344CB8AC3E}">
        <p14:creationId xmlns:p14="http://schemas.microsoft.com/office/powerpoint/2010/main" val="381076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4E11C-6A66-516A-1144-E0277E0275D2}"/>
              </a:ext>
            </a:extLst>
          </p:cNvPr>
          <p:cNvSpPr>
            <a:spLocks noGrp="1"/>
          </p:cNvSpPr>
          <p:nvPr>
            <p:ph type="title"/>
          </p:nvPr>
        </p:nvSpPr>
        <p:spPr>
          <a:xfrm>
            <a:off x="336550" y="2626822"/>
            <a:ext cx="6363508" cy="2335876"/>
          </a:xfrm>
        </p:spPr>
        <p:txBody>
          <a:bodyPr/>
          <a:lstStyle/>
          <a:p>
            <a:r>
              <a:rPr lang="en-US" dirty="0"/>
              <a:t>Important reminders</a:t>
            </a:r>
          </a:p>
        </p:txBody>
      </p:sp>
      <p:sp>
        <p:nvSpPr>
          <p:cNvPr id="3" name="Slide Number Placeholder 2">
            <a:extLst>
              <a:ext uri="{FF2B5EF4-FFF2-40B4-BE49-F238E27FC236}">
                <a16:creationId xmlns:a16="http://schemas.microsoft.com/office/drawing/2014/main" id="{7F26666C-617F-4BB2-F140-01EB1C5E9C8E}"/>
              </a:ext>
            </a:extLst>
          </p:cNvPr>
          <p:cNvSpPr>
            <a:spLocks noGrp="1"/>
          </p:cNvSpPr>
          <p:nvPr>
            <p:ph type="sldNum" sz="quarter" idx="12"/>
          </p:nvPr>
        </p:nvSpPr>
        <p:spPr>
          <a:xfrm>
            <a:off x="11019348" y="6301044"/>
            <a:ext cx="1072896" cy="457200"/>
          </a:xfrm>
        </p:spPr>
        <p:txBody>
          <a:bodyPr/>
          <a:lstStyle/>
          <a:p>
            <a:fld id="{28024367-D536-4F59-B2ED-0E7825EDA9AF}" type="slidenum">
              <a:rPr lang="en-US" smtClean="0"/>
              <a:pPr/>
              <a:t>6</a:t>
            </a:fld>
            <a:endParaRPr lang="en-US" dirty="0"/>
          </a:p>
        </p:txBody>
      </p:sp>
      <p:sp>
        <p:nvSpPr>
          <p:cNvPr id="7" name="Subtitle 6">
            <a:extLst>
              <a:ext uri="{FF2B5EF4-FFF2-40B4-BE49-F238E27FC236}">
                <a16:creationId xmlns:a16="http://schemas.microsoft.com/office/drawing/2014/main" id="{46E0A3C9-801A-0A48-8DE6-F7C203B82D67}"/>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648597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F61D7-87E5-4FD6-88B8-D9E94D8D2DDD}"/>
              </a:ext>
            </a:extLst>
          </p:cNvPr>
          <p:cNvSpPr>
            <a:spLocks noGrp="1"/>
          </p:cNvSpPr>
          <p:nvPr>
            <p:ph type="title"/>
          </p:nvPr>
        </p:nvSpPr>
        <p:spPr>
          <a:xfrm>
            <a:off x="609600" y="228599"/>
            <a:ext cx="9598430" cy="1724899"/>
          </a:xfrm>
        </p:spPr>
        <p:txBody>
          <a:bodyPr/>
          <a:lstStyle/>
          <a:p>
            <a:r>
              <a:rPr lang="en-US" dirty="0"/>
              <a:t>Employer training</a:t>
            </a:r>
          </a:p>
        </p:txBody>
      </p:sp>
      <p:sp>
        <p:nvSpPr>
          <p:cNvPr id="3" name="Content Placeholder 2">
            <a:extLst>
              <a:ext uri="{FF2B5EF4-FFF2-40B4-BE49-F238E27FC236}">
                <a16:creationId xmlns:a16="http://schemas.microsoft.com/office/drawing/2014/main" id="{B4D91172-0BEB-4052-8FD7-28AB6A1DFC81}"/>
              </a:ext>
            </a:extLst>
          </p:cNvPr>
          <p:cNvSpPr>
            <a:spLocks noGrp="1"/>
          </p:cNvSpPr>
          <p:nvPr>
            <p:ph idx="1"/>
          </p:nvPr>
        </p:nvSpPr>
        <p:spPr>
          <a:xfrm>
            <a:off x="609600" y="2510455"/>
            <a:ext cx="10972800" cy="3790590"/>
          </a:xfrm>
        </p:spPr>
        <p:txBody>
          <a:bodyPr>
            <a:normAutofit/>
          </a:bodyPr>
          <a:lstStyle/>
          <a:p>
            <a:r>
              <a:rPr lang="en-US" dirty="0">
                <a:hlinkClick r:id="rId2"/>
              </a:rPr>
              <a:t>peba.sc.gov/insurance-training</a:t>
            </a:r>
            <a:r>
              <a:rPr lang="en-US" dirty="0"/>
              <a:t> and </a:t>
            </a:r>
            <a:r>
              <a:rPr lang="en-US" dirty="0">
                <a:hlinkClick r:id="rId3"/>
              </a:rPr>
              <a:t>peba.sc.gov/retirement-training</a:t>
            </a:r>
            <a:r>
              <a:rPr lang="en-US" dirty="0"/>
              <a:t>. </a:t>
            </a:r>
          </a:p>
          <a:p>
            <a:r>
              <a:rPr lang="en-US" dirty="0"/>
              <a:t>Manuals are valuable resources to walk employers through procedures and explain PEBA rules. </a:t>
            </a:r>
          </a:p>
          <a:p>
            <a:pPr lvl="1"/>
            <a:r>
              <a:rPr lang="en-US" i="1" dirty="0"/>
              <a:t>Benefits Administrator Manual </a:t>
            </a:r>
            <a:r>
              <a:rPr lang="en-US" dirty="0"/>
              <a:t>(insurance); and </a:t>
            </a:r>
          </a:p>
          <a:p>
            <a:pPr lvl="1"/>
            <a:r>
              <a:rPr lang="en-US" i="1" dirty="0"/>
              <a:t>Covered Employer Procedures Manual</a:t>
            </a:r>
            <a:r>
              <a:rPr lang="en-US" dirty="0"/>
              <a:t> (retirement). </a:t>
            </a:r>
          </a:p>
          <a:p>
            <a:r>
              <a:rPr lang="en-US" dirty="0"/>
              <a:t>PowerPoints and recorded presentations are available online. </a:t>
            </a:r>
          </a:p>
          <a:p>
            <a:r>
              <a:rPr lang="en-US" dirty="0"/>
              <a:t>Online sessions, including the Employer Advisory Group, are announced in </a:t>
            </a:r>
            <a:r>
              <a:rPr lang="en-US" i="1" dirty="0"/>
              <a:t>PEBA Update</a:t>
            </a:r>
            <a:r>
              <a:rPr lang="en-US" dirty="0"/>
              <a:t>.</a:t>
            </a:r>
          </a:p>
          <a:p>
            <a:r>
              <a:rPr lang="en-US" dirty="0"/>
              <a:t>Other resources are specific, shorter training documents or videos.  </a:t>
            </a:r>
          </a:p>
          <a:p>
            <a:r>
              <a:rPr lang="en-US" dirty="0"/>
              <a:t>Request a one-on-one virtual meeting with Employer Services for any specific need. </a:t>
            </a:r>
          </a:p>
          <a:p>
            <a:r>
              <a:rPr lang="en-US" dirty="0">
                <a:hlinkClick r:id="rId4"/>
              </a:rPr>
              <a:t>EmployerServices@peba.sc.gov</a:t>
            </a:r>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6E09003A-83AF-4A09-95F3-CF4F33829CE2}"/>
              </a:ext>
            </a:extLst>
          </p:cNvPr>
          <p:cNvSpPr>
            <a:spLocks noGrp="1"/>
          </p:cNvSpPr>
          <p:nvPr>
            <p:ph type="sldNum" sz="quarter" idx="12"/>
          </p:nvPr>
        </p:nvSpPr>
        <p:spPr>
          <a:xfrm>
            <a:off x="11019348" y="6301044"/>
            <a:ext cx="1072896" cy="457200"/>
          </a:xfrm>
        </p:spPr>
        <p:txBody>
          <a:bodyPr/>
          <a:lstStyle/>
          <a:p>
            <a:fld id="{28024367-D536-4F59-B2ED-0E7825EDA9AF}" type="slidenum">
              <a:rPr lang="en-US" smtClean="0"/>
              <a:pPr/>
              <a:t>7</a:t>
            </a:fld>
            <a:endParaRPr lang="en-US" dirty="0"/>
          </a:p>
        </p:txBody>
      </p:sp>
    </p:spTree>
    <p:extLst>
      <p:ext uri="{BB962C8B-B14F-4D97-AF65-F5344CB8AC3E}">
        <p14:creationId xmlns:p14="http://schemas.microsoft.com/office/powerpoint/2010/main" val="2351294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620DB0-4950-4B71-85BE-BA85E831BA23}"/>
              </a:ext>
            </a:extLst>
          </p:cNvPr>
          <p:cNvSpPr>
            <a:spLocks noGrp="1"/>
          </p:cNvSpPr>
          <p:nvPr>
            <p:ph sz="half" idx="1"/>
          </p:nvPr>
        </p:nvSpPr>
        <p:spPr/>
        <p:txBody>
          <a:bodyPr>
            <a:normAutofit/>
          </a:bodyPr>
          <a:lstStyle/>
          <a:p>
            <a:r>
              <a:rPr lang="en-US" dirty="0"/>
              <a:t>It’s important to stay connected through </a:t>
            </a:r>
            <a:r>
              <a:rPr lang="en-US" i="1" dirty="0"/>
              <a:t>PEBA Update</a:t>
            </a:r>
            <a:r>
              <a:rPr lang="en-US" dirty="0"/>
              <a:t>, our e-newsletter to employers. </a:t>
            </a:r>
          </a:p>
          <a:p>
            <a:r>
              <a:rPr lang="en-US" dirty="0"/>
              <a:t>Valuable employer resources that include important updates and announcements from PEBA. </a:t>
            </a:r>
          </a:p>
          <a:p>
            <a:r>
              <a:rPr lang="en-US" dirty="0"/>
              <a:t>Archived newsletters available at </a:t>
            </a:r>
            <a:r>
              <a:rPr lang="en-US" dirty="0">
                <a:hlinkClick r:id="rId2"/>
              </a:rPr>
              <a:t>peba.sc.gov/peba-update</a:t>
            </a:r>
            <a:r>
              <a:rPr lang="en-US" dirty="0"/>
              <a:t>. </a:t>
            </a:r>
          </a:p>
          <a:p>
            <a:r>
              <a:rPr lang="en-US" noProof="0" dirty="0"/>
              <a:t>Distribution list comes from employer contacts with a valid email address in the employer portal(s).</a:t>
            </a:r>
          </a:p>
          <a:p>
            <a:pPr lvl="1"/>
            <a:r>
              <a:rPr lang="en-US" noProof="0" dirty="0"/>
              <a:t>EBS (insurance); and/or</a:t>
            </a:r>
          </a:p>
          <a:p>
            <a:pPr lvl="1"/>
            <a:r>
              <a:rPr lang="en-US" noProof="0" dirty="0"/>
              <a:t>EES (retirement).</a:t>
            </a:r>
            <a:endParaRPr lang="en-US" dirty="0"/>
          </a:p>
          <a:p>
            <a:endParaRPr lang="en-US" dirty="0"/>
          </a:p>
        </p:txBody>
      </p:sp>
      <p:sp>
        <p:nvSpPr>
          <p:cNvPr id="2" name="Title 1">
            <a:extLst>
              <a:ext uri="{FF2B5EF4-FFF2-40B4-BE49-F238E27FC236}">
                <a16:creationId xmlns:a16="http://schemas.microsoft.com/office/drawing/2014/main" id="{CDAC41AB-0A26-42F8-B4D2-A8CB3CBD0ECA}"/>
              </a:ext>
            </a:extLst>
          </p:cNvPr>
          <p:cNvSpPr>
            <a:spLocks noGrp="1"/>
          </p:cNvSpPr>
          <p:nvPr>
            <p:ph type="title"/>
          </p:nvPr>
        </p:nvSpPr>
        <p:spPr/>
        <p:txBody>
          <a:bodyPr/>
          <a:lstStyle/>
          <a:p>
            <a:r>
              <a:rPr lang="en-US"/>
              <a:t>Weekly e-newsletter</a:t>
            </a:r>
            <a:endParaRPr lang="en-US" dirty="0"/>
          </a:p>
        </p:txBody>
      </p:sp>
      <p:sp>
        <p:nvSpPr>
          <p:cNvPr id="4" name="Slide Number Placeholder 3">
            <a:extLst>
              <a:ext uri="{FF2B5EF4-FFF2-40B4-BE49-F238E27FC236}">
                <a16:creationId xmlns:a16="http://schemas.microsoft.com/office/drawing/2014/main" id="{31C1B260-F07D-4CFE-9C60-722C48E68DC4}"/>
              </a:ext>
            </a:extLst>
          </p:cNvPr>
          <p:cNvSpPr>
            <a:spLocks noGrp="1"/>
          </p:cNvSpPr>
          <p:nvPr>
            <p:ph type="sldNum" sz="quarter" idx="12"/>
          </p:nvPr>
        </p:nvSpPr>
        <p:spPr/>
        <p:txBody>
          <a:bodyPr/>
          <a:lstStyle/>
          <a:p>
            <a:fld id="{28024367-D536-4F59-B2ED-0E7825EDA9AF}" type="slidenum">
              <a:rPr lang="en-US" smtClean="0"/>
              <a:pPr/>
              <a:t>8</a:t>
            </a:fld>
            <a:endParaRPr lang="en-US" dirty="0"/>
          </a:p>
        </p:txBody>
      </p:sp>
    </p:spTree>
    <p:extLst>
      <p:ext uri="{BB962C8B-B14F-4D97-AF65-F5344CB8AC3E}">
        <p14:creationId xmlns:p14="http://schemas.microsoft.com/office/powerpoint/2010/main" val="2630348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57D85-230B-5CAB-5207-9F71D669FC83}"/>
              </a:ext>
            </a:extLst>
          </p:cNvPr>
          <p:cNvSpPr>
            <a:spLocks noGrp="1"/>
          </p:cNvSpPr>
          <p:nvPr>
            <p:ph type="title"/>
          </p:nvPr>
        </p:nvSpPr>
        <p:spPr>
          <a:xfrm>
            <a:off x="609600" y="228599"/>
            <a:ext cx="9598430" cy="1724899"/>
          </a:xfrm>
        </p:spPr>
        <p:txBody>
          <a:bodyPr/>
          <a:lstStyle/>
          <a:p>
            <a:r>
              <a:rPr lang="en-US" dirty="0"/>
              <a:t>Importance of employer contact information</a:t>
            </a:r>
          </a:p>
        </p:txBody>
      </p:sp>
      <p:sp>
        <p:nvSpPr>
          <p:cNvPr id="3" name="Content Placeholder 2">
            <a:extLst>
              <a:ext uri="{FF2B5EF4-FFF2-40B4-BE49-F238E27FC236}">
                <a16:creationId xmlns:a16="http://schemas.microsoft.com/office/drawing/2014/main" id="{26AA85B8-D00E-1657-A1D2-457CB76A767A}"/>
              </a:ext>
            </a:extLst>
          </p:cNvPr>
          <p:cNvSpPr>
            <a:spLocks noGrp="1"/>
          </p:cNvSpPr>
          <p:nvPr>
            <p:ph idx="1"/>
          </p:nvPr>
        </p:nvSpPr>
        <p:spPr>
          <a:xfrm>
            <a:off x="609600" y="2510455"/>
            <a:ext cx="10972800" cy="3790590"/>
          </a:xfrm>
        </p:spPr>
        <p:txBody>
          <a:bodyPr>
            <a:normAutofit/>
          </a:bodyPr>
          <a:lstStyle/>
          <a:p>
            <a:r>
              <a:rPr lang="en-US" dirty="0"/>
              <a:t>Employers must identify individuals as contacts in the employer portals.  </a:t>
            </a:r>
          </a:p>
          <a:p>
            <a:pPr lvl="1"/>
            <a:r>
              <a:rPr lang="en-US" dirty="0"/>
              <a:t>Granting access to a user of the PEBA employer portals (via designation form) is not the same as an employer contact. </a:t>
            </a:r>
          </a:p>
          <a:p>
            <a:pPr lvl="1"/>
            <a:r>
              <a:rPr lang="en-US" dirty="0"/>
              <a:t>Update or designate your authorizing person (EBS – agent and EES – contact) for each portal via form. </a:t>
            </a:r>
          </a:p>
          <a:p>
            <a:r>
              <a:rPr lang="en-US" dirty="0"/>
              <a:t>Ensuring correct contacts and contact information are on file allows PEBA to send written and electronic correspondence without interruption. </a:t>
            </a:r>
          </a:p>
          <a:p>
            <a:pPr lvl="1"/>
            <a:r>
              <a:rPr lang="en-US" dirty="0"/>
              <a:t>Correct contact information in EBS also assists other insurance employers with completing transfers.</a:t>
            </a:r>
          </a:p>
          <a:p>
            <a:r>
              <a:rPr lang="en-US" noProof="0" dirty="0"/>
              <a:t>Employers should regularly review and update their contact information in EBS (insurance) and EES (retirement). </a:t>
            </a:r>
          </a:p>
          <a:p>
            <a:r>
              <a:rPr lang="en-US" dirty="0"/>
              <a:t>Refer to the </a:t>
            </a:r>
            <a:r>
              <a:rPr lang="en-US" dirty="0">
                <a:hlinkClick r:id="rId2"/>
              </a:rPr>
              <a:t>June 4, 2024, </a:t>
            </a:r>
            <a:r>
              <a:rPr lang="en-US" i="1" dirty="0">
                <a:hlinkClick r:id="rId2"/>
              </a:rPr>
              <a:t>PEBA Update</a:t>
            </a:r>
            <a:r>
              <a:rPr lang="en-US" i="1" dirty="0"/>
              <a:t> </a:t>
            </a:r>
            <a:r>
              <a:rPr lang="en-US" dirty="0"/>
              <a:t>for information about updating contacts. </a:t>
            </a:r>
          </a:p>
          <a:p>
            <a:endParaRPr lang="en-US" dirty="0"/>
          </a:p>
        </p:txBody>
      </p:sp>
      <p:sp>
        <p:nvSpPr>
          <p:cNvPr id="4" name="Slide Number Placeholder 3">
            <a:extLst>
              <a:ext uri="{FF2B5EF4-FFF2-40B4-BE49-F238E27FC236}">
                <a16:creationId xmlns:a16="http://schemas.microsoft.com/office/drawing/2014/main" id="{EDF09ED0-94B6-EDF5-ECBA-E292AE250BB1}"/>
              </a:ext>
            </a:extLst>
          </p:cNvPr>
          <p:cNvSpPr>
            <a:spLocks noGrp="1"/>
          </p:cNvSpPr>
          <p:nvPr>
            <p:ph type="sldNum" sz="quarter" idx="12"/>
          </p:nvPr>
        </p:nvSpPr>
        <p:spPr>
          <a:xfrm>
            <a:off x="11019348" y="6301044"/>
            <a:ext cx="1072896" cy="457200"/>
          </a:xfrm>
        </p:spPr>
        <p:txBody>
          <a:bodyPr/>
          <a:lstStyle/>
          <a:p>
            <a:fld id="{28024367-D536-4F59-B2ED-0E7825EDA9AF}" type="slidenum">
              <a:rPr lang="en-US" smtClean="0"/>
              <a:pPr/>
              <a:t>9</a:t>
            </a:fld>
            <a:endParaRPr lang="en-US" dirty="0"/>
          </a:p>
        </p:txBody>
      </p:sp>
    </p:spTree>
    <p:extLst>
      <p:ext uri="{BB962C8B-B14F-4D97-AF65-F5344CB8AC3E}">
        <p14:creationId xmlns:p14="http://schemas.microsoft.com/office/powerpoint/2010/main" val="34636874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REFERENCE_ID" val="bb093f1c-b0d3-441d-8858-b0f90dcda6d5"/>
  <p:tag name="ARTICULATE_PRESENTATION_ID" val="2302"/>
  <p:tag name="ARTICULATE_REFERENCE_COUNT" val="0"/>
  <p:tag name="ARTICULATE_PLAYER_GLOSSARY_XML" val="&lt;?xml version=&quot;1.0&quot; encoding=&quot;utf-16&quot;?&gt;&lt;glossary xmlns:xsi=&quot;http://www.w3.org/2001/XMLSchema-instance&quot; xmlns:xsd=&quot;http://www.w3.org/2001/XMLSchema&quot;&gt;&lt;terms /&gt;&lt;/glossary&gt;"/>
  <p:tag name="ARTICULATE_PRESENTER_VERSION" val="8"/>
  <p:tag name="ARTICULATE_DESIGN_ID_2_OFFICE THEME" val="5XK1m1icHqJ"/>
  <p:tag name="ARTICULATE_SLIDE_COUNT" val="60"/>
  <p:tag name="TAG_BACKING_FORM_KEY" val="4851786-c:\users\rgeorr\desktop\5-31-23 clean up\onboarding presentations 3-10-23\peba overview_with vocals 3-13-23 for heather.pptx"/>
  <p:tag name="ARTICULATE_USED_PAGE_SIZE" val="1"/>
  <p:tag name="ARTICULATE_USED_PAGE_ORIENTATION" val="1"/>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UDIO_ID" val="256"/>
  <p:tag name="ARTICULATE_AUDIO_RECORDED" val="1"/>
  <p:tag name="ELAPSEDTIME" val="26.7"/>
  <p:tag name="ARTICULATE_NAV_LEVEL" val="1"/>
  <p:tag name="ARTICULATE_SLIDE_PRESENTER_GUID" val="6ca15952-0b11-4a52-8c66-e648cf39c781"/>
  <p:tag name="ARTICULATE_SLIDE_PAUSE" val="0"/>
  <p:tag name="ARTICULATE_LOCK_SLIDE" val="0"/>
  <p:tag name="ARTICULATE_HIDE_SLIDE" val="0"/>
  <p:tag name="ARTICULATE_PLAYER_CONTROL_PREVIOUS" val="True"/>
  <p:tag name="ARTICULATE_PLAYER_CONTROL_NEXT" val="True"/>
  <p:tag name="ARTICULATE_SLIDE_THUMBNAIL_REFRESH" val="1"/>
  <p:tag name="ARTICULATE_USED_LAYOUT" val="1"/>
</p:tagLst>
</file>

<file path=ppt/tags/tag3.xml><?xml version="1.0" encoding="utf-8"?>
<p:tagLst xmlns:a="http://schemas.openxmlformats.org/drawingml/2006/main" xmlns:r="http://schemas.openxmlformats.org/officeDocument/2006/relationships" xmlns:p="http://schemas.openxmlformats.org/presentationml/2006/main">
  <p:tag name="BULLET_1" val="8226"/>
  <p:tag name="BULLET_2" val="8226"/>
  <p:tag name="MARGIN_1" val="0"/>
  <p:tag name="MARGIN_2" val="36"/>
  <p:tag name="MARGIN_3" val="72"/>
  <p:tag name="MARGIN_4" val="108"/>
  <p:tag name="MARGIN_5" val="144"/>
  <p:tag name="FONT_SIZE" val="12"/>
</p:tagLst>
</file>

<file path=ppt/tags/tag4.xml><?xml version="1.0" encoding="utf-8"?>
<p:tagLst xmlns:a="http://schemas.openxmlformats.org/drawingml/2006/main" xmlns:r="http://schemas.openxmlformats.org/officeDocument/2006/relationships" xmlns:p="http://schemas.openxmlformats.org/presentationml/2006/main">
  <p:tag name="ARTICULATE_NAV_LEVEL" val="1"/>
  <p:tag name="ARTICULATE_SLIDE_PRESENTER_GUID" val="6ca15952-0b11-4a52-8c66-e648cf39c781"/>
  <p:tag name="ARTICULATE_SLIDE_PAUSE" val="0"/>
  <p:tag name="ARTICULATE_LOCK_SLIDE" val="0"/>
  <p:tag name="ARTICULATE_HIDE_SLIDE" val="0"/>
  <p:tag name="ARTICULATE_PLAYER_CONTROL_PREVIOUS" val="True"/>
  <p:tag name="ARTICULATE_PLAYER_CONTROL_NEXT" val="True"/>
  <p:tag name="AUDIO_ID" val="375"/>
  <p:tag name="ARTICULATE_AUDIO_RECORDED" val="1"/>
  <p:tag name="ELAPSEDTIME" val="14.7"/>
  <p:tag name="ARTICULATE_SLIDE_THUMBNAIL_REFRESH" val="1"/>
  <p:tag name="ARTICULATE_USED_LAYOUT" val="3"/>
</p:tagLst>
</file>

<file path=ppt/tags/tag5.xml><?xml version="1.0" encoding="utf-8"?>
<p:tagLst xmlns:a="http://schemas.openxmlformats.org/drawingml/2006/main" xmlns:r="http://schemas.openxmlformats.org/officeDocument/2006/relationships" xmlns:p="http://schemas.openxmlformats.org/presentationml/2006/main">
  <p:tag name="BULLET_2" val="8226"/>
  <p:tag name="BULLET_1" val="8226"/>
  <p:tag name="MARGIN_1" val="0"/>
  <p:tag name="MARGIN_2" val="36"/>
  <p:tag name="MARGIN_3" val="72"/>
  <p:tag name="MARGIN_4" val="108"/>
  <p:tag name="MARGIN_5" val="144"/>
  <p:tag name="FONT_SIZE" val="12"/>
</p:tagLst>
</file>

<file path=ppt/tags/tag6.xml><?xml version="1.0" encoding="utf-8"?>
<p:tagLst xmlns:a="http://schemas.openxmlformats.org/drawingml/2006/main" xmlns:r="http://schemas.openxmlformats.org/officeDocument/2006/relationships" xmlns:p="http://schemas.openxmlformats.org/presentationml/2006/main">
  <p:tag name="AUDIO_ID" val="263"/>
  <p:tag name="ARTICULATE_TITLE_TAG" val="Disclaimer"/>
  <p:tag name="ARTICULATE_NAV_LEVEL" val="1"/>
  <p:tag name="ARTICULATE_SLIDE_PRESENTER_GUID" val="6ca15952-0b11-4a52-8c66-e648cf39c781"/>
  <p:tag name="ARTICULATE_SLIDE_PAUSE" val="0"/>
  <p:tag name="ARTICULATE_LOCK_SLIDE" val="0"/>
  <p:tag name="ARTICULATE_HIDE_SLIDE" val="0"/>
  <p:tag name="ARTICULATE_PLAYER_CONTROL_PREVIOUS" val="True"/>
  <p:tag name="ARTICULATE_PLAYER_CONTROL_NEXT" val="True"/>
  <p:tag name="ARTICULATE_USED_LAYOUT" val="9"/>
</p:tagLst>
</file>

<file path=ppt/theme/theme1.xml><?xml version="1.0" encoding="utf-8"?>
<a:theme xmlns:a="http://schemas.openxmlformats.org/drawingml/2006/main" name="2_Office Theme">
  <a:themeElements>
    <a:clrScheme name="PEBA 2020 - white">
      <a:dk1>
        <a:srgbClr val="1260A7"/>
      </a:dk1>
      <a:lt1>
        <a:srgbClr val="FFFFFF"/>
      </a:lt1>
      <a:dk2>
        <a:srgbClr val="063A68"/>
      </a:dk2>
      <a:lt2>
        <a:srgbClr val="B2B2B2"/>
      </a:lt2>
      <a:accent1>
        <a:srgbClr val="568EC1"/>
      </a:accent1>
      <a:accent2>
        <a:srgbClr val="412049"/>
      </a:accent2>
      <a:accent3>
        <a:srgbClr val="8D1F4A"/>
      </a:accent3>
      <a:accent4>
        <a:srgbClr val="0087B0"/>
      </a:accent4>
      <a:accent5>
        <a:srgbClr val="007A77"/>
      </a:accent5>
      <a:accent6>
        <a:srgbClr val="A50000"/>
      </a:accent6>
      <a:hlink>
        <a:srgbClr val="568EC1"/>
      </a:hlink>
      <a:folHlink>
        <a:srgbClr val="568EC1"/>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335C8AF8-EA95-4116-89A6-556DDAF75D2D}" vid="{CAB7C80F-02D0-4CE3-8F43-EB73110B52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PEBA Presentation Template</Template>
  <TotalTime>24959</TotalTime>
  <Words>2874</Words>
  <Application>Microsoft Office PowerPoint</Application>
  <PresentationFormat>Widescreen</PresentationFormat>
  <Paragraphs>278</Paragraphs>
  <Slides>35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Calibri Light</vt:lpstr>
      <vt:lpstr>Times New Roman</vt:lpstr>
      <vt:lpstr>Tw Cen MT Condensed</vt:lpstr>
      <vt:lpstr>2_Office Theme</vt:lpstr>
      <vt:lpstr>Employer Advisory Group</vt:lpstr>
      <vt:lpstr>Topics</vt:lpstr>
      <vt:lpstr>PEBA:Connect</vt:lpstr>
      <vt:lpstr>PEBA:Connect</vt:lpstr>
      <vt:lpstr>PEBA:Connect</vt:lpstr>
      <vt:lpstr>Important reminders</vt:lpstr>
      <vt:lpstr>Employer training</vt:lpstr>
      <vt:lpstr>Weekly e-newsletter</vt:lpstr>
      <vt:lpstr>Importance of employer contact information</vt:lpstr>
      <vt:lpstr>Employer contact types</vt:lpstr>
      <vt:lpstr>Assisting new hires peba.sc.gov/new-employees</vt:lpstr>
      <vt:lpstr>Navigating Your Benefits peba.sc.gov/nyb </vt:lpstr>
      <vt:lpstr>Contracted vendors</vt:lpstr>
      <vt:lpstr>Insurance</vt:lpstr>
      <vt:lpstr>Contacting PEBA Customer Service</vt:lpstr>
      <vt:lpstr>Post-open enrollment</vt:lpstr>
      <vt:lpstr>New hires and transfers through December 31</vt:lpstr>
      <vt:lpstr>Special eligibility situations through December 31</vt:lpstr>
      <vt:lpstr>Plan changes for 2025</vt:lpstr>
      <vt:lpstr>National Preferred Formulary for 2025</vt:lpstr>
      <vt:lpstr>IRS announces increase to MSA contribution limit</vt:lpstr>
      <vt:lpstr>IRS announces increase in MSA carryover</vt:lpstr>
      <vt:lpstr>Life insurance claims</vt:lpstr>
      <vt:lpstr>Retirement</vt:lpstr>
      <vt:lpstr>Past pension reform legislation</vt:lpstr>
      <vt:lpstr>Past pension reform legislation</vt:lpstr>
      <vt:lpstr>SCRS, PORS membership classes</vt:lpstr>
      <vt:lpstr>Return-to-work retirees</vt:lpstr>
      <vt:lpstr>Earnings limitation</vt:lpstr>
      <vt:lpstr>Exceptions to the earnings limitation via proviso in the fiscal year 2025 budget</vt:lpstr>
      <vt:lpstr>COVID-19 earnings limitation exception</vt:lpstr>
      <vt:lpstr>Retirement contributions</vt:lpstr>
      <vt:lpstr>Setting contribution rates</vt:lpstr>
      <vt:lpstr>Open enrollment for State ORP</vt:lpstr>
      <vt:lpstr>PowerPoint Presentation</vt:lpstr>
    </vt:vector>
  </TitlesOfParts>
  <Company>PEBA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H. Young</dc:creator>
  <cp:lastModifiedBy>Heather H. Young</cp:lastModifiedBy>
  <cp:revision>591</cp:revision>
  <cp:lastPrinted>2020-01-10T14:41:31Z</cp:lastPrinted>
  <dcterms:created xsi:type="dcterms:W3CDTF">2019-11-01T12:34:11Z</dcterms:created>
  <dcterms:modified xsi:type="dcterms:W3CDTF">2024-11-06T19:52:04Z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PEBA onboarding_FINAL_11082019</vt:lpwstr>
  </property>
  <property fmtid="{D5CDD505-2E9C-101B-9397-08002B2CF9AE}" pid="3" name="ArticulateProjectVersion">
    <vt:lpwstr>7</vt:lpwstr>
  </property>
  <property fmtid="{D5CDD505-2E9C-101B-9397-08002B2CF9AE}" pid="4" name="ArticulateUseProject">
    <vt:lpwstr>1</vt:lpwstr>
  </property>
  <property fmtid="{D5CDD505-2E9C-101B-9397-08002B2CF9AE}" pid="5" name="ArticulateGUID">
    <vt:lpwstr>94A8F04D-4FB2-45C8-8BE3-4D7F6EEE439A</vt:lpwstr>
  </property>
  <property fmtid="{D5CDD505-2E9C-101B-9397-08002B2CF9AE}" pid="6" name="ArticulateProjectFull">
    <vt:lpwstr>C:\Users\rgeorr\Desktop\PEBA Overview_with vocals 8-23-23 for Heather.ppta</vt:lpwstr>
  </property>
</Properties>
</file>