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0"/>
  </p:notesMasterIdLst>
  <p:handoutMasterIdLst>
    <p:handoutMasterId r:id="rId11"/>
  </p:handoutMasterIdLst>
  <p:sldIdLst>
    <p:sldId id="269" r:id="rId2"/>
    <p:sldId id="414" r:id="rId3"/>
    <p:sldId id="430" r:id="rId4"/>
    <p:sldId id="431" r:id="rId5"/>
    <p:sldId id="415" r:id="rId6"/>
    <p:sldId id="356" r:id="rId7"/>
    <p:sldId id="263" r:id="rId8"/>
    <p:sldId id="268" r:id="rId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H. Young" initials="HHY" lastIdx="1" clrIdx="0">
    <p:extLst>
      <p:ext uri="{19B8F6BF-5375-455C-9EA6-DF929625EA0E}">
        <p15:presenceInfo xmlns:p15="http://schemas.microsoft.com/office/powerpoint/2012/main" userId="S::ryounh@peba.sc.gov::9a85b619-8fd1-4dec-b439-2514df7fe89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FCCCF"/>
    <a:srgbClr val="D6B579"/>
    <a:srgbClr val="CBD9E4"/>
    <a:srgbClr val="000000"/>
    <a:srgbClr val="A50000"/>
    <a:srgbClr val="595959"/>
    <a:srgbClr val="006D4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5652" autoAdjust="0"/>
  </p:normalViewPr>
  <p:slideViewPr>
    <p:cSldViewPr snapToGrid="0">
      <p:cViewPr varScale="1">
        <p:scale>
          <a:sx n="114" d="100"/>
          <a:sy n="114" d="100"/>
        </p:scale>
        <p:origin x="1506" y="102"/>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85" d="100"/>
          <a:sy n="85" d="100"/>
        </p:scale>
        <p:origin x="3846"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7D8AE6-7308-421E-8050-DF9BE4C375F6}" type="doc">
      <dgm:prSet loTypeId="urn:microsoft.com/office/officeart/2005/8/layout/process5" loCatId="process" qsTypeId="urn:microsoft.com/office/officeart/2005/8/quickstyle/simple1" qsCatId="simple" csTypeId="urn:microsoft.com/office/officeart/2005/8/colors/accent1_2" csCatId="accent1" phldr="1"/>
      <dgm:spPr/>
      <dgm:t>
        <a:bodyPr/>
        <a:lstStyle/>
        <a:p>
          <a:endParaRPr lang="en-US"/>
        </a:p>
      </dgm:t>
    </dgm:pt>
    <dgm:pt modelId="{8E8F3962-4D49-46CB-AEC9-9878BC97F2DD}">
      <dgm:prSet phldrT="[Text]"/>
      <dgm:spPr>
        <a:solidFill>
          <a:schemeClr val="accent2"/>
        </a:solidFill>
      </dgm:spPr>
      <dgm:t>
        <a:bodyPr/>
        <a:lstStyle/>
        <a:p>
          <a:r>
            <a:rPr lang="en-US" dirty="0"/>
            <a:t>Preretirement: Planning</a:t>
          </a:r>
        </a:p>
      </dgm:t>
    </dgm:pt>
    <dgm:pt modelId="{261386CC-3813-4BCA-8DAF-1CACEAF5AABE}" type="parTrans" cxnId="{70FF37ED-18B9-4D43-8B20-1DE8A580C870}">
      <dgm:prSet/>
      <dgm:spPr/>
      <dgm:t>
        <a:bodyPr/>
        <a:lstStyle/>
        <a:p>
          <a:endParaRPr lang="en-US"/>
        </a:p>
      </dgm:t>
    </dgm:pt>
    <dgm:pt modelId="{D19E95C8-3935-4F48-99F2-54FCF4A9A058}" type="sibTrans" cxnId="{70FF37ED-18B9-4D43-8B20-1DE8A580C870}">
      <dgm:prSet/>
      <dgm:spPr>
        <a:solidFill>
          <a:schemeClr val="accent2"/>
        </a:solidFill>
      </dgm:spPr>
      <dgm:t>
        <a:bodyPr/>
        <a:lstStyle/>
        <a:p>
          <a:endParaRPr lang="en-US"/>
        </a:p>
      </dgm:t>
    </dgm:pt>
    <dgm:pt modelId="{6338AFB8-C89C-43A9-9B1A-3BFEDFBB30B1}">
      <dgm:prSet phldrT="[Text]"/>
      <dgm:spPr>
        <a:solidFill>
          <a:schemeClr val="accent3"/>
        </a:solidFill>
      </dgm:spPr>
      <dgm:t>
        <a:bodyPr/>
        <a:lstStyle/>
        <a:p>
          <a:r>
            <a:rPr lang="en-US" dirty="0"/>
            <a:t>The big day: Smiles, handshakes and farewells</a:t>
          </a:r>
        </a:p>
      </dgm:t>
    </dgm:pt>
    <dgm:pt modelId="{1BDBAD04-9897-4055-B10D-80B8AA9B125A}" type="parTrans" cxnId="{C8DB1AFC-9579-47B5-90D2-9A9CB285586F}">
      <dgm:prSet/>
      <dgm:spPr/>
      <dgm:t>
        <a:bodyPr/>
        <a:lstStyle/>
        <a:p>
          <a:endParaRPr lang="en-US"/>
        </a:p>
      </dgm:t>
    </dgm:pt>
    <dgm:pt modelId="{6856775B-7320-4FFC-A1CB-EBFCCA511895}" type="sibTrans" cxnId="{C8DB1AFC-9579-47B5-90D2-9A9CB285586F}">
      <dgm:prSet/>
      <dgm:spPr>
        <a:solidFill>
          <a:schemeClr val="accent3"/>
        </a:solidFill>
      </dgm:spPr>
      <dgm:t>
        <a:bodyPr/>
        <a:lstStyle/>
        <a:p>
          <a:endParaRPr lang="en-US"/>
        </a:p>
      </dgm:t>
    </dgm:pt>
    <dgm:pt modelId="{9C76C77A-5B07-4EB9-B74A-A390DCEDB534}">
      <dgm:prSet phldrT="[Text]"/>
      <dgm:spPr>
        <a:solidFill>
          <a:schemeClr val="accent4"/>
        </a:solidFill>
      </dgm:spPr>
      <dgm:t>
        <a:bodyPr/>
        <a:lstStyle/>
        <a:p>
          <a:r>
            <a:rPr lang="en-US" dirty="0"/>
            <a:t>Honeymoon phase: I’m free!</a:t>
          </a:r>
        </a:p>
      </dgm:t>
    </dgm:pt>
    <dgm:pt modelId="{75942BCA-C693-4751-BA73-5B9863CD19AF}" type="parTrans" cxnId="{A03D281B-85CB-4298-9414-4CF747215452}">
      <dgm:prSet/>
      <dgm:spPr/>
      <dgm:t>
        <a:bodyPr/>
        <a:lstStyle/>
        <a:p>
          <a:endParaRPr lang="en-US"/>
        </a:p>
      </dgm:t>
    </dgm:pt>
    <dgm:pt modelId="{F9382FB4-240A-4E51-BC5A-AB2CB0B71CA9}" type="sibTrans" cxnId="{A03D281B-85CB-4298-9414-4CF747215452}">
      <dgm:prSet/>
      <dgm:spPr>
        <a:solidFill>
          <a:schemeClr val="accent4"/>
        </a:solidFill>
      </dgm:spPr>
      <dgm:t>
        <a:bodyPr/>
        <a:lstStyle/>
        <a:p>
          <a:endParaRPr lang="en-US"/>
        </a:p>
      </dgm:t>
    </dgm:pt>
    <dgm:pt modelId="{09B003DD-EFF7-4D2E-9970-77A98DBED207}">
      <dgm:prSet phldrT="[Text]"/>
      <dgm:spPr>
        <a:solidFill>
          <a:schemeClr val="tx1"/>
        </a:solidFill>
      </dgm:spPr>
      <dgm:t>
        <a:bodyPr/>
        <a:lstStyle/>
        <a:p>
          <a:r>
            <a:rPr lang="en-US" dirty="0"/>
            <a:t>Disenchantment: So, this is it?</a:t>
          </a:r>
        </a:p>
      </dgm:t>
    </dgm:pt>
    <dgm:pt modelId="{5484016F-BEF8-414C-AA31-BBFF129FB5D1}" type="parTrans" cxnId="{A90A40DF-1806-4A71-8A1C-A60F4AC0A6C0}">
      <dgm:prSet/>
      <dgm:spPr/>
      <dgm:t>
        <a:bodyPr/>
        <a:lstStyle/>
        <a:p>
          <a:endParaRPr lang="en-US"/>
        </a:p>
      </dgm:t>
    </dgm:pt>
    <dgm:pt modelId="{D552FF49-543A-4EF1-8DBE-16D9FEC91F28}" type="sibTrans" cxnId="{A90A40DF-1806-4A71-8A1C-A60F4AC0A6C0}">
      <dgm:prSet/>
      <dgm:spPr>
        <a:solidFill>
          <a:schemeClr val="tx1"/>
        </a:solidFill>
      </dgm:spPr>
      <dgm:t>
        <a:bodyPr/>
        <a:lstStyle/>
        <a:p>
          <a:endParaRPr lang="en-US"/>
        </a:p>
      </dgm:t>
    </dgm:pt>
    <dgm:pt modelId="{BBB5A0FD-3065-4BB8-BEF6-50C4CA68D358}">
      <dgm:prSet phldrT="[Text]"/>
      <dgm:spPr>
        <a:solidFill>
          <a:schemeClr val="tx2"/>
        </a:solidFill>
      </dgm:spPr>
      <dgm:t>
        <a:bodyPr/>
        <a:lstStyle/>
        <a:p>
          <a:r>
            <a:rPr lang="en-US" dirty="0"/>
            <a:t>Reorientation: Building a new identity</a:t>
          </a:r>
        </a:p>
      </dgm:t>
    </dgm:pt>
    <dgm:pt modelId="{EAFA2A66-F77E-44DC-9743-0476FFDFAD0C}" type="parTrans" cxnId="{B1FC3B18-5033-46E0-91DB-39CD6ECD143A}">
      <dgm:prSet/>
      <dgm:spPr/>
      <dgm:t>
        <a:bodyPr/>
        <a:lstStyle/>
        <a:p>
          <a:endParaRPr lang="en-US"/>
        </a:p>
      </dgm:t>
    </dgm:pt>
    <dgm:pt modelId="{6090D23F-BF55-4326-BAF6-5E5C5DB411F6}" type="sibTrans" cxnId="{B1FC3B18-5033-46E0-91DB-39CD6ECD143A}">
      <dgm:prSet/>
      <dgm:spPr>
        <a:solidFill>
          <a:schemeClr val="tx2"/>
        </a:solidFill>
      </dgm:spPr>
      <dgm:t>
        <a:bodyPr/>
        <a:lstStyle/>
        <a:p>
          <a:endParaRPr lang="en-US"/>
        </a:p>
      </dgm:t>
    </dgm:pt>
    <dgm:pt modelId="{80569304-B0CB-47C7-8F70-EB81D9DCE4B9}">
      <dgm:prSet/>
      <dgm:spPr>
        <a:solidFill>
          <a:schemeClr val="accent1"/>
        </a:solidFill>
      </dgm:spPr>
      <dgm:t>
        <a:bodyPr/>
        <a:lstStyle/>
        <a:p>
          <a:r>
            <a:rPr lang="en-US" dirty="0"/>
            <a:t>Routine: Moving on</a:t>
          </a:r>
        </a:p>
      </dgm:t>
    </dgm:pt>
    <dgm:pt modelId="{D0B98448-0036-46C2-B1F8-1DC77A8EAF3E}" type="parTrans" cxnId="{C48B65A6-41E8-4039-9263-A06618BF1359}">
      <dgm:prSet/>
      <dgm:spPr/>
      <dgm:t>
        <a:bodyPr/>
        <a:lstStyle/>
        <a:p>
          <a:endParaRPr lang="en-US"/>
        </a:p>
      </dgm:t>
    </dgm:pt>
    <dgm:pt modelId="{D559DF11-869F-4D7A-8A14-65ADF418F13C}" type="sibTrans" cxnId="{C48B65A6-41E8-4039-9263-A06618BF1359}">
      <dgm:prSet/>
      <dgm:spPr/>
      <dgm:t>
        <a:bodyPr/>
        <a:lstStyle/>
        <a:p>
          <a:endParaRPr lang="en-US"/>
        </a:p>
      </dgm:t>
    </dgm:pt>
    <dgm:pt modelId="{701E8B69-FB70-451B-BC7F-C3D34272B660}" type="pres">
      <dgm:prSet presAssocID="{907D8AE6-7308-421E-8050-DF9BE4C375F6}" presName="diagram" presStyleCnt="0">
        <dgm:presLayoutVars>
          <dgm:dir/>
          <dgm:resizeHandles val="exact"/>
        </dgm:presLayoutVars>
      </dgm:prSet>
      <dgm:spPr/>
    </dgm:pt>
    <dgm:pt modelId="{DE14E833-21F6-4E16-B4EF-F6F3DD678F84}" type="pres">
      <dgm:prSet presAssocID="{8E8F3962-4D49-46CB-AEC9-9878BC97F2DD}" presName="node" presStyleLbl="node1" presStyleIdx="0" presStyleCnt="6">
        <dgm:presLayoutVars>
          <dgm:bulletEnabled val="1"/>
        </dgm:presLayoutVars>
      </dgm:prSet>
      <dgm:spPr/>
    </dgm:pt>
    <dgm:pt modelId="{B0121B8F-AF7E-4F43-8C67-9EF1F7EA620B}" type="pres">
      <dgm:prSet presAssocID="{D19E95C8-3935-4F48-99F2-54FCF4A9A058}" presName="sibTrans" presStyleLbl="sibTrans2D1" presStyleIdx="0" presStyleCnt="5"/>
      <dgm:spPr/>
    </dgm:pt>
    <dgm:pt modelId="{63998E29-5BDF-414E-A4B1-D4EB2E90018A}" type="pres">
      <dgm:prSet presAssocID="{D19E95C8-3935-4F48-99F2-54FCF4A9A058}" presName="connectorText" presStyleLbl="sibTrans2D1" presStyleIdx="0" presStyleCnt="5"/>
      <dgm:spPr/>
    </dgm:pt>
    <dgm:pt modelId="{EBFCD014-C20A-4215-9809-54F2E464281F}" type="pres">
      <dgm:prSet presAssocID="{6338AFB8-C89C-43A9-9B1A-3BFEDFBB30B1}" presName="node" presStyleLbl="node1" presStyleIdx="1" presStyleCnt="6">
        <dgm:presLayoutVars>
          <dgm:bulletEnabled val="1"/>
        </dgm:presLayoutVars>
      </dgm:prSet>
      <dgm:spPr/>
    </dgm:pt>
    <dgm:pt modelId="{F4A2F55C-D1EC-42BB-A4C1-55F56A0E09A6}" type="pres">
      <dgm:prSet presAssocID="{6856775B-7320-4FFC-A1CB-EBFCCA511895}" presName="sibTrans" presStyleLbl="sibTrans2D1" presStyleIdx="1" presStyleCnt="5"/>
      <dgm:spPr/>
    </dgm:pt>
    <dgm:pt modelId="{82E608C4-C057-489E-8A29-38CBF0F9E8FB}" type="pres">
      <dgm:prSet presAssocID="{6856775B-7320-4FFC-A1CB-EBFCCA511895}" presName="connectorText" presStyleLbl="sibTrans2D1" presStyleIdx="1" presStyleCnt="5"/>
      <dgm:spPr/>
    </dgm:pt>
    <dgm:pt modelId="{B8B596F0-5E7E-4DB1-B7E2-2754196E9EE6}" type="pres">
      <dgm:prSet presAssocID="{9C76C77A-5B07-4EB9-B74A-A390DCEDB534}" presName="node" presStyleLbl="node1" presStyleIdx="2" presStyleCnt="6">
        <dgm:presLayoutVars>
          <dgm:bulletEnabled val="1"/>
        </dgm:presLayoutVars>
      </dgm:prSet>
      <dgm:spPr/>
    </dgm:pt>
    <dgm:pt modelId="{0804CA0C-8657-49CD-BFB1-21CABAB1EAEC}" type="pres">
      <dgm:prSet presAssocID="{F9382FB4-240A-4E51-BC5A-AB2CB0B71CA9}" presName="sibTrans" presStyleLbl="sibTrans2D1" presStyleIdx="2" presStyleCnt="5"/>
      <dgm:spPr/>
    </dgm:pt>
    <dgm:pt modelId="{0BFE22AB-ACB5-4D3D-84B2-0256FC5CD4A0}" type="pres">
      <dgm:prSet presAssocID="{F9382FB4-240A-4E51-BC5A-AB2CB0B71CA9}" presName="connectorText" presStyleLbl="sibTrans2D1" presStyleIdx="2" presStyleCnt="5"/>
      <dgm:spPr/>
    </dgm:pt>
    <dgm:pt modelId="{B8D79DA2-7FD7-4D45-A072-4C1FB9DC2462}" type="pres">
      <dgm:prSet presAssocID="{09B003DD-EFF7-4D2E-9970-77A98DBED207}" presName="node" presStyleLbl="node1" presStyleIdx="3" presStyleCnt="6">
        <dgm:presLayoutVars>
          <dgm:bulletEnabled val="1"/>
        </dgm:presLayoutVars>
      </dgm:prSet>
      <dgm:spPr/>
    </dgm:pt>
    <dgm:pt modelId="{E7A73C84-DC94-431E-BB3C-A7FB48B9149C}" type="pres">
      <dgm:prSet presAssocID="{D552FF49-543A-4EF1-8DBE-16D9FEC91F28}" presName="sibTrans" presStyleLbl="sibTrans2D1" presStyleIdx="3" presStyleCnt="5"/>
      <dgm:spPr/>
    </dgm:pt>
    <dgm:pt modelId="{203A9B5B-E63F-46EF-8D91-E474B5556471}" type="pres">
      <dgm:prSet presAssocID="{D552FF49-543A-4EF1-8DBE-16D9FEC91F28}" presName="connectorText" presStyleLbl="sibTrans2D1" presStyleIdx="3" presStyleCnt="5"/>
      <dgm:spPr/>
    </dgm:pt>
    <dgm:pt modelId="{8265ABE6-E78C-430F-84BC-564E68645AC0}" type="pres">
      <dgm:prSet presAssocID="{BBB5A0FD-3065-4BB8-BEF6-50C4CA68D358}" presName="node" presStyleLbl="node1" presStyleIdx="4" presStyleCnt="6">
        <dgm:presLayoutVars>
          <dgm:bulletEnabled val="1"/>
        </dgm:presLayoutVars>
      </dgm:prSet>
      <dgm:spPr/>
    </dgm:pt>
    <dgm:pt modelId="{7A6C9146-2975-4306-93B3-9CA8CB64CBAF}" type="pres">
      <dgm:prSet presAssocID="{6090D23F-BF55-4326-BAF6-5E5C5DB411F6}" presName="sibTrans" presStyleLbl="sibTrans2D1" presStyleIdx="4" presStyleCnt="5"/>
      <dgm:spPr/>
    </dgm:pt>
    <dgm:pt modelId="{B83F5655-B8AD-425E-9480-1FA4F1069CC9}" type="pres">
      <dgm:prSet presAssocID="{6090D23F-BF55-4326-BAF6-5E5C5DB411F6}" presName="connectorText" presStyleLbl="sibTrans2D1" presStyleIdx="4" presStyleCnt="5"/>
      <dgm:spPr/>
    </dgm:pt>
    <dgm:pt modelId="{C43D0F68-CD1E-41DE-B82C-A1945D67538A}" type="pres">
      <dgm:prSet presAssocID="{80569304-B0CB-47C7-8F70-EB81D9DCE4B9}" presName="node" presStyleLbl="node1" presStyleIdx="5" presStyleCnt="6">
        <dgm:presLayoutVars>
          <dgm:bulletEnabled val="1"/>
        </dgm:presLayoutVars>
      </dgm:prSet>
      <dgm:spPr/>
    </dgm:pt>
  </dgm:ptLst>
  <dgm:cxnLst>
    <dgm:cxn modelId="{34211206-4AFF-4603-B3AE-BC3CF223D6CB}" type="presOf" srcId="{D19E95C8-3935-4F48-99F2-54FCF4A9A058}" destId="{B0121B8F-AF7E-4F43-8C67-9EF1F7EA620B}" srcOrd="0" destOrd="0" presId="urn:microsoft.com/office/officeart/2005/8/layout/process5"/>
    <dgm:cxn modelId="{B1FC3B18-5033-46E0-91DB-39CD6ECD143A}" srcId="{907D8AE6-7308-421E-8050-DF9BE4C375F6}" destId="{BBB5A0FD-3065-4BB8-BEF6-50C4CA68D358}" srcOrd="4" destOrd="0" parTransId="{EAFA2A66-F77E-44DC-9743-0476FFDFAD0C}" sibTransId="{6090D23F-BF55-4326-BAF6-5E5C5DB411F6}"/>
    <dgm:cxn modelId="{A03D281B-85CB-4298-9414-4CF747215452}" srcId="{907D8AE6-7308-421E-8050-DF9BE4C375F6}" destId="{9C76C77A-5B07-4EB9-B74A-A390DCEDB534}" srcOrd="2" destOrd="0" parTransId="{75942BCA-C693-4751-BA73-5B9863CD19AF}" sibTransId="{F9382FB4-240A-4E51-BC5A-AB2CB0B71CA9}"/>
    <dgm:cxn modelId="{E77F085C-7747-4E19-854A-0DD44A12E47B}" type="presOf" srcId="{8E8F3962-4D49-46CB-AEC9-9878BC97F2DD}" destId="{DE14E833-21F6-4E16-B4EF-F6F3DD678F84}" srcOrd="0" destOrd="0" presId="urn:microsoft.com/office/officeart/2005/8/layout/process5"/>
    <dgm:cxn modelId="{75FA054B-0FF9-408F-BA47-1189FAADBD3F}" type="presOf" srcId="{6856775B-7320-4FFC-A1CB-EBFCCA511895}" destId="{82E608C4-C057-489E-8A29-38CBF0F9E8FB}" srcOrd="1" destOrd="0" presId="urn:microsoft.com/office/officeart/2005/8/layout/process5"/>
    <dgm:cxn modelId="{D8EBE572-DD39-4A1F-984C-B53E69F21B7D}" type="presOf" srcId="{80569304-B0CB-47C7-8F70-EB81D9DCE4B9}" destId="{C43D0F68-CD1E-41DE-B82C-A1945D67538A}" srcOrd="0" destOrd="0" presId="urn:microsoft.com/office/officeart/2005/8/layout/process5"/>
    <dgm:cxn modelId="{F954C856-215A-477C-A7B8-867293C09A19}" type="presOf" srcId="{6090D23F-BF55-4326-BAF6-5E5C5DB411F6}" destId="{7A6C9146-2975-4306-93B3-9CA8CB64CBAF}" srcOrd="0" destOrd="0" presId="urn:microsoft.com/office/officeart/2005/8/layout/process5"/>
    <dgm:cxn modelId="{E592CE56-3BC8-4D7F-BB49-08BEB62D257F}" type="presOf" srcId="{D19E95C8-3935-4F48-99F2-54FCF4A9A058}" destId="{63998E29-5BDF-414E-A4B1-D4EB2E90018A}" srcOrd="1" destOrd="0" presId="urn:microsoft.com/office/officeart/2005/8/layout/process5"/>
    <dgm:cxn modelId="{9729DA8E-C2E6-4435-A31B-2C6A5A139115}" type="presOf" srcId="{09B003DD-EFF7-4D2E-9970-77A98DBED207}" destId="{B8D79DA2-7FD7-4D45-A072-4C1FB9DC2462}" srcOrd="0" destOrd="0" presId="urn:microsoft.com/office/officeart/2005/8/layout/process5"/>
    <dgm:cxn modelId="{4663B19F-30B1-42C7-9DAE-BECF60A12859}" type="presOf" srcId="{6090D23F-BF55-4326-BAF6-5E5C5DB411F6}" destId="{B83F5655-B8AD-425E-9480-1FA4F1069CC9}" srcOrd="1" destOrd="0" presId="urn:microsoft.com/office/officeart/2005/8/layout/process5"/>
    <dgm:cxn modelId="{C48B65A6-41E8-4039-9263-A06618BF1359}" srcId="{907D8AE6-7308-421E-8050-DF9BE4C375F6}" destId="{80569304-B0CB-47C7-8F70-EB81D9DCE4B9}" srcOrd="5" destOrd="0" parTransId="{D0B98448-0036-46C2-B1F8-1DC77A8EAF3E}" sibTransId="{D559DF11-869F-4D7A-8A14-65ADF418F13C}"/>
    <dgm:cxn modelId="{57E03DA7-11F0-4DDF-867B-D4064280224F}" type="presOf" srcId="{D552FF49-543A-4EF1-8DBE-16D9FEC91F28}" destId="{203A9B5B-E63F-46EF-8D91-E474B5556471}" srcOrd="1" destOrd="0" presId="urn:microsoft.com/office/officeart/2005/8/layout/process5"/>
    <dgm:cxn modelId="{7E15F2A8-D7A8-4A0C-B0C1-32583BBD8EBF}" type="presOf" srcId="{6856775B-7320-4FFC-A1CB-EBFCCA511895}" destId="{F4A2F55C-D1EC-42BB-A4C1-55F56A0E09A6}" srcOrd="0" destOrd="0" presId="urn:microsoft.com/office/officeart/2005/8/layout/process5"/>
    <dgm:cxn modelId="{4B11A3B3-D605-4720-BDE5-AF218A362580}" type="presOf" srcId="{6338AFB8-C89C-43A9-9B1A-3BFEDFBB30B1}" destId="{EBFCD014-C20A-4215-9809-54F2E464281F}" srcOrd="0" destOrd="0" presId="urn:microsoft.com/office/officeart/2005/8/layout/process5"/>
    <dgm:cxn modelId="{FA5073BA-6C3B-459F-BAE0-F8ABECCF1CE8}" type="presOf" srcId="{F9382FB4-240A-4E51-BC5A-AB2CB0B71CA9}" destId="{0804CA0C-8657-49CD-BFB1-21CABAB1EAEC}" srcOrd="0" destOrd="0" presId="urn:microsoft.com/office/officeart/2005/8/layout/process5"/>
    <dgm:cxn modelId="{61E96ABE-04CB-4DA6-A6DE-B00F28BF28B7}" type="presOf" srcId="{F9382FB4-240A-4E51-BC5A-AB2CB0B71CA9}" destId="{0BFE22AB-ACB5-4D3D-84B2-0256FC5CD4A0}" srcOrd="1" destOrd="0" presId="urn:microsoft.com/office/officeart/2005/8/layout/process5"/>
    <dgm:cxn modelId="{A9A73AD6-57D4-4FD6-ADBB-942BB2CDD87D}" type="presOf" srcId="{D552FF49-543A-4EF1-8DBE-16D9FEC91F28}" destId="{E7A73C84-DC94-431E-BB3C-A7FB48B9149C}" srcOrd="0" destOrd="0" presId="urn:microsoft.com/office/officeart/2005/8/layout/process5"/>
    <dgm:cxn modelId="{A90A40DF-1806-4A71-8A1C-A60F4AC0A6C0}" srcId="{907D8AE6-7308-421E-8050-DF9BE4C375F6}" destId="{09B003DD-EFF7-4D2E-9970-77A98DBED207}" srcOrd="3" destOrd="0" parTransId="{5484016F-BEF8-414C-AA31-BBFF129FB5D1}" sibTransId="{D552FF49-543A-4EF1-8DBE-16D9FEC91F28}"/>
    <dgm:cxn modelId="{36405EDF-89DF-49EF-BFFC-CCF4D3E0BFB4}" type="presOf" srcId="{907D8AE6-7308-421E-8050-DF9BE4C375F6}" destId="{701E8B69-FB70-451B-BC7F-C3D34272B660}" srcOrd="0" destOrd="0" presId="urn:microsoft.com/office/officeart/2005/8/layout/process5"/>
    <dgm:cxn modelId="{53DC4BEA-18C2-4A30-84EA-C3B990E066D5}" type="presOf" srcId="{BBB5A0FD-3065-4BB8-BEF6-50C4CA68D358}" destId="{8265ABE6-E78C-430F-84BC-564E68645AC0}" srcOrd="0" destOrd="0" presId="urn:microsoft.com/office/officeart/2005/8/layout/process5"/>
    <dgm:cxn modelId="{70FF37ED-18B9-4D43-8B20-1DE8A580C870}" srcId="{907D8AE6-7308-421E-8050-DF9BE4C375F6}" destId="{8E8F3962-4D49-46CB-AEC9-9878BC97F2DD}" srcOrd="0" destOrd="0" parTransId="{261386CC-3813-4BCA-8DAF-1CACEAF5AABE}" sibTransId="{D19E95C8-3935-4F48-99F2-54FCF4A9A058}"/>
    <dgm:cxn modelId="{608030FB-185E-4255-80E2-71C355E08AE3}" type="presOf" srcId="{9C76C77A-5B07-4EB9-B74A-A390DCEDB534}" destId="{B8B596F0-5E7E-4DB1-B7E2-2754196E9EE6}" srcOrd="0" destOrd="0" presId="urn:microsoft.com/office/officeart/2005/8/layout/process5"/>
    <dgm:cxn modelId="{C8DB1AFC-9579-47B5-90D2-9A9CB285586F}" srcId="{907D8AE6-7308-421E-8050-DF9BE4C375F6}" destId="{6338AFB8-C89C-43A9-9B1A-3BFEDFBB30B1}" srcOrd="1" destOrd="0" parTransId="{1BDBAD04-9897-4055-B10D-80B8AA9B125A}" sibTransId="{6856775B-7320-4FFC-A1CB-EBFCCA511895}"/>
    <dgm:cxn modelId="{3D11BA39-C876-49B9-AE7D-EAD0BC66C8AE}" type="presParOf" srcId="{701E8B69-FB70-451B-BC7F-C3D34272B660}" destId="{DE14E833-21F6-4E16-B4EF-F6F3DD678F84}" srcOrd="0" destOrd="0" presId="urn:microsoft.com/office/officeart/2005/8/layout/process5"/>
    <dgm:cxn modelId="{304E0D60-5503-46FF-931E-FD3209887C7C}" type="presParOf" srcId="{701E8B69-FB70-451B-BC7F-C3D34272B660}" destId="{B0121B8F-AF7E-4F43-8C67-9EF1F7EA620B}" srcOrd="1" destOrd="0" presId="urn:microsoft.com/office/officeart/2005/8/layout/process5"/>
    <dgm:cxn modelId="{1454FAB6-71C9-41D3-A2E6-C0CDA69509DB}" type="presParOf" srcId="{B0121B8F-AF7E-4F43-8C67-9EF1F7EA620B}" destId="{63998E29-5BDF-414E-A4B1-D4EB2E90018A}" srcOrd="0" destOrd="0" presId="urn:microsoft.com/office/officeart/2005/8/layout/process5"/>
    <dgm:cxn modelId="{91F19045-134E-4699-9302-3D23FA9D36F5}" type="presParOf" srcId="{701E8B69-FB70-451B-BC7F-C3D34272B660}" destId="{EBFCD014-C20A-4215-9809-54F2E464281F}" srcOrd="2" destOrd="0" presId="urn:microsoft.com/office/officeart/2005/8/layout/process5"/>
    <dgm:cxn modelId="{573B61DF-254F-499D-A844-3F9CA99A1CDE}" type="presParOf" srcId="{701E8B69-FB70-451B-BC7F-C3D34272B660}" destId="{F4A2F55C-D1EC-42BB-A4C1-55F56A0E09A6}" srcOrd="3" destOrd="0" presId="urn:microsoft.com/office/officeart/2005/8/layout/process5"/>
    <dgm:cxn modelId="{AD307EDE-31E4-4FEE-BC9E-C808C071BD74}" type="presParOf" srcId="{F4A2F55C-D1EC-42BB-A4C1-55F56A0E09A6}" destId="{82E608C4-C057-489E-8A29-38CBF0F9E8FB}" srcOrd="0" destOrd="0" presId="urn:microsoft.com/office/officeart/2005/8/layout/process5"/>
    <dgm:cxn modelId="{52DEA3F2-27E1-42DC-AC2B-C1A629DA0824}" type="presParOf" srcId="{701E8B69-FB70-451B-BC7F-C3D34272B660}" destId="{B8B596F0-5E7E-4DB1-B7E2-2754196E9EE6}" srcOrd="4" destOrd="0" presId="urn:microsoft.com/office/officeart/2005/8/layout/process5"/>
    <dgm:cxn modelId="{A795B52B-7AB4-4E12-9FE1-2C69E088891B}" type="presParOf" srcId="{701E8B69-FB70-451B-BC7F-C3D34272B660}" destId="{0804CA0C-8657-49CD-BFB1-21CABAB1EAEC}" srcOrd="5" destOrd="0" presId="urn:microsoft.com/office/officeart/2005/8/layout/process5"/>
    <dgm:cxn modelId="{9ED8B6FE-8172-4561-A5C5-D0F9A7411DCC}" type="presParOf" srcId="{0804CA0C-8657-49CD-BFB1-21CABAB1EAEC}" destId="{0BFE22AB-ACB5-4D3D-84B2-0256FC5CD4A0}" srcOrd="0" destOrd="0" presId="urn:microsoft.com/office/officeart/2005/8/layout/process5"/>
    <dgm:cxn modelId="{AD163C46-1211-41E9-B401-2EB089B1B37C}" type="presParOf" srcId="{701E8B69-FB70-451B-BC7F-C3D34272B660}" destId="{B8D79DA2-7FD7-4D45-A072-4C1FB9DC2462}" srcOrd="6" destOrd="0" presId="urn:microsoft.com/office/officeart/2005/8/layout/process5"/>
    <dgm:cxn modelId="{13379D96-C1AA-4C6D-9FA7-E8476B77E605}" type="presParOf" srcId="{701E8B69-FB70-451B-BC7F-C3D34272B660}" destId="{E7A73C84-DC94-431E-BB3C-A7FB48B9149C}" srcOrd="7" destOrd="0" presId="urn:microsoft.com/office/officeart/2005/8/layout/process5"/>
    <dgm:cxn modelId="{420AEB3E-7432-4920-B13F-803AF59E8FA0}" type="presParOf" srcId="{E7A73C84-DC94-431E-BB3C-A7FB48B9149C}" destId="{203A9B5B-E63F-46EF-8D91-E474B5556471}" srcOrd="0" destOrd="0" presId="urn:microsoft.com/office/officeart/2005/8/layout/process5"/>
    <dgm:cxn modelId="{043209BF-961B-4D7D-A3AF-F29BA878BAAB}" type="presParOf" srcId="{701E8B69-FB70-451B-BC7F-C3D34272B660}" destId="{8265ABE6-E78C-430F-84BC-564E68645AC0}" srcOrd="8" destOrd="0" presId="urn:microsoft.com/office/officeart/2005/8/layout/process5"/>
    <dgm:cxn modelId="{75E5F095-D291-4FD5-80D4-F05F22F418D8}" type="presParOf" srcId="{701E8B69-FB70-451B-BC7F-C3D34272B660}" destId="{7A6C9146-2975-4306-93B3-9CA8CB64CBAF}" srcOrd="9" destOrd="0" presId="urn:microsoft.com/office/officeart/2005/8/layout/process5"/>
    <dgm:cxn modelId="{CA52C456-467E-4622-B546-9C157FBFDDDC}" type="presParOf" srcId="{7A6C9146-2975-4306-93B3-9CA8CB64CBAF}" destId="{B83F5655-B8AD-425E-9480-1FA4F1069CC9}" srcOrd="0" destOrd="0" presId="urn:microsoft.com/office/officeart/2005/8/layout/process5"/>
    <dgm:cxn modelId="{09FE0763-3DBC-4052-ADED-DD6FB7249ABB}" type="presParOf" srcId="{701E8B69-FB70-451B-BC7F-C3D34272B660}" destId="{C43D0F68-CD1E-41DE-B82C-A1945D67538A}" srcOrd="10"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14E833-21F6-4E16-B4EF-F6F3DD678F84}">
      <dsp:nvSpPr>
        <dsp:cNvPr id="0" name=""/>
        <dsp:cNvSpPr/>
      </dsp:nvSpPr>
      <dsp:spPr>
        <a:xfrm>
          <a:off x="7233" y="785098"/>
          <a:ext cx="2161877" cy="1297126"/>
        </a:xfrm>
        <a:prstGeom prst="roundRect">
          <a:avLst>
            <a:gd name="adj" fmla="val 10000"/>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Preretirement: Planning</a:t>
          </a:r>
        </a:p>
      </dsp:txBody>
      <dsp:txXfrm>
        <a:off x="45225" y="823090"/>
        <a:ext cx="2085893" cy="1221142"/>
      </dsp:txXfrm>
    </dsp:sp>
    <dsp:sp modelId="{B0121B8F-AF7E-4F43-8C67-9EF1F7EA620B}">
      <dsp:nvSpPr>
        <dsp:cNvPr id="0" name=""/>
        <dsp:cNvSpPr/>
      </dsp:nvSpPr>
      <dsp:spPr>
        <a:xfrm>
          <a:off x="2359355" y="1165588"/>
          <a:ext cx="458317" cy="536145"/>
        </a:xfrm>
        <a:prstGeom prst="rightArrow">
          <a:avLst>
            <a:gd name="adj1" fmla="val 60000"/>
            <a:gd name="adj2" fmla="val 50000"/>
          </a:avLst>
        </a:prstGeom>
        <a:solidFill>
          <a:schemeClr val="accent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2359355" y="1272817"/>
        <a:ext cx="320822" cy="321687"/>
      </dsp:txXfrm>
    </dsp:sp>
    <dsp:sp modelId="{EBFCD014-C20A-4215-9809-54F2E464281F}">
      <dsp:nvSpPr>
        <dsp:cNvPr id="0" name=""/>
        <dsp:cNvSpPr/>
      </dsp:nvSpPr>
      <dsp:spPr>
        <a:xfrm>
          <a:off x="3033861" y="785098"/>
          <a:ext cx="2161877" cy="1297126"/>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The big day: Smiles, handshakes and farewells</a:t>
          </a:r>
        </a:p>
      </dsp:txBody>
      <dsp:txXfrm>
        <a:off x="3071853" y="823090"/>
        <a:ext cx="2085893" cy="1221142"/>
      </dsp:txXfrm>
    </dsp:sp>
    <dsp:sp modelId="{F4A2F55C-D1EC-42BB-A4C1-55F56A0E09A6}">
      <dsp:nvSpPr>
        <dsp:cNvPr id="0" name=""/>
        <dsp:cNvSpPr/>
      </dsp:nvSpPr>
      <dsp:spPr>
        <a:xfrm>
          <a:off x="5385983" y="1165588"/>
          <a:ext cx="458317" cy="536145"/>
        </a:xfrm>
        <a:prstGeom prst="rightArrow">
          <a:avLst>
            <a:gd name="adj1" fmla="val 60000"/>
            <a:gd name="adj2" fmla="val 50000"/>
          </a:avLst>
        </a:prstGeom>
        <a:solidFill>
          <a:schemeClr val="accent3"/>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a:off x="5385983" y="1272817"/>
        <a:ext cx="320822" cy="321687"/>
      </dsp:txXfrm>
    </dsp:sp>
    <dsp:sp modelId="{B8B596F0-5E7E-4DB1-B7E2-2754196E9EE6}">
      <dsp:nvSpPr>
        <dsp:cNvPr id="0" name=""/>
        <dsp:cNvSpPr/>
      </dsp:nvSpPr>
      <dsp:spPr>
        <a:xfrm>
          <a:off x="6060489" y="785098"/>
          <a:ext cx="2161877" cy="1297126"/>
        </a:xfrm>
        <a:prstGeom prst="roundRect">
          <a:avLst>
            <a:gd name="adj" fmla="val 10000"/>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Honeymoon phase: I’m free!</a:t>
          </a:r>
        </a:p>
      </dsp:txBody>
      <dsp:txXfrm>
        <a:off x="6098481" y="823090"/>
        <a:ext cx="2085893" cy="1221142"/>
      </dsp:txXfrm>
    </dsp:sp>
    <dsp:sp modelId="{0804CA0C-8657-49CD-BFB1-21CABAB1EAEC}">
      <dsp:nvSpPr>
        <dsp:cNvPr id="0" name=""/>
        <dsp:cNvSpPr/>
      </dsp:nvSpPr>
      <dsp:spPr>
        <a:xfrm rot="5400000">
          <a:off x="6912269" y="2233555"/>
          <a:ext cx="458317" cy="536145"/>
        </a:xfrm>
        <a:prstGeom prst="rightArrow">
          <a:avLst>
            <a:gd name="adj1" fmla="val 60000"/>
            <a:gd name="adj2" fmla="val 50000"/>
          </a:avLst>
        </a:prstGeom>
        <a:solidFill>
          <a:schemeClr val="accent4"/>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5400000">
        <a:off x="6980585" y="2272469"/>
        <a:ext cx="321687" cy="320822"/>
      </dsp:txXfrm>
    </dsp:sp>
    <dsp:sp modelId="{B8D79DA2-7FD7-4D45-A072-4C1FB9DC2462}">
      <dsp:nvSpPr>
        <dsp:cNvPr id="0" name=""/>
        <dsp:cNvSpPr/>
      </dsp:nvSpPr>
      <dsp:spPr>
        <a:xfrm>
          <a:off x="6060489" y="2946975"/>
          <a:ext cx="2161877" cy="1297126"/>
        </a:xfrm>
        <a:prstGeom prst="roundRect">
          <a:avLst>
            <a:gd name="adj" fmla="val 10000"/>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Disenchantment: So, this is it?</a:t>
          </a:r>
        </a:p>
      </dsp:txBody>
      <dsp:txXfrm>
        <a:off x="6098481" y="2984967"/>
        <a:ext cx="2085893" cy="1221142"/>
      </dsp:txXfrm>
    </dsp:sp>
    <dsp:sp modelId="{E7A73C84-DC94-431E-BB3C-A7FB48B9149C}">
      <dsp:nvSpPr>
        <dsp:cNvPr id="0" name=""/>
        <dsp:cNvSpPr/>
      </dsp:nvSpPr>
      <dsp:spPr>
        <a:xfrm rot="10800000">
          <a:off x="5411926" y="3327465"/>
          <a:ext cx="458317" cy="536145"/>
        </a:xfrm>
        <a:prstGeom prst="rightArrow">
          <a:avLst>
            <a:gd name="adj1" fmla="val 60000"/>
            <a:gd name="adj2" fmla="val 50000"/>
          </a:avLst>
        </a:prstGeom>
        <a:solidFill>
          <a:schemeClr val="tx1"/>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5549421" y="3434694"/>
        <a:ext cx="320822" cy="321687"/>
      </dsp:txXfrm>
    </dsp:sp>
    <dsp:sp modelId="{8265ABE6-E78C-430F-84BC-564E68645AC0}">
      <dsp:nvSpPr>
        <dsp:cNvPr id="0" name=""/>
        <dsp:cNvSpPr/>
      </dsp:nvSpPr>
      <dsp:spPr>
        <a:xfrm>
          <a:off x="3033861" y="2946975"/>
          <a:ext cx="2161877" cy="1297126"/>
        </a:xfrm>
        <a:prstGeom prst="roundRect">
          <a:avLst>
            <a:gd name="adj" fmla="val 10000"/>
          </a:avLst>
        </a:prstGeom>
        <a:solidFill>
          <a:schemeClr val="tx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Reorientation: Building a new identity</a:t>
          </a:r>
        </a:p>
      </dsp:txBody>
      <dsp:txXfrm>
        <a:off x="3071853" y="2984967"/>
        <a:ext cx="2085893" cy="1221142"/>
      </dsp:txXfrm>
    </dsp:sp>
    <dsp:sp modelId="{7A6C9146-2975-4306-93B3-9CA8CB64CBAF}">
      <dsp:nvSpPr>
        <dsp:cNvPr id="0" name=""/>
        <dsp:cNvSpPr/>
      </dsp:nvSpPr>
      <dsp:spPr>
        <a:xfrm rot="10800000">
          <a:off x="2385298" y="3327465"/>
          <a:ext cx="458317" cy="536145"/>
        </a:xfrm>
        <a:prstGeom prst="rightArrow">
          <a:avLst>
            <a:gd name="adj1" fmla="val 60000"/>
            <a:gd name="adj2" fmla="val 50000"/>
          </a:avLst>
        </a:prstGeom>
        <a:solidFill>
          <a:schemeClr val="tx2"/>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a:p>
      </dsp:txBody>
      <dsp:txXfrm rot="10800000">
        <a:off x="2522793" y="3434694"/>
        <a:ext cx="320822" cy="321687"/>
      </dsp:txXfrm>
    </dsp:sp>
    <dsp:sp modelId="{C43D0F68-CD1E-41DE-B82C-A1945D67538A}">
      <dsp:nvSpPr>
        <dsp:cNvPr id="0" name=""/>
        <dsp:cNvSpPr/>
      </dsp:nvSpPr>
      <dsp:spPr>
        <a:xfrm>
          <a:off x="7233" y="2946975"/>
          <a:ext cx="2161877" cy="1297126"/>
        </a:xfrm>
        <a:prstGeom prst="roundRect">
          <a:avLst>
            <a:gd name="adj" fmla="val 1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t>Routine: Moving on</a:t>
          </a:r>
        </a:p>
      </dsp:txBody>
      <dsp:txXfrm>
        <a:off x="45225" y="2984967"/>
        <a:ext cx="2085893" cy="122114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193DC886-A8FF-4ABE-9C42-E1F14DBEB2B0}" type="slidenum">
              <a:rPr lang="en-US" sz="1100" smtClean="0">
                <a:solidFill>
                  <a:schemeClr val="accent2"/>
                </a:solidFill>
              </a:rPr>
              <a:t>‹#›</a:t>
            </a:fld>
            <a:endParaRPr lang="en-US" sz="1100" dirty="0">
              <a:solidFill>
                <a:schemeClr val="accent2"/>
              </a:solidFill>
            </a:endParaRPr>
          </a:p>
        </p:txBody>
      </p:sp>
    </p:spTree>
    <p:extLst>
      <p:ext uri="{BB962C8B-B14F-4D97-AF65-F5344CB8AC3E}">
        <p14:creationId xmlns:p14="http://schemas.microsoft.com/office/powerpoint/2010/main" val="36038373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6B005CDC-F66A-4EA3-93A4-41602AB21081}" type="datetimeFigureOut">
              <a:rPr lang="en-US" smtClean="0"/>
              <a:t>5/18/2023</a:t>
            </a:fld>
            <a:endParaRPr lang="en-US"/>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36C5A97-FE1B-4EFC-9C73-B1258035E011}" type="slidenum">
              <a:rPr lang="en-US" smtClean="0"/>
              <a:t>‹#›</a:t>
            </a:fld>
            <a:endParaRPr lang="en-US"/>
          </a:p>
        </p:txBody>
      </p:sp>
    </p:spTree>
    <p:extLst>
      <p:ext uri="{BB962C8B-B14F-4D97-AF65-F5344CB8AC3E}">
        <p14:creationId xmlns:p14="http://schemas.microsoft.com/office/powerpoint/2010/main" val="3717717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5</a:t>
            </a:fld>
            <a:endParaRPr lang="en-US" dirty="0"/>
          </a:p>
        </p:txBody>
      </p:sp>
    </p:spTree>
    <p:extLst>
      <p:ext uri="{BB962C8B-B14F-4D97-AF65-F5344CB8AC3E}">
        <p14:creationId xmlns:p14="http://schemas.microsoft.com/office/powerpoint/2010/main" val="38290702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36C5A97-FE1B-4EFC-9C73-B1258035E011}" type="slidenum">
              <a:rPr lang="en-US" smtClean="0"/>
              <a:t>6</a:t>
            </a:fld>
            <a:endParaRPr lang="en-US" dirty="0"/>
          </a:p>
        </p:txBody>
      </p:sp>
    </p:spTree>
    <p:extLst>
      <p:ext uri="{BB962C8B-B14F-4D97-AF65-F5344CB8AC3E}">
        <p14:creationId xmlns:p14="http://schemas.microsoft.com/office/powerpoint/2010/main" val="2392896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peba.sc.gov/contact" TargetMode="External"/><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hyperlink" Target="http://www.twitter.com/scpeba" TargetMode="External"/><Relationship Id="rId3" Type="http://schemas.openxmlformats.org/officeDocument/2006/relationships/image" Target="../media/image6.png"/><Relationship Id="rId7" Type="http://schemas.openxmlformats.org/officeDocument/2006/relationships/image" Target="../media/image3.png"/><Relationship Id="rId12" Type="http://schemas.openxmlformats.org/officeDocument/2006/relationships/hyperlink" Target="https://www.instagram.com/s.c.peba/" TargetMode="External"/><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11" Type="http://schemas.openxmlformats.org/officeDocument/2006/relationships/hyperlink" Target="http://www.linkedin.com/company/south-carolina-public-employee-benefit-authority/" TargetMode="External"/><Relationship Id="rId5" Type="http://schemas.openxmlformats.org/officeDocument/2006/relationships/image" Target="../media/image8.png"/><Relationship Id="rId10" Type="http://schemas.openxmlformats.org/officeDocument/2006/relationships/hyperlink" Target="http://www.youtube.com/c/pebatv" TargetMode="External"/><Relationship Id="rId4" Type="http://schemas.openxmlformats.org/officeDocument/2006/relationships/image" Target="../media/image7.png"/><Relationship Id="rId9" Type="http://schemas.openxmlformats.org/officeDocument/2006/relationships/hyperlink" Target="http://www.facebook.com/scpeba" TargetMode="Externa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E053CD0-4157-422F-B7CE-6EF7B499C11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7" cy="6857998"/>
          </a:xfrm>
          <a:prstGeom prst="rect">
            <a:avLst/>
          </a:prstGeom>
        </p:spPr>
      </p:pic>
      <p:sp>
        <p:nvSpPr>
          <p:cNvPr id="2" name="Title 1"/>
          <p:cNvSpPr>
            <a:spLocks noGrp="1"/>
          </p:cNvSpPr>
          <p:nvPr>
            <p:ph type="ctrTitle" hasCustomPrompt="1"/>
          </p:nvPr>
        </p:nvSpPr>
        <p:spPr>
          <a:xfrm>
            <a:off x="1645920" y="2286000"/>
            <a:ext cx="6641869" cy="2286000"/>
          </a:xfrm>
        </p:spPr>
        <p:txBody>
          <a:bodyPr anchor="ctr" anchorCtr="0">
            <a:normAutofit/>
          </a:bodyPr>
          <a:lstStyle>
            <a:lvl1pPr algn="l">
              <a:defRPr sz="5000" b="1">
                <a:solidFill>
                  <a:schemeClr val="accent2"/>
                </a:solidFill>
                <a:latin typeface="Times New Roman" panose="02020603050405020304" pitchFamily="18" charset="0"/>
                <a:cs typeface="Times New Roman" panose="02020603050405020304" pitchFamily="18" charset="0"/>
              </a:defRPr>
            </a:lvl1pPr>
          </a:lstStyle>
          <a:p>
            <a:r>
              <a:rPr lang="en-US" dirty="0"/>
              <a:t>Click to edit title</a:t>
            </a:r>
          </a:p>
        </p:txBody>
      </p:sp>
      <p:sp>
        <p:nvSpPr>
          <p:cNvPr id="3" name="Subtitle 2"/>
          <p:cNvSpPr>
            <a:spLocks noGrp="1"/>
          </p:cNvSpPr>
          <p:nvPr>
            <p:ph type="subTitle" idx="1" hasCustomPrompt="1"/>
          </p:nvPr>
        </p:nvSpPr>
        <p:spPr>
          <a:xfrm>
            <a:off x="1645920" y="4754880"/>
            <a:ext cx="6641869" cy="1463040"/>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Tree>
    <p:extLst>
      <p:ext uri="{BB962C8B-B14F-4D97-AF65-F5344CB8AC3E}">
        <p14:creationId xmlns:p14="http://schemas.microsoft.com/office/powerpoint/2010/main" val="12152546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5029200"/>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This presentation does not constitute a comprehensive or binding representation of the employee benefit programs PEBA administers. The terms and conditions of the employee benefit programs PEBA administers are set out in the applicable statutes and plan documents and are subject to change. Benefits administrators and others chosen by your employer to assist you with your participation in these employee benefit programs are not agents or employees of PEBA and are not authorized to bind PEBA or make representations on behalf of PEBA. Please contact PEBA for the most current information. The language used in this presentation does not create any contractual rights or entitlements for any person.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317947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E83DF9-E00E-4BB3-A617-E96FA563FA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1645920" y="1828800"/>
            <a:ext cx="6693408" cy="2286000"/>
          </a:xfrm>
        </p:spPr>
        <p:txBody>
          <a:bodyPr anchor="ctr">
            <a:normAutofit/>
          </a:bodyPr>
          <a:lstStyle>
            <a:lvl1pPr>
              <a:defRPr sz="4000" b="1" baseline="0">
                <a:solidFill>
                  <a:schemeClr val="accent2"/>
                </a:solidFill>
                <a:latin typeface="Times New Roman" panose="02020603050405020304" pitchFamily="18" charset="0"/>
                <a:cs typeface="Times New Roman" panose="02020603050405020304" pitchFamily="18" charset="0"/>
              </a:defRPr>
            </a:lvl1pPr>
          </a:lstStyle>
          <a:p>
            <a:r>
              <a:rPr lang="en-US" dirty="0"/>
              <a:t>Click to section title</a:t>
            </a:r>
          </a:p>
        </p:txBody>
      </p:sp>
      <p:sp>
        <p:nvSpPr>
          <p:cNvPr id="10" name="Slide Number Placeholder 5"/>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Subtitle 2"/>
          <p:cNvSpPr>
            <a:spLocks noGrp="1"/>
          </p:cNvSpPr>
          <p:nvPr>
            <p:ph type="subTitle" idx="13" hasCustomPrompt="1"/>
          </p:nvPr>
        </p:nvSpPr>
        <p:spPr>
          <a:xfrm>
            <a:off x="1645920" y="4297680"/>
            <a:ext cx="6693408" cy="1368398"/>
          </a:xfrm>
        </p:spPr>
        <p:txBody>
          <a:bodyPr anchor="t" anchorCtr="0">
            <a:normAutofit/>
          </a:bodyPr>
          <a:lstStyle>
            <a:lvl1pPr marL="0" indent="0" algn="l">
              <a:buNone/>
              <a:defRPr sz="2400">
                <a:solidFill>
                  <a:schemeClr val="bg2">
                    <a:lumMod val="75000"/>
                  </a:schemeClr>
                </a:solidFill>
                <a:latin typeface="Times New Roman" panose="02020603050405020304" pitchFamily="18" charset="0"/>
                <a:cs typeface="Times New Roman" panose="02020603050405020304"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section subtitle</a:t>
            </a:r>
          </a:p>
        </p:txBody>
      </p:sp>
    </p:spTree>
    <p:extLst>
      <p:ext uri="{BB962C8B-B14F-4D97-AF65-F5344CB8AC3E}">
        <p14:creationId xmlns:p14="http://schemas.microsoft.com/office/powerpoint/2010/main" val="89538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5D3039-9B0D-4456-A1DB-A81F3165AFB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2" name="Title 1"/>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
        <p:nvSpPr>
          <p:cNvPr id="3" name="Content Placeholder 2"/>
          <p:cNvSpPr>
            <a:spLocks noGrp="1"/>
          </p:cNvSpPr>
          <p:nvPr>
            <p:ph idx="1" hasCustomPrompt="1"/>
          </p:nvPr>
        </p:nvSpPr>
        <p:spPr>
          <a:xfrm>
            <a:off x="457200" y="1261872"/>
            <a:ext cx="82296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681053-E020-4BA7-96D6-1E07BEE664E2}"/>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388190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C440424-D210-4D0E-B3A0-673BF781CDB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3" name="Content Placeholder 2"/>
          <p:cNvSpPr>
            <a:spLocks noGrp="1"/>
          </p:cNvSpPr>
          <p:nvPr>
            <p:ph sz="half" idx="1" hasCustomPrompt="1"/>
          </p:nvPr>
        </p:nvSpPr>
        <p:spPr>
          <a:xfrm>
            <a:off x="4572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4800600" y="1261872"/>
            <a:ext cx="3886200" cy="5029200"/>
          </a:xfrm>
        </p:spPr>
        <p:txBody>
          <a:bodyPr/>
          <a:lstStyle>
            <a:lvl1pPr>
              <a:defRPr sz="2400">
                <a:solidFill>
                  <a:schemeClr val="tx2"/>
                </a:solidFill>
              </a:defRPr>
            </a:lvl1pPr>
            <a:lvl2pPr>
              <a:defRPr sz="20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stStyle>
          <a:p>
            <a:pPr lvl="0"/>
            <a:r>
              <a:rPr lang="en-US" dirty="0"/>
              <a:t>Click to edit body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5">
            <a:extLst>
              <a:ext uri="{FF2B5EF4-FFF2-40B4-BE49-F238E27FC236}">
                <a16:creationId xmlns:a16="http://schemas.microsoft.com/office/drawing/2014/main" id="{40A2396F-3FAF-4628-96FD-7ED599577BCD}"/>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8" name="Title 1">
            <a:extLst>
              <a:ext uri="{FF2B5EF4-FFF2-40B4-BE49-F238E27FC236}">
                <a16:creationId xmlns:a16="http://schemas.microsoft.com/office/drawing/2014/main" id="{5BDE5EEF-D87C-4062-B64E-D346A0C26839}"/>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8554186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95D8F1E-466F-49AA-81A5-A2C1CA2EA2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5" name="Slide Number Placeholder 5">
            <a:extLst>
              <a:ext uri="{FF2B5EF4-FFF2-40B4-BE49-F238E27FC236}">
                <a16:creationId xmlns:a16="http://schemas.microsoft.com/office/drawing/2014/main" id="{960478C3-43ED-4BF0-AFF0-4AB2FD7EA703}"/>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6" name="Title 1">
            <a:extLst>
              <a:ext uri="{FF2B5EF4-FFF2-40B4-BE49-F238E27FC236}">
                <a16:creationId xmlns:a16="http://schemas.microsoft.com/office/drawing/2014/main" id="{D708F6D9-0E1E-4E48-8553-B6D1AE6B5DC4}"/>
              </a:ext>
            </a:extLst>
          </p:cNvPr>
          <p:cNvSpPr>
            <a:spLocks noGrp="1"/>
          </p:cNvSpPr>
          <p:nvPr>
            <p:ph type="title" hasCustomPrompt="1"/>
          </p:nvPr>
        </p:nvSpPr>
        <p:spPr>
          <a:xfrm>
            <a:off x="457198" y="228600"/>
            <a:ext cx="8229599" cy="804672"/>
          </a:xfrm>
        </p:spPr>
        <p:txBody>
          <a:bodyPr anchor="ctr" anchorCtr="0">
            <a:normAutofit/>
          </a:bodyPr>
          <a:lstStyle>
            <a:lvl1pPr>
              <a:defRPr sz="2800" b="1">
                <a:solidFill>
                  <a:schemeClr val="accent2"/>
                </a:solidFill>
                <a:latin typeface="Times New Roman" panose="02020603050405020304" pitchFamily="18" charset="0"/>
                <a:cs typeface="Times New Roman" panose="02020603050405020304" pitchFamily="18" charset="0"/>
              </a:defRPr>
            </a:lvl1pPr>
          </a:lstStyle>
          <a:p>
            <a:r>
              <a:rPr lang="en-US" dirty="0"/>
              <a:t>Click to edit slide title</a:t>
            </a:r>
          </a:p>
        </p:txBody>
      </p:sp>
    </p:spTree>
    <p:extLst>
      <p:ext uri="{BB962C8B-B14F-4D97-AF65-F5344CB8AC3E}">
        <p14:creationId xmlns:p14="http://schemas.microsoft.com/office/powerpoint/2010/main" val="37929093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F8A359-9373-4FC2-92EF-41E6DE378A9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4" name="Slide Number Placeholder 5">
            <a:extLst>
              <a:ext uri="{FF2B5EF4-FFF2-40B4-BE49-F238E27FC236}">
                <a16:creationId xmlns:a16="http://schemas.microsoft.com/office/drawing/2014/main" id="{24A80341-3CF6-4ECA-8F57-62F112F7AB8F}"/>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38111580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472C92-C186-4D7A-9A08-38B1239B37F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7" name="TextBox 6"/>
          <p:cNvSpPr txBox="1"/>
          <p:nvPr userDrawn="1"/>
        </p:nvSpPr>
        <p:spPr>
          <a:xfrm>
            <a:off x="457198" y="1261872"/>
            <a:ext cx="8229600" cy="2268826"/>
          </a:xfrm>
          <a:prstGeom prst="rect">
            <a:avLst/>
          </a:prstGeom>
          <a:noFill/>
        </p:spPr>
        <p:txBody>
          <a:bodyPr wrap="square" rtlCol="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Contact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hlinkClick r:id="rId3"/>
              </a:rPr>
              <a:t>peba.sc.gov/contact</a:t>
            </a:r>
            <a:r>
              <a:rPr kumimoji="0" lang="en-US" sz="2000" b="0" i="0" u="none" strike="noStrike" kern="1200" cap="none" spc="0" normalizeH="0" baseline="0" noProof="0" dirty="0">
                <a:ln>
                  <a:noFill/>
                </a:ln>
                <a:solidFill>
                  <a:schemeClr val="tx2"/>
                </a:solidFill>
                <a:effectLst/>
                <a:uLnTx/>
                <a:uFillTx/>
                <a:latin typeface="+mn-lt"/>
                <a:ea typeface="+mn-ea"/>
                <a:cs typeface="+mn-cs"/>
              </a:rPr>
              <a:t>. </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803.737.6800 or 888.260.9430.</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chemeClr val="tx2"/>
                </a:solidFill>
                <a:effectLst/>
                <a:uLnTx/>
                <a:uFillTx/>
                <a:latin typeface="+mn-lt"/>
                <a:ea typeface="+mn-ea"/>
                <a:cs typeface="+mn-cs"/>
              </a:rPr>
              <a:t>Visit us:</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2000" b="0" i="0" u="none" strike="noStrike" kern="1200" cap="none" spc="0" normalizeH="0" baseline="0" noProof="0" dirty="0">
                <a:ln>
                  <a:noFill/>
                </a:ln>
                <a:solidFill>
                  <a:schemeClr val="tx2"/>
                </a:solidFill>
                <a:effectLst/>
                <a:uLnTx/>
                <a:uFillTx/>
                <a:latin typeface="+mn-lt"/>
                <a:ea typeface="+mn-ea"/>
                <a:cs typeface="+mn-cs"/>
              </a:rPr>
              <a:t>202 Arbor Lake Drive</a:t>
            </a:r>
            <a:br>
              <a:rPr kumimoji="0" lang="en-US" sz="2000" b="0" i="0" u="none" strike="noStrike" kern="1200" cap="none" spc="0" normalizeH="0" baseline="0" noProof="0" dirty="0">
                <a:ln>
                  <a:noFill/>
                </a:ln>
                <a:solidFill>
                  <a:schemeClr val="tx2"/>
                </a:solidFill>
                <a:effectLst/>
                <a:uLnTx/>
                <a:uFillTx/>
                <a:latin typeface="+mn-lt"/>
                <a:ea typeface="+mn-ea"/>
                <a:cs typeface="+mn-cs"/>
              </a:rPr>
            </a:br>
            <a:r>
              <a:rPr kumimoji="0" lang="en-US" sz="2000" b="0" i="0" u="none" strike="noStrike" kern="1200" cap="none" spc="0" normalizeH="0" baseline="0" noProof="0" dirty="0">
                <a:ln>
                  <a:noFill/>
                </a:ln>
                <a:solidFill>
                  <a:schemeClr val="tx2"/>
                </a:solidFill>
                <a:effectLst/>
                <a:uLnTx/>
                <a:uFillTx/>
                <a:latin typeface="+mn-lt"/>
                <a:ea typeface="+mn-ea"/>
                <a:cs typeface="+mn-cs"/>
              </a:rPr>
              <a:t>Columbia, SC 29223</a:t>
            </a:r>
          </a:p>
        </p:txBody>
      </p:sp>
      <p:sp>
        <p:nvSpPr>
          <p:cNvPr id="6" name="TextBox 5">
            <a:extLst>
              <a:ext uri="{FF2B5EF4-FFF2-40B4-BE49-F238E27FC236}">
                <a16:creationId xmlns:a16="http://schemas.microsoft.com/office/drawing/2014/main" id="{D47F7788-45C2-4D4E-A228-2E4396CB023D}"/>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in touch with PEBA</a:t>
            </a:r>
          </a:p>
        </p:txBody>
      </p:sp>
      <p:sp>
        <p:nvSpPr>
          <p:cNvPr id="10" name="Slide Number Placeholder 5">
            <a:extLst>
              <a:ext uri="{FF2B5EF4-FFF2-40B4-BE49-F238E27FC236}">
                <a16:creationId xmlns:a16="http://schemas.microsoft.com/office/drawing/2014/main" id="{AE028D9D-C7FB-4D10-A446-0FF2D89D867E}"/>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1513161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ocial media">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8E64BB3D-0633-454E-AE94-E7592A06CCA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247172" y="1261870"/>
            <a:ext cx="548640" cy="548640"/>
          </a:xfrm>
          <a:prstGeom prst="rect">
            <a:avLst/>
          </a:prstGeom>
        </p:spPr>
      </p:pic>
      <p:pic>
        <p:nvPicPr>
          <p:cNvPr id="23" name="Picture 22">
            <a:extLst>
              <a:ext uri="{FF2B5EF4-FFF2-40B4-BE49-F238E27FC236}">
                <a16:creationId xmlns:a16="http://schemas.microsoft.com/office/drawing/2014/main" id="{79B78537-09EC-4D54-939C-22B9CE8CF17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247796" y="2179838"/>
            <a:ext cx="548640" cy="548640"/>
          </a:xfrm>
          <a:prstGeom prst="rect">
            <a:avLst/>
          </a:prstGeom>
        </p:spPr>
      </p:pic>
      <p:pic>
        <p:nvPicPr>
          <p:cNvPr id="21" name="Picture 20">
            <a:extLst>
              <a:ext uri="{FF2B5EF4-FFF2-40B4-BE49-F238E27FC236}">
                <a16:creationId xmlns:a16="http://schemas.microsoft.com/office/drawing/2014/main" id="{A56D338D-10BB-47FE-BB41-B27D672C196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57199" y="2187441"/>
            <a:ext cx="548640" cy="548640"/>
          </a:xfrm>
          <a:prstGeom prst="rect">
            <a:avLst/>
          </a:prstGeom>
        </p:spPr>
      </p:pic>
      <p:pic>
        <p:nvPicPr>
          <p:cNvPr id="13" name="Picture 12">
            <a:extLst>
              <a:ext uri="{FF2B5EF4-FFF2-40B4-BE49-F238E27FC236}">
                <a16:creationId xmlns:a16="http://schemas.microsoft.com/office/drawing/2014/main" id="{B9216F0E-1C07-4004-BB8F-759178270C3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57199" y="1261870"/>
            <a:ext cx="548640" cy="548640"/>
          </a:xfrm>
          <a:prstGeom prst="rect">
            <a:avLst/>
          </a:prstGeom>
        </p:spPr>
      </p:pic>
      <p:pic>
        <p:nvPicPr>
          <p:cNvPr id="18" name="Picture 17">
            <a:extLst>
              <a:ext uri="{FF2B5EF4-FFF2-40B4-BE49-F238E27FC236}">
                <a16:creationId xmlns:a16="http://schemas.microsoft.com/office/drawing/2014/main" id="{D692D7C3-28D1-4C6E-830C-427DE7E2935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7199" y="3113015"/>
            <a:ext cx="548640" cy="548640"/>
          </a:xfrm>
          <a:prstGeom prst="rect">
            <a:avLst/>
          </a:prstGeom>
        </p:spPr>
      </p:pic>
      <p:pic>
        <p:nvPicPr>
          <p:cNvPr id="6" name="Picture 5">
            <a:extLst>
              <a:ext uri="{FF2B5EF4-FFF2-40B4-BE49-F238E27FC236}">
                <a16:creationId xmlns:a16="http://schemas.microsoft.com/office/drawing/2014/main" id="{7C381571-1525-4007-B97A-5E39E293ED49}"/>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grpSp>
        <p:nvGrpSpPr>
          <p:cNvPr id="12" name="Group 11">
            <a:extLst>
              <a:ext uri="{FF2B5EF4-FFF2-40B4-BE49-F238E27FC236}">
                <a16:creationId xmlns:a16="http://schemas.microsoft.com/office/drawing/2014/main" id="{49E69B81-F380-4DCC-A842-84DC1C0AD457}"/>
              </a:ext>
            </a:extLst>
          </p:cNvPr>
          <p:cNvGrpSpPr/>
          <p:nvPr userDrawn="1"/>
        </p:nvGrpSpPr>
        <p:grpSpPr>
          <a:xfrm>
            <a:off x="1085421" y="1305360"/>
            <a:ext cx="7253907" cy="2312807"/>
            <a:chOff x="1085421" y="957888"/>
            <a:chExt cx="7253907" cy="2312807"/>
          </a:xfrm>
        </p:grpSpPr>
        <p:sp>
          <p:nvSpPr>
            <p:cNvPr id="55" name="TextBox 54"/>
            <p:cNvSpPr txBox="1"/>
            <p:nvPr userDrawn="1"/>
          </p:nvSpPr>
          <p:spPr>
            <a:xfrm>
              <a:off x="1085421" y="1883460"/>
              <a:ext cx="1354661" cy="461665"/>
            </a:xfrm>
            <a:prstGeom prst="rect">
              <a:avLst/>
            </a:prstGeom>
            <a:noFill/>
          </p:spPr>
          <p:txBody>
            <a:bodyPr wrap="square" rtlCol="0">
              <a:spAutoFit/>
            </a:bodyPr>
            <a:lstStyle/>
            <a:p>
              <a:r>
                <a:rPr lang="en-US" sz="2400" dirty="0">
                  <a:hlinkClick r:id="rId8"/>
                </a:rPr>
                <a:t>SCPEBA</a:t>
              </a:r>
              <a:endParaRPr lang="en-US" sz="2400" dirty="0"/>
            </a:p>
          </p:txBody>
        </p:sp>
        <p:sp>
          <p:nvSpPr>
            <p:cNvPr id="59" name="TextBox 58"/>
            <p:cNvSpPr txBox="1"/>
            <p:nvPr userDrawn="1"/>
          </p:nvSpPr>
          <p:spPr>
            <a:xfrm>
              <a:off x="1085421" y="957888"/>
              <a:ext cx="2082794" cy="461665"/>
            </a:xfrm>
            <a:prstGeom prst="rect">
              <a:avLst/>
            </a:prstGeom>
            <a:noFill/>
          </p:spPr>
          <p:txBody>
            <a:bodyPr wrap="square" rtlCol="0">
              <a:spAutoFit/>
            </a:bodyPr>
            <a:lstStyle/>
            <a:p>
              <a:r>
                <a:rPr lang="en-US" sz="2400" dirty="0">
                  <a:hlinkClick r:id="rId9"/>
                </a:rPr>
                <a:t>SCPEBA</a:t>
              </a:r>
              <a:endParaRPr lang="en-US" sz="2400" dirty="0"/>
            </a:p>
          </p:txBody>
        </p:sp>
        <p:sp>
          <p:nvSpPr>
            <p:cNvPr id="61" name="TextBox 60"/>
            <p:cNvSpPr txBox="1"/>
            <p:nvPr userDrawn="1"/>
          </p:nvSpPr>
          <p:spPr>
            <a:xfrm>
              <a:off x="3875393" y="1870070"/>
              <a:ext cx="1574794" cy="461665"/>
            </a:xfrm>
            <a:prstGeom prst="rect">
              <a:avLst/>
            </a:prstGeom>
            <a:noFill/>
          </p:spPr>
          <p:txBody>
            <a:bodyPr wrap="square" rtlCol="0">
              <a:spAutoFit/>
            </a:bodyPr>
            <a:lstStyle/>
            <a:p>
              <a:r>
                <a:rPr lang="en-US" sz="2400" u="sng" dirty="0">
                  <a:hlinkClick r:id="rId10"/>
                </a:rPr>
                <a:t>PEBA TV</a:t>
              </a:r>
              <a:endParaRPr lang="en-US" sz="2400" dirty="0"/>
            </a:p>
          </p:txBody>
        </p:sp>
        <p:sp>
          <p:nvSpPr>
            <p:cNvPr id="63" name="TextBox 62"/>
            <p:cNvSpPr txBox="1"/>
            <p:nvPr userDrawn="1"/>
          </p:nvSpPr>
          <p:spPr>
            <a:xfrm>
              <a:off x="1085421" y="2809030"/>
              <a:ext cx="7253907" cy="461665"/>
            </a:xfrm>
            <a:prstGeom prst="rect">
              <a:avLst/>
            </a:prstGeom>
            <a:noFill/>
          </p:spPr>
          <p:txBody>
            <a:bodyPr wrap="square" rtlCol="0">
              <a:spAutoFit/>
            </a:bodyPr>
            <a:lstStyle/>
            <a:p>
              <a:r>
                <a:rPr lang="en-US" sz="2400" u="sng" kern="1200" dirty="0">
                  <a:solidFill>
                    <a:schemeClr val="tx1"/>
                  </a:solidFill>
                  <a:effectLst/>
                  <a:latin typeface="+mn-lt"/>
                  <a:ea typeface="+mn-ea"/>
                  <a:cs typeface="+mn-cs"/>
                  <a:hlinkClick r:id="rId11"/>
                </a:rPr>
                <a:t>South Carolina Public Employee Benefit Authority</a:t>
              </a:r>
              <a:endParaRPr lang="en-US" sz="3600" dirty="0"/>
            </a:p>
          </p:txBody>
        </p:sp>
      </p:grpSp>
      <p:sp>
        <p:nvSpPr>
          <p:cNvPr id="16" name="TextBox 15">
            <a:extLst>
              <a:ext uri="{FF2B5EF4-FFF2-40B4-BE49-F238E27FC236}">
                <a16:creationId xmlns:a16="http://schemas.microsoft.com/office/drawing/2014/main" id="{054746A6-CB1C-498D-A553-5CC55DC319AF}"/>
              </a:ext>
            </a:extLst>
          </p:cNvPr>
          <p:cNvSpPr txBox="1"/>
          <p:nvPr userDrawn="1"/>
        </p:nvSpPr>
        <p:spPr>
          <a:xfrm>
            <a:off x="457199" y="369326"/>
            <a:ext cx="7614460"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Get social with PEBA</a:t>
            </a:r>
          </a:p>
        </p:txBody>
      </p:sp>
      <p:sp>
        <p:nvSpPr>
          <p:cNvPr id="24" name="Slide Number Placeholder 5">
            <a:extLst>
              <a:ext uri="{FF2B5EF4-FFF2-40B4-BE49-F238E27FC236}">
                <a16:creationId xmlns:a16="http://schemas.microsoft.com/office/drawing/2014/main" id="{A69210C4-1B2A-43A7-8BB3-748962BE955C}"/>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
        <p:nvSpPr>
          <p:cNvPr id="33" name="TextBox 32">
            <a:extLst>
              <a:ext uri="{FF2B5EF4-FFF2-40B4-BE49-F238E27FC236}">
                <a16:creationId xmlns:a16="http://schemas.microsoft.com/office/drawing/2014/main" id="{66857D2E-B04A-4DDB-B1CA-FBBA1CE5BA85}"/>
              </a:ext>
            </a:extLst>
          </p:cNvPr>
          <p:cNvSpPr txBox="1"/>
          <p:nvPr userDrawn="1"/>
        </p:nvSpPr>
        <p:spPr>
          <a:xfrm>
            <a:off x="3874769" y="1305337"/>
            <a:ext cx="1354661" cy="461665"/>
          </a:xfrm>
          <a:prstGeom prst="rect">
            <a:avLst/>
          </a:prstGeom>
          <a:noFill/>
        </p:spPr>
        <p:txBody>
          <a:bodyPr wrap="square" rtlCol="0">
            <a:spAutoFit/>
          </a:bodyPr>
          <a:lstStyle/>
          <a:p>
            <a:r>
              <a:rPr lang="en-US" sz="2400" dirty="0">
                <a:hlinkClick r:id="rId12"/>
              </a:rPr>
              <a:t>s.c.peba</a:t>
            </a:r>
            <a:endParaRPr lang="en-US" sz="2400" dirty="0"/>
          </a:p>
        </p:txBody>
      </p:sp>
    </p:spTree>
    <p:extLst>
      <p:ext uri="{BB962C8B-B14F-4D97-AF65-F5344CB8AC3E}">
        <p14:creationId xmlns:p14="http://schemas.microsoft.com/office/powerpoint/2010/main" val="2190281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inancial disclaim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F538F7D-0DAC-4159-8884-6F731C74E4C2}"/>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9143998" cy="6857998"/>
          </a:xfrm>
          <a:prstGeom prst="rect">
            <a:avLst/>
          </a:prstGeom>
        </p:spPr>
      </p:pic>
      <p:sp>
        <p:nvSpPr>
          <p:cNvPr id="8" name="Rectangle 7"/>
          <p:cNvSpPr/>
          <p:nvPr userDrawn="1"/>
        </p:nvSpPr>
        <p:spPr>
          <a:xfrm>
            <a:off x="457198" y="1261872"/>
            <a:ext cx="8229600" cy="4413516"/>
          </a:xfrm>
          <a:prstGeom prst="rect">
            <a:avLst/>
          </a:prstGeom>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400" dirty="0">
                <a:solidFill>
                  <a:schemeClr val="tx2"/>
                </a:solidFill>
              </a:rPr>
              <a:t>Personal finance, as the name implies, is a highly individualized and personal matter. The information provided in these presentations is general educational information provided to illustrate certain financial ideas and concepts. This information does not take into account your personal situation and should not be considered personal financial or investment advice. In reviewing this video, you should consider whether the information presented is appropriate for your particular needs and, where appropriate, you may wish to seek advice from a financial professional to determine what is best for your individual financial circumstances. PEBA does not make any guarantee or other promise as to any results that may be obtained from using the content of this presentation.</a:t>
            </a:r>
          </a:p>
        </p:txBody>
      </p:sp>
      <p:sp>
        <p:nvSpPr>
          <p:cNvPr id="3" name="TextBox 2">
            <a:extLst>
              <a:ext uri="{FF2B5EF4-FFF2-40B4-BE49-F238E27FC236}">
                <a16:creationId xmlns:a16="http://schemas.microsoft.com/office/drawing/2014/main" id="{3E9535F1-BFC0-4D25-ABA9-1F4411D72C0E}"/>
              </a:ext>
            </a:extLst>
          </p:cNvPr>
          <p:cNvSpPr txBox="1"/>
          <p:nvPr userDrawn="1"/>
        </p:nvSpPr>
        <p:spPr>
          <a:xfrm>
            <a:off x="457198" y="369326"/>
            <a:ext cx="3325091" cy="523220"/>
          </a:xfrm>
          <a:prstGeom prst="rect">
            <a:avLst/>
          </a:prstGeom>
          <a:noFill/>
        </p:spPr>
        <p:txBody>
          <a:bodyPr wrap="square" rtlCol="0" anchor="ctr">
            <a:spAutoFit/>
          </a:bodyPr>
          <a:lstStyle/>
          <a:p>
            <a:r>
              <a:rPr lang="en-US" sz="2800" b="1" dirty="0">
                <a:solidFill>
                  <a:schemeClr val="accent2"/>
                </a:solidFill>
                <a:latin typeface="Times New Roman" panose="02020603050405020304" pitchFamily="18" charset="0"/>
                <a:cs typeface="Times New Roman" panose="02020603050405020304" pitchFamily="18" charset="0"/>
              </a:rPr>
              <a:t>Financial disclaimer</a:t>
            </a:r>
          </a:p>
        </p:txBody>
      </p:sp>
      <p:sp>
        <p:nvSpPr>
          <p:cNvPr id="11" name="Slide Number Placeholder 5">
            <a:extLst>
              <a:ext uri="{FF2B5EF4-FFF2-40B4-BE49-F238E27FC236}">
                <a16:creationId xmlns:a16="http://schemas.microsoft.com/office/drawing/2014/main" id="{8CBD1319-6E18-42EF-8558-AD8D26572B16}"/>
              </a:ext>
            </a:extLst>
          </p:cNvPr>
          <p:cNvSpPr>
            <a:spLocks noGrp="1"/>
          </p:cNvSpPr>
          <p:nvPr>
            <p:ph type="sldNum" sz="quarter" idx="12"/>
          </p:nvPr>
        </p:nvSpPr>
        <p:spPr>
          <a:xfrm>
            <a:off x="8339328" y="6400800"/>
            <a:ext cx="804672" cy="457200"/>
          </a:xfrm>
        </p:spPr>
        <p:txBody>
          <a:bodyPr/>
          <a:lstStyle>
            <a:lvl1pPr algn="ctr">
              <a:defRPr sz="1400">
                <a:solidFill>
                  <a:schemeClr val="bg1"/>
                </a:solidFill>
                <a:latin typeface="Times New Roman" panose="02020603050405020304" pitchFamily="18" charset="0"/>
                <a:cs typeface="Times New Roman" panose="02020603050405020304" pitchFamily="18"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2476863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400">
                <a:solidFill>
                  <a:schemeClr val="bg2">
                    <a:lumMod val="75000"/>
                  </a:schemeClr>
                </a:solidFill>
                <a:latin typeface="Tw Cen MT Condensed" panose="020B0606020104020203" pitchFamily="34" charset="0"/>
              </a:defRPr>
            </a:lvl1pPr>
          </a:lstStyle>
          <a:p>
            <a:fld id="{28024367-D536-4F59-B2ED-0E7825EDA9AF}" type="slidenum">
              <a:rPr lang="en-US" smtClean="0"/>
              <a:pPr/>
              <a:t>‹#›</a:t>
            </a:fld>
            <a:endParaRPr lang="en-US" dirty="0"/>
          </a:p>
        </p:txBody>
      </p:sp>
    </p:spTree>
    <p:extLst>
      <p:ext uri="{BB962C8B-B14F-4D97-AF65-F5344CB8AC3E}">
        <p14:creationId xmlns:p14="http://schemas.microsoft.com/office/powerpoint/2010/main" val="867359225"/>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2" r:id="rId3"/>
    <p:sldLayoutId id="2147483664" r:id="rId4"/>
    <p:sldLayoutId id="2147483666" r:id="rId5"/>
    <p:sldLayoutId id="2147483667" r:id="rId6"/>
    <p:sldLayoutId id="2147483672" r:id="rId7"/>
    <p:sldLayoutId id="2147483670" r:id="rId8"/>
    <p:sldLayoutId id="2147483669" r:id="rId9"/>
    <p:sldLayoutId id="2147483673" r:id="rId10"/>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slideLayout" Target="../slideLayouts/slideLayout3.xml"/><Relationship Id="rId7" Type="http://schemas.openxmlformats.org/officeDocument/2006/relationships/diagramColors" Target="../diagrams/colors1.xml"/><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0.png"/><Relationship Id="rId4"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Introduction</a:t>
            </a:r>
          </a:p>
        </p:txBody>
      </p:sp>
      <p:sp>
        <p:nvSpPr>
          <p:cNvPr id="5" name="Subtitle 4"/>
          <p:cNvSpPr>
            <a:spLocks noGrp="1"/>
          </p:cNvSpPr>
          <p:nvPr>
            <p:ph type="subTitle" idx="1"/>
          </p:nvPr>
        </p:nvSpPr>
        <p:spPr/>
        <p:txBody>
          <a:bodyPr/>
          <a:lstStyle/>
          <a:p>
            <a:r>
              <a:rPr lang="en-US" dirty="0"/>
              <a:t>Get Set for Retirement | Preretirement</a:t>
            </a:r>
          </a:p>
          <a:p>
            <a:r>
              <a:rPr lang="en-US" dirty="0"/>
              <a:t>Fiscal year 2024</a:t>
            </a:r>
          </a:p>
        </p:txBody>
      </p:sp>
      <p:pic>
        <p:nvPicPr>
          <p:cNvPr id="3" name="Audio 2">
            <a:hlinkClick r:id="" action="ppaction://media"/>
            <a:extLst>
              <a:ext uri="{FF2B5EF4-FFF2-40B4-BE49-F238E27FC236}">
                <a16:creationId xmlns:a16="http://schemas.microsoft.com/office/drawing/2014/main" id="{D4BA30F0-D340-4C6F-8B7C-05319F96128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753619080"/>
      </p:ext>
    </p:extLst>
  </p:cSld>
  <p:clrMapOvr>
    <a:masterClrMapping/>
  </p:clrMapOvr>
  <mc:AlternateContent xmlns:mc="http://schemas.openxmlformats.org/markup-compatibility/2006" xmlns:p14="http://schemas.microsoft.com/office/powerpoint/2010/main">
    <mc:Choice Requires="p14">
      <p:transition spd="slow" p14:dur="2000" advTm="15118"/>
    </mc:Choice>
    <mc:Fallback xmlns="">
      <p:transition spd="slow" advTm="151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468CBC-340A-4E70-95AE-86DEC95D3471}"/>
              </a:ext>
            </a:extLst>
          </p:cNvPr>
          <p:cNvSpPr>
            <a:spLocks noGrp="1"/>
          </p:cNvSpPr>
          <p:nvPr>
            <p:ph type="title"/>
          </p:nvPr>
        </p:nvSpPr>
        <p:spPr/>
        <p:txBody>
          <a:bodyPr/>
          <a:lstStyle/>
          <a:p>
            <a:r>
              <a:rPr lang="en-US" dirty="0"/>
              <a:t>Critical decision-making time</a:t>
            </a:r>
          </a:p>
        </p:txBody>
      </p:sp>
      <p:sp>
        <p:nvSpPr>
          <p:cNvPr id="3" name="Content Placeholder 2">
            <a:extLst>
              <a:ext uri="{FF2B5EF4-FFF2-40B4-BE49-F238E27FC236}">
                <a16:creationId xmlns:a16="http://schemas.microsoft.com/office/drawing/2014/main" id="{0536CF4D-6271-47D7-BB3B-DB92B818C58F}"/>
              </a:ext>
            </a:extLst>
          </p:cNvPr>
          <p:cNvSpPr>
            <a:spLocks noGrp="1"/>
          </p:cNvSpPr>
          <p:nvPr>
            <p:ph idx="1"/>
          </p:nvPr>
        </p:nvSpPr>
        <p:spPr/>
        <p:txBody>
          <a:bodyPr/>
          <a:lstStyle/>
          <a:p>
            <a:r>
              <a:rPr lang="en-US" dirty="0"/>
              <a:t>When can I retire?</a:t>
            </a:r>
          </a:p>
          <a:p>
            <a:r>
              <a:rPr lang="en-US" dirty="0"/>
              <a:t>When should I retire?</a:t>
            </a:r>
          </a:p>
          <a:p>
            <a:r>
              <a:rPr lang="en-US" dirty="0"/>
              <a:t>Do I plan to work after retirement?</a:t>
            </a:r>
          </a:p>
          <a:p>
            <a:r>
              <a:rPr lang="en-US" dirty="0"/>
              <a:t>When will I begin drawing Social Security?</a:t>
            </a:r>
          </a:p>
          <a:p>
            <a:r>
              <a:rPr lang="en-US" dirty="0"/>
              <a:t>How will health care costs impact my retirement? </a:t>
            </a:r>
          </a:p>
          <a:p>
            <a:r>
              <a:rPr lang="en-US" dirty="0"/>
              <a:t>Am I mentally and financially ready?</a:t>
            </a:r>
          </a:p>
        </p:txBody>
      </p:sp>
      <p:sp>
        <p:nvSpPr>
          <p:cNvPr id="4" name="Slide Number Placeholder 3">
            <a:extLst>
              <a:ext uri="{FF2B5EF4-FFF2-40B4-BE49-F238E27FC236}">
                <a16:creationId xmlns:a16="http://schemas.microsoft.com/office/drawing/2014/main" id="{286DF58B-0C45-4162-AB3E-0BE28EAB262A}"/>
              </a:ext>
            </a:extLst>
          </p:cNvPr>
          <p:cNvSpPr>
            <a:spLocks noGrp="1"/>
          </p:cNvSpPr>
          <p:nvPr>
            <p:ph type="sldNum" sz="quarter" idx="12"/>
          </p:nvPr>
        </p:nvSpPr>
        <p:spPr/>
        <p:txBody>
          <a:bodyPr/>
          <a:lstStyle/>
          <a:p>
            <a:fld id="{28024367-D536-4F59-B2ED-0E7825EDA9AF}" type="slidenum">
              <a:rPr lang="en-US" smtClean="0"/>
              <a:pPr/>
              <a:t>2</a:t>
            </a:fld>
            <a:endParaRPr lang="en-US" dirty="0"/>
          </a:p>
        </p:txBody>
      </p:sp>
      <p:pic>
        <p:nvPicPr>
          <p:cNvPr id="7" name="Audio 6">
            <a:hlinkClick r:id="" action="ppaction://media"/>
            <a:extLst>
              <a:ext uri="{FF2B5EF4-FFF2-40B4-BE49-F238E27FC236}">
                <a16:creationId xmlns:a16="http://schemas.microsoft.com/office/drawing/2014/main" id="{6B88130C-E9EE-4856-8A2F-5F552C77B38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611229860"/>
      </p:ext>
    </p:extLst>
  </p:cSld>
  <p:clrMapOvr>
    <a:masterClrMapping/>
  </p:clrMapOvr>
  <mc:AlternateContent xmlns:mc="http://schemas.openxmlformats.org/markup-compatibility/2006" xmlns:p14="http://schemas.microsoft.com/office/powerpoint/2010/main">
    <mc:Choice Requires="p14">
      <p:transition spd="slow" p14:dur="2000" advTm="76477"/>
    </mc:Choice>
    <mc:Fallback xmlns="">
      <p:transition spd="slow" advTm="764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ACC8D6-A607-4E48-BC29-771A0F5C72E4}"/>
              </a:ext>
            </a:extLst>
          </p:cNvPr>
          <p:cNvSpPr>
            <a:spLocks noGrp="1"/>
          </p:cNvSpPr>
          <p:nvPr>
            <p:ph type="title"/>
          </p:nvPr>
        </p:nvSpPr>
        <p:spPr/>
        <p:txBody>
          <a:bodyPr/>
          <a:lstStyle/>
          <a:p>
            <a:r>
              <a:rPr lang="en-US" dirty="0"/>
              <a:t>Emotional preparedness</a:t>
            </a:r>
          </a:p>
        </p:txBody>
      </p:sp>
      <p:sp>
        <p:nvSpPr>
          <p:cNvPr id="3" name="Content Placeholder 2">
            <a:extLst>
              <a:ext uri="{FF2B5EF4-FFF2-40B4-BE49-F238E27FC236}">
                <a16:creationId xmlns:a16="http://schemas.microsoft.com/office/drawing/2014/main" id="{8F7D3AAD-60EA-4167-A48F-FCE42DD1021E}"/>
              </a:ext>
            </a:extLst>
          </p:cNvPr>
          <p:cNvSpPr>
            <a:spLocks noGrp="1"/>
          </p:cNvSpPr>
          <p:nvPr>
            <p:ph idx="1"/>
          </p:nvPr>
        </p:nvSpPr>
        <p:spPr/>
        <p:txBody>
          <a:bodyPr/>
          <a:lstStyle/>
          <a:p>
            <a:r>
              <a:rPr lang="en-US" dirty="0"/>
              <a:t>Most major life-changing events, such as marriage or divorce, involve an ongoing process of emotional adjustment.</a:t>
            </a:r>
          </a:p>
          <a:p>
            <a:r>
              <a:rPr lang="en-US" dirty="0"/>
              <a:t>Retirement is no exception.</a:t>
            </a:r>
          </a:p>
          <a:p>
            <a:r>
              <a:rPr lang="en-US" dirty="0"/>
              <a:t>The emotional and psychological aspects of retirement have remained largely unexplored until recently.</a:t>
            </a:r>
          </a:p>
          <a:p>
            <a:endParaRPr lang="en-US" dirty="0"/>
          </a:p>
        </p:txBody>
      </p:sp>
      <p:sp>
        <p:nvSpPr>
          <p:cNvPr id="4" name="Slide Number Placeholder 3">
            <a:extLst>
              <a:ext uri="{FF2B5EF4-FFF2-40B4-BE49-F238E27FC236}">
                <a16:creationId xmlns:a16="http://schemas.microsoft.com/office/drawing/2014/main" id="{4C37B3D7-5B0E-4221-9522-CA798333C21C}"/>
              </a:ext>
            </a:extLst>
          </p:cNvPr>
          <p:cNvSpPr>
            <a:spLocks noGrp="1"/>
          </p:cNvSpPr>
          <p:nvPr>
            <p:ph type="sldNum" sz="quarter" idx="12"/>
          </p:nvPr>
        </p:nvSpPr>
        <p:spPr/>
        <p:txBody>
          <a:bodyPr/>
          <a:lstStyle/>
          <a:p>
            <a:fld id="{28024367-D536-4F59-B2ED-0E7825EDA9AF}" type="slidenum">
              <a:rPr lang="en-US" smtClean="0"/>
              <a:pPr/>
              <a:t>3</a:t>
            </a:fld>
            <a:endParaRPr lang="en-US" dirty="0"/>
          </a:p>
        </p:txBody>
      </p:sp>
      <p:pic>
        <p:nvPicPr>
          <p:cNvPr id="6" name="Audio 5">
            <a:hlinkClick r:id="" action="ppaction://media"/>
            <a:extLst>
              <a:ext uri="{FF2B5EF4-FFF2-40B4-BE49-F238E27FC236}">
                <a16:creationId xmlns:a16="http://schemas.microsoft.com/office/drawing/2014/main" id="{C2327C36-C209-4128-B1CF-F87B04434C6E}"/>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385676061"/>
      </p:ext>
    </p:extLst>
  </p:cSld>
  <p:clrMapOvr>
    <a:masterClrMapping/>
  </p:clrMapOvr>
  <mc:AlternateContent xmlns:mc="http://schemas.openxmlformats.org/markup-compatibility/2006" xmlns:p14="http://schemas.microsoft.com/office/powerpoint/2010/main">
    <mc:Choice Requires="p14">
      <p:transition spd="slow" p14:dur="2000" advTm="13684"/>
    </mc:Choice>
    <mc:Fallback xmlns="">
      <p:transition spd="slow" advTm="1368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2AEF3-2642-4969-9768-6B8C421BA3E2}"/>
              </a:ext>
            </a:extLst>
          </p:cNvPr>
          <p:cNvSpPr>
            <a:spLocks noGrp="1"/>
          </p:cNvSpPr>
          <p:nvPr>
            <p:ph type="title"/>
          </p:nvPr>
        </p:nvSpPr>
        <p:spPr/>
        <p:txBody>
          <a:bodyPr/>
          <a:lstStyle/>
          <a:p>
            <a:r>
              <a:rPr lang="en-US" dirty="0"/>
              <a:t>Six stages of retirement process</a:t>
            </a:r>
            <a:r>
              <a:rPr lang="en-US" baseline="30000" dirty="0"/>
              <a:t>1</a:t>
            </a:r>
          </a:p>
        </p:txBody>
      </p:sp>
      <p:graphicFrame>
        <p:nvGraphicFramePr>
          <p:cNvPr id="7" name="Content Placeholder 6">
            <a:extLst>
              <a:ext uri="{FF2B5EF4-FFF2-40B4-BE49-F238E27FC236}">
                <a16:creationId xmlns:a16="http://schemas.microsoft.com/office/drawing/2014/main" id="{D7701F50-1688-4AA6-B123-31C60C1AF683}"/>
              </a:ext>
            </a:extLst>
          </p:cNvPr>
          <p:cNvGraphicFramePr>
            <a:graphicFrameLocks noGrp="1"/>
          </p:cNvGraphicFramePr>
          <p:nvPr>
            <p:ph idx="1"/>
            <p:extLst>
              <p:ext uri="{D42A27DB-BD31-4B8C-83A1-F6EECF244321}">
                <p14:modId xmlns:p14="http://schemas.microsoft.com/office/powerpoint/2010/main" val="3474547902"/>
              </p:ext>
            </p:extLst>
          </p:nvPr>
        </p:nvGraphicFramePr>
        <p:xfrm>
          <a:off x="457200" y="1262063"/>
          <a:ext cx="8229600" cy="50292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Slide Number Placeholder 3">
            <a:extLst>
              <a:ext uri="{FF2B5EF4-FFF2-40B4-BE49-F238E27FC236}">
                <a16:creationId xmlns:a16="http://schemas.microsoft.com/office/drawing/2014/main" id="{176B80B8-4181-4C94-839F-4F724EF2B333}"/>
              </a:ext>
            </a:extLst>
          </p:cNvPr>
          <p:cNvSpPr>
            <a:spLocks noGrp="1"/>
          </p:cNvSpPr>
          <p:nvPr>
            <p:ph type="sldNum" sz="quarter" idx="12"/>
          </p:nvPr>
        </p:nvSpPr>
        <p:spPr/>
        <p:txBody>
          <a:bodyPr/>
          <a:lstStyle/>
          <a:p>
            <a:fld id="{28024367-D536-4F59-B2ED-0E7825EDA9AF}" type="slidenum">
              <a:rPr lang="en-US" smtClean="0"/>
              <a:pPr/>
              <a:t>4</a:t>
            </a:fld>
            <a:endParaRPr lang="en-US" dirty="0"/>
          </a:p>
        </p:txBody>
      </p:sp>
      <p:sp>
        <p:nvSpPr>
          <p:cNvPr id="5" name="Rectangle 4">
            <a:extLst>
              <a:ext uri="{FF2B5EF4-FFF2-40B4-BE49-F238E27FC236}">
                <a16:creationId xmlns:a16="http://schemas.microsoft.com/office/drawing/2014/main" id="{752630EA-94B7-452B-8505-8F87047FA1E1}"/>
              </a:ext>
            </a:extLst>
          </p:cNvPr>
          <p:cNvSpPr/>
          <p:nvPr/>
        </p:nvSpPr>
        <p:spPr>
          <a:xfrm>
            <a:off x="457198" y="6044851"/>
            <a:ext cx="8229598" cy="246221"/>
          </a:xfrm>
          <a:prstGeom prst="rect">
            <a:avLst/>
          </a:prstGeom>
        </p:spPr>
        <p:txBody>
          <a:bodyPr wrap="square">
            <a:spAutoFit/>
          </a:bodyPr>
          <a:lstStyle/>
          <a:p>
            <a:r>
              <a:rPr lang="en-US" sz="1000" baseline="30000" dirty="0">
                <a:solidFill>
                  <a:schemeClr val="tx2"/>
                </a:solidFill>
              </a:rPr>
              <a:t>1</a:t>
            </a:r>
            <a:r>
              <a:rPr lang="en-US" sz="1000" dirty="0">
                <a:solidFill>
                  <a:schemeClr val="tx2"/>
                </a:solidFill>
              </a:rPr>
              <a:t>https://www.investopedia.com/articles/retirement/07/sixstages.asp</a:t>
            </a:r>
          </a:p>
        </p:txBody>
      </p:sp>
      <p:pic>
        <p:nvPicPr>
          <p:cNvPr id="3" name="Audio 2">
            <a:hlinkClick r:id="" action="ppaction://media"/>
            <a:extLst>
              <a:ext uri="{FF2B5EF4-FFF2-40B4-BE49-F238E27FC236}">
                <a16:creationId xmlns:a16="http://schemas.microsoft.com/office/drawing/2014/main" id="{9F032C64-5152-407F-AF5E-2C8C2425BFF3}"/>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921207291"/>
      </p:ext>
    </p:extLst>
  </p:cSld>
  <p:clrMapOvr>
    <a:masterClrMapping/>
  </p:clrMapOvr>
  <mc:AlternateContent xmlns:mc="http://schemas.openxmlformats.org/markup-compatibility/2006" xmlns:p14="http://schemas.microsoft.com/office/powerpoint/2010/main">
    <mc:Choice Requires="p14">
      <p:transition spd="slow" p14:dur="2000" advTm="18486"/>
    </mc:Choice>
    <mc:Fallback xmlns="">
      <p:transition spd="slow" advTm="184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Retirement plans</a:t>
            </a:r>
            <a:endParaRPr lang="en-US" dirty="0"/>
          </a:p>
        </p:txBody>
      </p:sp>
      <p:sp>
        <p:nvSpPr>
          <p:cNvPr id="3" name="Content Placeholder 2"/>
          <p:cNvSpPr>
            <a:spLocks noGrp="1"/>
          </p:cNvSpPr>
          <p:nvPr>
            <p:ph idx="1"/>
          </p:nvPr>
        </p:nvSpPr>
        <p:spPr/>
        <p:txBody>
          <a:bodyPr/>
          <a:lstStyle/>
          <a:p>
            <a:pPr lvl="0"/>
            <a:r>
              <a:rPr lang="en-US" dirty="0"/>
              <a:t>Defined benefit plans:</a:t>
            </a:r>
          </a:p>
          <a:p>
            <a:pPr lvl="1"/>
            <a:r>
              <a:rPr lang="en-US" dirty="0"/>
              <a:t>South Carolina Retirement System (SCRS).</a:t>
            </a:r>
          </a:p>
          <a:p>
            <a:pPr lvl="1"/>
            <a:r>
              <a:rPr lang="en-US" dirty="0"/>
              <a:t>Police Officers Retirement System (PORS).</a:t>
            </a:r>
          </a:p>
          <a:p>
            <a:pPr lvl="1"/>
            <a:r>
              <a:rPr lang="en-US" dirty="0"/>
              <a:t>Offer lifetime retirement benefit, disability and death benefits.</a:t>
            </a:r>
          </a:p>
          <a:p>
            <a:pPr lvl="0"/>
            <a:r>
              <a:rPr lang="en-US" dirty="0"/>
              <a:t>Defined contribution plan:</a:t>
            </a:r>
          </a:p>
          <a:p>
            <a:pPr lvl="1"/>
            <a:r>
              <a:rPr lang="en-US" dirty="0"/>
              <a:t>State Optional Retirement Program (State ORP).</a:t>
            </a:r>
          </a:p>
          <a:p>
            <a:pPr lvl="1"/>
            <a:r>
              <a:rPr lang="en-US" dirty="0"/>
              <a:t>Benefit is balance in participant’s account.</a:t>
            </a:r>
          </a:p>
          <a:p>
            <a:pPr lvl="1"/>
            <a:r>
              <a:rPr lang="en-US" dirty="0"/>
              <a:t>Offers some death benefits.</a:t>
            </a:r>
          </a:p>
          <a:p>
            <a:pPr lvl="0"/>
            <a:r>
              <a:rPr lang="en-US" dirty="0"/>
              <a:t>Voluntary, supplemental retirement savings plans through the South Carolina Deferred Compensation Program. </a:t>
            </a:r>
          </a:p>
          <a:p>
            <a:pPr lvl="0"/>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5</a:t>
            </a:fld>
            <a:endParaRPr lang="en-US" dirty="0"/>
          </a:p>
        </p:txBody>
      </p:sp>
      <p:pic>
        <p:nvPicPr>
          <p:cNvPr id="8" name="Audio 7">
            <a:hlinkClick r:id="" action="ppaction://media"/>
            <a:extLst>
              <a:ext uri="{FF2B5EF4-FFF2-40B4-BE49-F238E27FC236}">
                <a16:creationId xmlns:a16="http://schemas.microsoft.com/office/drawing/2014/main" id="{B98D0078-857F-4AAD-A39C-ABE2D0A4CFA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2710978269"/>
      </p:ext>
    </p:extLst>
  </p:cSld>
  <p:clrMapOvr>
    <a:masterClrMapping/>
  </p:clrMapOvr>
  <mc:AlternateContent xmlns:mc="http://schemas.openxmlformats.org/markup-compatibility/2006" xmlns:p14="http://schemas.microsoft.com/office/powerpoint/2010/main">
    <mc:Choice Requires="p14">
      <p:transition spd="slow" p14:dur="2000" advTm="97163"/>
    </mc:Choice>
    <mc:Fallback xmlns="">
      <p:transition spd="slow" advTm="9716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SCRS, PORS membership classes</a:t>
            </a:r>
            <a:endParaRPr lang="en-US" dirty="0"/>
          </a:p>
        </p:txBody>
      </p:sp>
      <p:sp>
        <p:nvSpPr>
          <p:cNvPr id="3" name="Content Placeholder 2"/>
          <p:cNvSpPr>
            <a:spLocks noGrp="1"/>
          </p:cNvSpPr>
          <p:nvPr>
            <p:ph idx="1"/>
          </p:nvPr>
        </p:nvSpPr>
        <p:spPr/>
        <p:txBody>
          <a:bodyPr/>
          <a:lstStyle/>
          <a:p>
            <a:pPr lvl="0"/>
            <a:r>
              <a:rPr lang="en-US" dirty="0"/>
              <a:t>Class Two: earned service began prior to July 1, 2012.</a:t>
            </a:r>
          </a:p>
          <a:p>
            <a:pPr lvl="0"/>
            <a:r>
              <a:rPr lang="en-US" dirty="0"/>
              <a:t>Class Three: earned service began on or after July 1, 2012. </a:t>
            </a:r>
          </a:p>
          <a:p>
            <a:pPr lvl="0"/>
            <a:r>
              <a:rPr lang="en-US" dirty="0"/>
              <a:t>Membership class affects:</a:t>
            </a:r>
          </a:p>
          <a:p>
            <a:pPr lvl="1"/>
            <a:r>
              <a:rPr lang="en-US" dirty="0"/>
              <a:t>Service retirement eligibility; </a:t>
            </a:r>
          </a:p>
          <a:p>
            <a:pPr lvl="1"/>
            <a:r>
              <a:rPr lang="en-US" dirty="0"/>
              <a:t>Average final compensation calculation; and</a:t>
            </a:r>
          </a:p>
          <a:p>
            <a:pPr lvl="1"/>
            <a:r>
              <a:rPr lang="en-US" dirty="0"/>
              <a:t>Credit for unused leave at retirement.</a:t>
            </a:r>
          </a:p>
          <a:p>
            <a:pPr lvl="0"/>
            <a:endParaRPr lang="en-US" dirty="0"/>
          </a:p>
        </p:txBody>
      </p:sp>
      <p:sp>
        <p:nvSpPr>
          <p:cNvPr id="4" name="Slide Number Placeholder 3"/>
          <p:cNvSpPr>
            <a:spLocks noGrp="1"/>
          </p:cNvSpPr>
          <p:nvPr>
            <p:ph type="sldNum" sz="quarter" idx="12"/>
          </p:nvPr>
        </p:nvSpPr>
        <p:spPr/>
        <p:txBody>
          <a:bodyPr/>
          <a:lstStyle/>
          <a:p>
            <a:fld id="{28024367-D536-4F59-B2ED-0E7825EDA9AF}" type="slidenum">
              <a:rPr lang="en-US" smtClean="0"/>
              <a:pPr/>
              <a:t>6</a:t>
            </a:fld>
            <a:endParaRPr lang="en-US" dirty="0"/>
          </a:p>
        </p:txBody>
      </p:sp>
      <p:pic>
        <p:nvPicPr>
          <p:cNvPr id="7" name="Audio 6">
            <a:hlinkClick r:id="" action="ppaction://media"/>
            <a:extLst>
              <a:ext uri="{FF2B5EF4-FFF2-40B4-BE49-F238E27FC236}">
                <a16:creationId xmlns:a16="http://schemas.microsoft.com/office/drawing/2014/main" id="{2C8183EF-2134-450E-8387-D7540AAFF51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504238" y="6218238"/>
            <a:ext cx="487362" cy="487362"/>
          </a:xfrm>
          <a:prstGeom prst="rect">
            <a:avLst/>
          </a:prstGeom>
        </p:spPr>
      </p:pic>
    </p:spTree>
    <p:extLst>
      <p:ext uri="{BB962C8B-B14F-4D97-AF65-F5344CB8AC3E}">
        <p14:creationId xmlns:p14="http://schemas.microsoft.com/office/powerpoint/2010/main" val="1417843537"/>
      </p:ext>
    </p:extLst>
  </p:cSld>
  <p:clrMapOvr>
    <a:masterClrMapping/>
  </p:clrMapOvr>
  <mc:AlternateContent xmlns:mc="http://schemas.openxmlformats.org/markup-compatibility/2006" xmlns:p14="http://schemas.microsoft.com/office/powerpoint/2010/main">
    <mc:Choice Requires="p14">
      <p:transition spd="slow" p14:dur="2000" advTm="35702"/>
    </mc:Choice>
    <mc:Fallback xmlns="">
      <p:transition spd="slow" advTm="357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28024367-D536-4F59-B2ED-0E7825EDA9AF}" type="slidenum">
              <a:rPr lang="en-US" smtClean="0"/>
              <a:pPr/>
              <a:t>7</a:t>
            </a:fld>
            <a:endParaRPr lang="en-US" dirty="0"/>
          </a:p>
        </p:txBody>
      </p:sp>
    </p:spTree>
    <p:extLst>
      <p:ext uri="{BB962C8B-B14F-4D97-AF65-F5344CB8AC3E}">
        <p14:creationId xmlns:p14="http://schemas.microsoft.com/office/powerpoint/2010/main" val="3669356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950EBC4-0247-472C-BC74-495C1965EFB7}"/>
              </a:ext>
            </a:extLst>
          </p:cNvPr>
          <p:cNvSpPr>
            <a:spLocks noGrp="1"/>
          </p:cNvSpPr>
          <p:nvPr>
            <p:ph type="sldNum" sz="quarter" idx="12"/>
          </p:nvPr>
        </p:nvSpPr>
        <p:spPr/>
        <p:txBody>
          <a:bodyPr/>
          <a:lstStyle/>
          <a:p>
            <a:fld id="{28024367-D536-4F59-B2ED-0E7825EDA9AF}" type="slidenum">
              <a:rPr lang="en-US" smtClean="0"/>
              <a:pPr/>
              <a:t>8</a:t>
            </a:fld>
            <a:endParaRPr lang="en-US" dirty="0"/>
          </a:p>
        </p:txBody>
      </p:sp>
    </p:spTree>
    <p:extLst>
      <p:ext uri="{BB962C8B-B14F-4D97-AF65-F5344CB8AC3E}">
        <p14:creationId xmlns:p14="http://schemas.microsoft.com/office/powerpoint/2010/main" val="255928298"/>
      </p:ext>
    </p:extLst>
  </p:cSld>
  <p:clrMapOvr>
    <a:masterClrMapping/>
  </p:clrMapOvr>
</p:sld>
</file>

<file path=ppt/theme/theme1.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BA Academy Presentation Template" id="{7D8D8CA1-4C3F-4D28-ABAA-B51C716A2C21}" vid="{DBC1AEE5-1571-4120-B2C3-2F7D018ACC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PEBA 2020 - white">
      <a:dk1>
        <a:srgbClr val="1260A7"/>
      </a:dk1>
      <a:lt1>
        <a:srgbClr val="FFFFFF"/>
      </a:lt1>
      <a:dk2>
        <a:srgbClr val="063A68"/>
      </a:dk2>
      <a:lt2>
        <a:srgbClr val="B2B2B2"/>
      </a:lt2>
      <a:accent1>
        <a:srgbClr val="568EC1"/>
      </a:accent1>
      <a:accent2>
        <a:srgbClr val="412049"/>
      </a:accent2>
      <a:accent3>
        <a:srgbClr val="8D1F4A"/>
      </a:accent3>
      <a:accent4>
        <a:srgbClr val="0087B0"/>
      </a:accent4>
      <a:accent5>
        <a:srgbClr val="007A77"/>
      </a:accent5>
      <a:accent6>
        <a:srgbClr val="A50000"/>
      </a:accent6>
      <a:hlink>
        <a:srgbClr val="568EC1"/>
      </a:hlink>
      <a:folHlink>
        <a:srgbClr val="568EC1"/>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BAP PowerPoint Template</Template>
  <TotalTime>6426</TotalTime>
  <Words>283</Words>
  <Application>Microsoft Office PowerPoint</Application>
  <PresentationFormat>On-screen Show (4:3)</PresentationFormat>
  <Paragraphs>48</Paragraphs>
  <Slides>8</Slides>
  <Notes>2</Notes>
  <HiddenSlides>0</HiddenSlides>
  <MMClips>6</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Times New Roman</vt:lpstr>
      <vt:lpstr>Tw Cen MT Condensed</vt:lpstr>
      <vt:lpstr>Office Theme</vt:lpstr>
      <vt:lpstr>Introduction</vt:lpstr>
      <vt:lpstr>Critical decision-making time</vt:lpstr>
      <vt:lpstr>Emotional preparedness</vt:lpstr>
      <vt:lpstr>Six stages of retirement process1</vt:lpstr>
      <vt:lpstr>Retirement plans</vt:lpstr>
      <vt:lpstr>SCRS, PORS membership classes</vt:lpstr>
      <vt:lpstr>PowerPoint Presentation</vt:lpstr>
      <vt:lpstr>PowerPoint Presentation</vt:lpstr>
    </vt:vector>
  </TitlesOfParts>
  <Company>PEBA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Moak</dc:creator>
  <cp:lastModifiedBy>Heather H. Young</cp:lastModifiedBy>
  <cp:revision>72</cp:revision>
  <cp:lastPrinted>2019-12-11T18:59:44Z</cp:lastPrinted>
  <dcterms:created xsi:type="dcterms:W3CDTF">2020-02-04T21:24:40Z</dcterms:created>
  <dcterms:modified xsi:type="dcterms:W3CDTF">2023-05-18T17:28:57Z</dcterms:modified>
</cp:coreProperties>
</file>