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9" r:id="rId2"/>
    <p:sldId id="289" r:id="rId3"/>
    <p:sldId id="286" r:id="rId4"/>
    <p:sldId id="287" r:id="rId5"/>
    <p:sldId id="263" r:id="rId6"/>
    <p:sldId id="26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ryounh@peba.sc.gov::9a85b619-8fd1-4dec-b439-2514df7fe89a" providerId="AD"/>
      </p:ext>
    </p:extLst>
  </p:cmAuthor>
  <p:cmAuthor id="2" name="Jessica Moak" initials="JM" lastIdx="2" clrIdx="1">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82" d="100"/>
          <a:sy n="82" d="100"/>
        </p:scale>
        <p:origin x="499" y="7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7/29/2021</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363989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51822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dirty="0"/>
          </a:p>
        </p:txBody>
      </p:sp>
    </p:spTree>
    <p:extLst>
      <p:ext uri="{BB962C8B-B14F-4D97-AF65-F5344CB8AC3E}">
        <p14:creationId xmlns:p14="http://schemas.microsoft.com/office/powerpoint/2010/main" val="7482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nline.retirement.sc.gov/MemberAccess/welcom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Leaving before retirement eligibility</a:t>
            </a:r>
          </a:p>
        </p:txBody>
      </p:sp>
      <p:sp>
        <p:nvSpPr>
          <p:cNvPr id="5" name="Subtitle 4"/>
          <p:cNvSpPr>
            <a:spLocks noGrp="1"/>
          </p:cNvSpPr>
          <p:nvPr>
            <p:ph type="subTitle" idx="1"/>
          </p:nvPr>
        </p:nvSpPr>
        <p:spPr/>
        <p:txBody>
          <a:bodyPr/>
          <a:lstStyle/>
          <a:p>
            <a:r>
              <a:rPr lang="en-US" dirty="0"/>
              <a:t>Get Set for Retirement | Preretirement</a:t>
            </a:r>
          </a:p>
          <a:p>
            <a:r>
              <a:rPr lang="en-US" dirty="0"/>
              <a:t>Fiscal year 2022</a:t>
            </a:r>
          </a:p>
        </p:txBody>
      </p:sp>
    </p:spTree>
    <p:extLst>
      <p:ext uri="{BB962C8B-B14F-4D97-AF65-F5344CB8AC3E}">
        <p14:creationId xmlns:p14="http://schemas.microsoft.com/office/powerpoint/2010/main" val="175361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Requesting a refund from your SCRS, PORS account</a:t>
            </a:r>
            <a:endParaRPr lang="en-US" dirty="0"/>
          </a:p>
        </p:txBody>
      </p:sp>
      <p:sp>
        <p:nvSpPr>
          <p:cNvPr id="3" name="Content Placeholder 2"/>
          <p:cNvSpPr>
            <a:spLocks noGrp="1"/>
          </p:cNvSpPr>
          <p:nvPr>
            <p:ph idx="1"/>
          </p:nvPr>
        </p:nvSpPr>
        <p:spPr/>
        <p:txBody>
          <a:bodyPr/>
          <a:lstStyle/>
          <a:p>
            <a:pPr lvl="0"/>
            <a:r>
              <a:rPr lang="en-US" dirty="0"/>
              <a:t>Give up your right to any future service or disability retirement benefit.</a:t>
            </a:r>
          </a:p>
          <a:p>
            <a:pPr lvl="0"/>
            <a:r>
              <a:rPr lang="en-US" dirty="0"/>
              <a:t>Can generally roll over funds into eligible retirement plan.</a:t>
            </a:r>
          </a:p>
          <a:p>
            <a:pPr lvl="0"/>
            <a:r>
              <a:rPr lang="en-US" dirty="0"/>
              <a:t>If you do not roll over refund, taxable portion may be:</a:t>
            </a:r>
          </a:p>
          <a:p>
            <a:pPr lvl="1"/>
            <a:r>
              <a:rPr lang="en-US" dirty="0"/>
              <a:t>Subject to taxes; and</a:t>
            </a:r>
          </a:p>
          <a:p>
            <a:pPr lvl="1"/>
            <a:r>
              <a:rPr lang="en-US" dirty="0"/>
              <a:t>Subject to additional tax penalty if younger than age 59½. </a:t>
            </a:r>
          </a:p>
          <a:p>
            <a:pPr lvl="0"/>
            <a:r>
              <a:rPr lang="en-US" dirty="0"/>
              <a:t>Consult with tax adviser for more information.</a:t>
            </a:r>
          </a:p>
          <a:p>
            <a:pPr lvl="0"/>
            <a:r>
              <a:rPr lang="en-US" dirty="0"/>
              <a:t>May submit refund request online through </a:t>
            </a:r>
            <a:r>
              <a:rPr lang="en-US" dirty="0">
                <a:hlinkClick r:id="rId3"/>
              </a:rPr>
              <a:t>Member Access</a:t>
            </a:r>
            <a:r>
              <a:rPr lang="en-US" dirty="0"/>
              <a:t>.</a:t>
            </a:r>
            <a:r>
              <a:rPr lang="en-US" dirty="0">
                <a:solidFill>
                  <a:srgbClr val="FF0000"/>
                </a:solidFill>
              </a:rPr>
              <a:t> </a:t>
            </a:r>
          </a:p>
          <a:p>
            <a:pPr lvl="1"/>
            <a:r>
              <a:rPr lang="en-US" dirty="0"/>
              <a:t>Payment may not be issued less than 90 days after you terminate. </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4502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Leaving funds in your SCRS, PORS retirement account</a:t>
            </a:r>
            <a:endParaRPr lang="en-US" dirty="0"/>
          </a:p>
        </p:txBody>
      </p:sp>
      <p:sp>
        <p:nvSpPr>
          <p:cNvPr id="3" name="Content Placeholder 2"/>
          <p:cNvSpPr>
            <a:spLocks noGrp="1"/>
          </p:cNvSpPr>
          <p:nvPr>
            <p:ph idx="1"/>
          </p:nvPr>
        </p:nvSpPr>
        <p:spPr/>
        <p:txBody>
          <a:bodyPr/>
          <a:lstStyle/>
          <a:p>
            <a:pPr lvl="0"/>
            <a:r>
              <a:rPr lang="en-US" dirty="0"/>
              <a:t>Account earns 4 percent interest annually until account becomes inactive.</a:t>
            </a:r>
          </a:p>
          <a:p>
            <a:pPr lvl="1"/>
            <a:r>
              <a:rPr lang="en-US" dirty="0"/>
              <a:t>An account is considered inactive when no contributions have been made to the account in preceding fiscal year and no other active, correlated system or State ORP account exists. </a:t>
            </a:r>
          </a:p>
          <a:p>
            <a:pPr lvl="0"/>
            <a:r>
              <a:rPr lang="en-US" dirty="0"/>
              <a:t>Can request refund later.</a:t>
            </a:r>
          </a:p>
          <a:p>
            <a:pPr lvl="0"/>
            <a:r>
              <a:rPr lang="en-US" dirty="0"/>
              <a:t>If leaving employment with enough earned service, can apply for retirement benefit once age requirement is met. </a:t>
            </a:r>
          </a:p>
          <a:p>
            <a:pPr lvl="0"/>
            <a:r>
              <a:rPr lang="en-US" dirty="0"/>
              <a:t>If returning to covered employment later, can resume making contributions and earning service credit.</a:t>
            </a:r>
          </a:p>
          <a:p>
            <a:pPr lvl="0"/>
            <a:r>
              <a:rPr lang="en-US" dirty="0"/>
              <a:t>IRS requires annual minimum distributions beginning at age 72.</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3778224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Leaving funds in your State ORP account</a:t>
            </a:r>
            <a:endParaRPr lang="en-US" dirty="0"/>
          </a:p>
        </p:txBody>
      </p:sp>
      <p:sp>
        <p:nvSpPr>
          <p:cNvPr id="3" name="Content Placeholder 2"/>
          <p:cNvSpPr>
            <a:spLocks noGrp="1"/>
          </p:cNvSpPr>
          <p:nvPr>
            <p:ph idx="1"/>
          </p:nvPr>
        </p:nvSpPr>
        <p:spPr/>
        <p:txBody>
          <a:bodyPr/>
          <a:lstStyle/>
          <a:p>
            <a:pPr lvl="0"/>
            <a:r>
              <a:rPr lang="en-US" dirty="0"/>
              <a:t>Can leave your funds in your State ORP account until choosing to take withdrawals.</a:t>
            </a:r>
          </a:p>
          <a:p>
            <a:pPr lvl="1"/>
            <a:r>
              <a:rPr lang="en-US" dirty="0"/>
              <a:t>If under age 59½, must separate from all covered employment before taking a withdrawal.</a:t>
            </a:r>
          </a:p>
          <a:p>
            <a:pPr lvl="0"/>
            <a:r>
              <a:rPr lang="en-US" dirty="0"/>
              <a:t>Your account balance may:</a:t>
            </a:r>
          </a:p>
          <a:p>
            <a:pPr lvl="1"/>
            <a:r>
              <a:rPr lang="en-US" dirty="0"/>
              <a:t>Increase from investment earnings; or</a:t>
            </a:r>
          </a:p>
          <a:p>
            <a:pPr lvl="1"/>
            <a:r>
              <a:rPr lang="en-US" dirty="0"/>
              <a:t>Decline from investment losses.</a:t>
            </a:r>
          </a:p>
          <a:p>
            <a:r>
              <a:rPr lang="en-US" dirty="0"/>
              <a:t>Can generally roll over into eligible retirement savings account.</a:t>
            </a:r>
          </a:p>
          <a:p>
            <a:pPr lvl="0"/>
            <a:r>
              <a:rPr lang="en-US" dirty="0"/>
              <a:t>IRS requires annual minimum distributions beginning at age 72. </a:t>
            </a: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19132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55928298"/>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6132</TotalTime>
  <Words>287</Words>
  <Application>Microsoft Office PowerPoint</Application>
  <PresentationFormat>On-screen Show (4:3)</PresentationFormat>
  <Paragraphs>35</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Leaving before retirement eligibility</vt:lpstr>
      <vt:lpstr>Requesting a refund from your SCRS, PORS account</vt:lpstr>
      <vt:lpstr>Leaving funds in your SCRS, PORS retirement account</vt:lpstr>
      <vt:lpstr>Leaving funds in your State ORP account</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71</cp:revision>
  <cp:lastPrinted>2019-12-11T18:59:44Z</cp:lastPrinted>
  <dcterms:created xsi:type="dcterms:W3CDTF">2020-02-04T21:24:40Z</dcterms:created>
  <dcterms:modified xsi:type="dcterms:W3CDTF">2021-07-29T19:11:54Z</dcterms:modified>
</cp:coreProperties>
</file>