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9" r:id="rId2"/>
    <p:sldId id="423" r:id="rId3"/>
    <p:sldId id="422" r:id="rId4"/>
    <p:sldId id="263" r:id="rId5"/>
    <p:sldId id="268" r:id="rId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114" d="100"/>
          <a:sy n="114" d="100"/>
        </p:scale>
        <p:origin x="1506"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5/18/2023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608AC47-B7F8-47B8-826C-91613E9FB4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0AC7DEA-7052-4CF7-A338-032DE88EC3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E69BADCB-0C45-4202-9BB9-7A109ECC89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68D005F-F290-4200-B5F0-FF53ECC98554}"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3992002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media" Target="../media/media2.m4a"/><Relationship Id="rId7"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Payment options</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2" name="Audio 1">
            <a:hlinkClick r:id="" action="ppaction://media"/>
            <a:extLst>
              <a:ext uri="{FF2B5EF4-FFF2-40B4-BE49-F238E27FC236}">
                <a16:creationId xmlns:a16="http://schemas.microsoft.com/office/drawing/2014/main" id="{F8ED7EE4-4E78-4A3A-9F6E-08450D40AC0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1693"/>
    </mc:Choice>
    <mc:Fallback xmlns="">
      <p:transition spd="slow" advTm="11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A391D0A-30CB-45D4-9A26-7DDD9B4F0683}"/>
              </a:ext>
            </a:extLst>
          </p:cNvPr>
          <p:cNvSpPr>
            <a:spLocks noGrp="1" noChangeArrowheads="1"/>
          </p:cNvSpPr>
          <p:nvPr>
            <p:ph type="title"/>
            <p:custDataLst>
              <p:tags r:id="rId1"/>
            </p:custDataLst>
          </p:nvPr>
        </p:nvSpPr>
        <p:spPr>
          <a:xfrm>
            <a:off x="457200" y="228600"/>
            <a:ext cx="8229600" cy="804863"/>
          </a:xfrm>
        </p:spPr>
        <p:txBody>
          <a:bodyPr/>
          <a:lstStyle/>
          <a:p>
            <a:pPr eaLnBrk="1" hangingPunct="1"/>
            <a:r>
              <a:rPr lang="en-US" altLang="en-US"/>
              <a:t>SCRS, PORS monthly payment plan options</a:t>
            </a:r>
          </a:p>
        </p:txBody>
      </p:sp>
      <p:sp>
        <p:nvSpPr>
          <p:cNvPr id="35844" name="Slide Number Placeholder 3">
            <a:extLst>
              <a:ext uri="{FF2B5EF4-FFF2-40B4-BE49-F238E27FC236}">
                <a16:creationId xmlns:a16="http://schemas.microsoft.com/office/drawing/2014/main" id="{A6D3CF5B-6B4E-4F3C-A9B8-922EB1D8A93C}"/>
              </a:ext>
            </a:extLst>
          </p:cNvPr>
          <p:cNvSpPr>
            <a:spLocks noGrp="1" noChangeArrowheads="1"/>
          </p:cNvSpPr>
          <p:nvPr>
            <p:ph type="sldNum" sz="quarter" idx="10"/>
            <p:custDataLst>
              <p:tags r:id="rId2"/>
            </p:custDataLst>
          </p:nvPr>
        </p:nvSpPr>
        <p:spPr bwMode="auto">
          <a:xfrm>
            <a:off x="8339138" y="6400800"/>
            <a:ext cx="804862"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400" kern="1200">
                <a:solidFill>
                  <a:schemeClr val="bg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fontAlgn="base">
              <a:lnSpc>
                <a:spcPct val="100000"/>
              </a:lnSpc>
              <a:spcBef>
                <a:spcPct val="0"/>
              </a:spcBef>
              <a:spcAft>
                <a:spcPct val="0"/>
              </a:spcAft>
              <a:buFontTx/>
              <a:buNone/>
              <a:defRPr/>
            </a:pPr>
            <a:fld id="{19BD03DC-2831-4AEC-9F82-DC70C579F9A5}" type="slidenum">
              <a:rPr lang="en-US" smtClean="0"/>
              <a:pPr fontAlgn="base">
                <a:lnSpc>
                  <a:spcPct val="100000"/>
                </a:lnSpc>
                <a:spcBef>
                  <a:spcPct val="0"/>
                </a:spcBef>
                <a:spcAft>
                  <a:spcPct val="0"/>
                </a:spcAft>
                <a:buFontTx/>
                <a:buNone/>
                <a:defRPr/>
              </a:pPr>
              <a:t>2</a:t>
            </a:fld>
            <a:endParaRPr lang="en-US" altLang="en-US" sz="1400">
              <a:solidFill>
                <a:schemeClr val="bg1"/>
              </a:solidFill>
              <a:latin typeface="Times New Roman" panose="02020603050405020304" pitchFamily="18" charset="0"/>
            </a:endParaRPr>
          </a:p>
        </p:txBody>
      </p:sp>
      <p:pic>
        <p:nvPicPr>
          <p:cNvPr id="5" name="Audio 4">
            <a:hlinkClick r:id="" action="ppaction://media"/>
            <a:extLst>
              <a:ext uri="{FF2B5EF4-FFF2-40B4-BE49-F238E27FC236}">
                <a16:creationId xmlns:a16="http://schemas.microsoft.com/office/drawing/2014/main" id="{44C408E2-FD4A-44C9-BB32-D23AA6A6384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504238" y="6218238"/>
            <a:ext cx="487362" cy="487362"/>
          </a:xfrm>
          <a:prstGeom prst="rect">
            <a:avLst/>
          </a:prstGeom>
        </p:spPr>
      </p:pic>
      <p:sp>
        <p:nvSpPr>
          <p:cNvPr id="4" name="Google Shape;595;p25">
            <a:extLst>
              <a:ext uri="{FF2B5EF4-FFF2-40B4-BE49-F238E27FC236}">
                <a16:creationId xmlns:a16="http://schemas.microsoft.com/office/drawing/2014/main" id="{28F4B904-549A-E78E-E552-094109193D52}"/>
              </a:ext>
            </a:extLst>
          </p:cNvPr>
          <p:cNvSpPr/>
          <p:nvPr/>
        </p:nvSpPr>
        <p:spPr>
          <a:xfrm rot="2700000">
            <a:off x="4108837" y="1569369"/>
            <a:ext cx="922955" cy="922955"/>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6;p25">
            <a:extLst>
              <a:ext uri="{FF2B5EF4-FFF2-40B4-BE49-F238E27FC236}">
                <a16:creationId xmlns:a16="http://schemas.microsoft.com/office/drawing/2014/main" id="{AF5F314A-FF1E-1165-18A1-9AAEC398CD1F}"/>
              </a:ext>
            </a:extLst>
          </p:cNvPr>
          <p:cNvSpPr/>
          <p:nvPr/>
        </p:nvSpPr>
        <p:spPr>
          <a:xfrm rot="2700000">
            <a:off x="5547690" y="1569369"/>
            <a:ext cx="922955" cy="922955"/>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 name="Google Shape;599;p25">
            <a:extLst>
              <a:ext uri="{FF2B5EF4-FFF2-40B4-BE49-F238E27FC236}">
                <a16:creationId xmlns:a16="http://schemas.microsoft.com/office/drawing/2014/main" id="{11F65331-6CBD-B640-DD8D-B1351FA86F6A}"/>
              </a:ext>
            </a:extLst>
          </p:cNvPr>
          <p:cNvCxnSpPr>
            <a:cxnSpLocks/>
          </p:cNvCxnSpPr>
          <p:nvPr/>
        </p:nvCxnSpPr>
        <p:spPr>
          <a:xfrm>
            <a:off x="4577363" y="2867490"/>
            <a:ext cx="0" cy="488106"/>
          </a:xfrm>
          <a:prstGeom prst="straightConnector1">
            <a:avLst/>
          </a:prstGeom>
          <a:noFill/>
          <a:ln w="9525" cap="flat" cmpd="sng">
            <a:solidFill>
              <a:schemeClr val="accent3"/>
            </a:solidFill>
            <a:prstDash val="solid"/>
            <a:round/>
            <a:headEnd type="none" w="med" len="med"/>
            <a:tailEnd type="none" w="med" len="med"/>
          </a:ln>
        </p:spPr>
      </p:cxnSp>
      <p:sp>
        <p:nvSpPr>
          <p:cNvPr id="16" name="Google Shape;606;p25">
            <a:extLst>
              <a:ext uri="{FF2B5EF4-FFF2-40B4-BE49-F238E27FC236}">
                <a16:creationId xmlns:a16="http://schemas.microsoft.com/office/drawing/2014/main" id="{8042580F-B89A-5F2B-E205-5BF619741E72}"/>
              </a:ext>
            </a:extLst>
          </p:cNvPr>
          <p:cNvSpPr/>
          <p:nvPr/>
        </p:nvSpPr>
        <p:spPr>
          <a:xfrm rot="2700000">
            <a:off x="2670623" y="1569369"/>
            <a:ext cx="922955" cy="92295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3;p25">
            <a:extLst>
              <a:ext uri="{FF2B5EF4-FFF2-40B4-BE49-F238E27FC236}">
                <a16:creationId xmlns:a16="http://schemas.microsoft.com/office/drawing/2014/main" id="{5C9D9486-6E5E-8143-41AA-27032466F247}"/>
              </a:ext>
            </a:extLst>
          </p:cNvPr>
          <p:cNvSpPr/>
          <p:nvPr/>
        </p:nvSpPr>
        <p:spPr>
          <a:xfrm>
            <a:off x="457812" y="2894192"/>
            <a:ext cx="2611927" cy="359682"/>
          </a:xfrm>
          <a:custGeom>
            <a:avLst/>
            <a:gdLst/>
            <a:ahLst/>
            <a:cxnLst/>
            <a:rect l="l" t="t" r="r" b="b"/>
            <a:pathLst>
              <a:path w="97925" h="13485" extrusionOk="0">
                <a:moveTo>
                  <a:pt x="97925" y="0"/>
                </a:moveTo>
                <a:lnTo>
                  <a:pt x="84301" y="13476"/>
                </a:lnTo>
                <a:lnTo>
                  <a:pt x="0" y="13485"/>
                </a:lnTo>
              </a:path>
            </a:pathLst>
          </a:custGeom>
          <a:noFill/>
          <a:ln w="9525" cap="flat" cmpd="sng">
            <a:solidFill>
              <a:schemeClr val="accent2"/>
            </a:solidFill>
            <a:prstDash val="solid"/>
            <a:round/>
            <a:headEnd type="none" w="med" len="med"/>
            <a:tailEnd type="none" w="med" len="med"/>
          </a:ln>
        </p:spPr>
      </p:sp>
      <p:sp>
        <p:nvSpPr>
          <p:cNvPr id="24" name="Google Shape;614;p25">
            <a:extLst>
              <a:ext uri="{FF2B5EF4-FFF2-40B4-BE49-F238E27FC236}">
                <a16:creationId xmlns:a16="http://schemas.microsoft.com/office/drawing/2014/main" id="{9A9EF4CC-4140-C627-B7DE-A983D0A27017}"/>
              </a:ext>
            </a:extLst>
          </p:cNvPr>
          <p:cNvSpPr txBox="1"/>
          <p:nvPr/>
        </p:nvSpPr>
        <p:spPr>
          <a:xfrm>
            <a:off x="457267" y="3758253"/>
            <a:ext cx="2269155" cy="1216361"/>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US" dirty="0">
                <a:solidFill>
                  <a:schemeClr val="tx2"/>
                </a:solidFill>
                <a:ea typeface="Roboto"/>
                <a:cs typeface="Roboto"/>
                <a:sym typeface="Roboto"/>
              </a:rPr>
              <a:t>Maximum benefit.</a:t>
            </a:r>
          </a:p>
          <a:p>
            <a:pPr lvl="0" algn="l" rtl="0">
              <a:spcBef>
                <a:spcPts val="0"/>
              </a:spcBef>
              <a:spcAft>
                <a:spcPts val="0"/>
              </a:spcAft>
            </a:pPr>
            <a:r>
              <a:rPr lang="en-US" dirty="0">
                <a:solidFill>
                  <a:schemeClr val="tx2"/>
                </a:solidFill>
                <a:ea typeface="Roboto"/>
                <a:cs typeface="Roboto"/>
                <a:sym typeface="Roboto"/>
              </a:rPr>
              <a:t>Retiree-only payment.</a:t>
            </a:r>
          </a:p>
        </p:txBody>
      </p:sp>
      <p:sp>
        <p:nvSpPr>
          <p:cNvPr id="25" name="Google Shape;615;p25">
            <a:extLst>
              <a:ext uri="{FF2B5EF4-FFF2-40B4-BE49-F238E27FC236}">
                <a16:creationId xmlns:a16="http://schemas.microsoft.com/office/drawing/2014/main" id="{EEEA7DC6-7F30-AB10-7A55-8FA78653E305}"/>
              </a:ext>
            </a:extLst>
          </p:cNvPr>
          <p:cNvSpPr txBox="1"/>
          <p:nvPr/>
        </p:nvSpPr>
        <p:spPr>
          <a:xfrm>
            <a:off x="457266" y="3447785"/>
            <a:ext cx="1569957" cy="31047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solidFill>
                  <a:schemeClr val="accent2"/>
                </a:solidFill>
                <a:ea typeface="Fira Sans Extra Condensed Medium"/>
                <a:cs typeface="Fira Sans Extra Condensed Medium"/>
                <a:sym typeface="Fira Sans Extra Condensed Medium"/>
              </a:rPr>
              <a:t>Option A</a:t>
            </a:r>
            <a:endParaRPr sz="2000" b="1" dirty="0">
              <a:solidFill>
                <a:schemeClr val="accent2"/>
              </a:solidFill>
              <a:ea typeface="Fira Sans Extra Condensed Medium"/>
              <a:cs typeface="Fira Sans Extra Condensed Medium"/>
              <a:sym typeface="Fira Sans Extra Condensed Medium"/>
            </a:endParaRPr>
          </a:p>
        </p:txBody>
      </p:sp>
      <p:sp>
        <p:nvSpPr>
          <p:cNvPr id="28" name="Google Shape;618;p25">
            <a:extLst>
              <a:ext uri="{FF2B5EF4-FFF2-40B4-BE49-F238E27FC236}">
                <a16:creationId xmlns:a16="http://schemas.microsoft.com/office/drawing/2014/main" id="{C67B9094-BE6A-1F92-BA2B-A31396CECF5A}"/>
              </a:ext>
            </a:extLst>
          </p:cNvPr>
          <p:cNvSpPr/>
          <p:nvPr/>
        </p:nvSpPr>
        <p:spPr>
          <a:xfrm>
            <a:off x="6073276" y="2894190"/>
            <a:ext cx="2626170" cy="359682"/>
          </a:xfrm>
          <a:custGeom>
            <a:avLst/>
            <a:gdLst/>
            <a:ahLst/>
            <a:cxnLst/>
            <a:rect l="l" t="t" r="r" b="b"/>
            <a:pathLst>
              <a:path w="98459" h="13485" extrusionOk="0">
                <a:moveTo>
                  <a:pt x="0" y="0"/>
                </a:moveTo>
                <a:lnTo>
                  <a:pt x="13624" y="13476"/>
                </a:lnTo>
                <a:lnTo>
                  <a:pt x="98459" y="13485"/>
                </a:lnTo>
              </a:path>
            </a:pathLst>
          </a:custGeom>
          <a:noFill/>
          <a:ln w="9525" cap="flat" cmpd="sng">
            <a:solidFill>
              <a:schemeClr val="accent4"/>
            </a:solidFill>
            <a:prstDash val="solid"/>
            <a:round/>
            <a:headEnd type="none" w="med" len="med"/>
            <a:tailEnd type="none" w="med" len="med"/>
          </a:ln>
        </p:spPr>
      </p:sp>
      <p:sp>
        <p:nvSpPr>
          <p:cNvPr id="35860" name="Google Shape;614;p25">
            <a:extLst>
              <a:ext uri="{FF2B5EF4-FFF2-40B4-BE49-F238E27FC236}">
                <a16:creationId xmlns:a16="http://schemas.microsoft.com/office/drawing/2014/main" id="{943780E0-B004-DEF1-A262-81B4375F791F}"/>
              </a:ext>
            </a:extLst>
          </p:cNvPr>
          <p:cNvSpPr txBox="1"/>
          <p:nvPr/>
        </p:nvSpPr>
        <p:spPr>
          <a:xfrm>
            <a:off x="6300132" y="3775686"/>
            <a:ext cx="2399314" cy="1216361"/>
          </a:xfrm>
          <a:prstGeom prst="rect">
            <a:avLst/>
          </a:prstGeom>
          <a:noFill/>
          <a:ln>
            <a:noFill/>
          </a:ln>
        </p:spPr>
        <p:txBody>
          <a:bodyPr spcFirstLastPara="1" wrap="square" lIns="91425" tIns="91425" rIns="91425" bIns="91425" anchor="t" anchorCtr="0">
            <a:noAutofit/>
          </a:bodyPr>
          <a:lstStyle/>
          <a:p>
            <a:pPr lvl="0" algn="r" rtl="0">
              <a:spcBef>
                <a:spcPts val="0"/>
              </a:spcBef>
              <a:spcAft>
                <a:spcPts val="0"/>
              </a:spcAft>
            </a:pPr>
            <a:r>
              <a:rPr lang="en-US" dirty="0">
                <a:solidFill>
                  <a:schemeClr val="tx2"/>
                </a:solidFill>
                <a:ea typeface="Roboto"/>
                <a:cs typeface="Roboto"/>
                <a:sym typeface="Roboto"/>
              </a:rPr>
              <a:t>100%-50% joint </a:t>
            </a:r>
            <a:br>
              <a:rPr lang="en-US" dirty="0">
                <a:solidFill>
                  <a:schemeClr val="tx2"/>
                </a:solidFill>
                <a:ea typeface="Roboto"/>
                <a:cs typeface="Roboto"/>
                <a:sym typeface="Roboto"/>
              </a:rPr>
            </a:br>
            <a:r>
              <a:rPr lang="en-US" dirty="0">
                <a:solidFill>
                  <a:schemeClr val="tx2"/>
                </a:solidFill>
                <a:ea typeface="Roboto"/>
                <a:cs typeface="Roboto"/>
                <a:sym typeface="Roboto"/>
              </a:rPr>
              <a:t>retiree-survivor payment.</a:t>
            </a:r>
          </a:p>
        </p:txBody>
      </p:sp>
      <p:sp>
        <p:nvSpPr>
          <p:cNvPr id="35861" name="Google Shape;615;p25">
            <a:extLst>
              <a:ext uri="{FF2B5EF4-FFF2-40B4-BE49-F238E27FC236}">
                <a16:creationId xmlns:a16="http://schemas.microsoft.com/office/drawing/2014/main" id="{69514EC4-9839-0703-812F-73E80B294FE1}"/>
              </a:ext>
            </a:extLst>
          </p:cNvPr>
          <p:cNvSpPr txBox="1"/>
          <p:nvPr/>
        </p:nvSpPr>
        <p:spPr>
          <a:xfrm>
            <a:off x="7129489" y="3465218"/>
            <a:ext cx="1569957" cy="310471"/>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dirty="0">
                <a:solidFill>
                  <a:schemeClr val="accent4"/>
                </a:solidFill>
                <a:ea typeface="Fira Sans Extra Condensed Medium"/>
                <a:cs typeface="Fira Sans Extra Condensed Medium"/>
                <a:sym typeface="Fira Sans Extra Condensed Medium"/>
              </a:rPr>
              <a:t>Option C</a:t>
            </a:r>
            <a:endParaRPr sz="2000" b="1" dirty="0">
              <a:solidFill>
                <a:schemeClr val="accent4"/>
              </a:solidFill>
              <a:ea typeface="Fira Sans Extra Condensed Medium"/>
              <a:cs typeface="Fira Sans Extra Condensed Medium"/>
              <a:sym typeface="Fira Sans Extra Condensed Medium"/>
            </a:endParaRPr>
          </a:p>
        </p:txBody>
      </p:sp>
      <p:sp>
        <p:nvSpPr>
          <p:cNvPr id="35862" name="Google Shape;614;p25">
            <a:extLst>
              <a:ext uri="{FF2B5EF4-FFF2-40B4-BE49-F238E27FC236}">
                <a16:creationId xmlns:a16="http://schemas.microsoft.com/office/drawing/2014/main" id="{1F69E8DC-7FE5-F6CA-C882-06EA91BE217E}"/>
              </a:ext>
            </a:extLst>
          </p:cNvPr>
          <p:cNvSpPr txBox="1"/>
          <p:nvPr/>
        </p:nvSpPr>
        <p:spPr>
          <a:xfrm>
            <a:off x="3290154" y="3739468"/>
            <a:ext cx="2560320" cy="1216361"/>
          </a:xfrm>
          <a:prstGeom prst="rect">
            <a:avLst/>
          </a:prstGeom>
          <a:noFill/>
          <a:ln>
            <a:noFill/>
          </a:ln>
        </p:spPr>
        <p:txBody>
          <a:bodyPr spcFirstLastPara="1" wrap="square" lIns="91425" tIns="91425" rIns="91425" bIns="91425" anchor="t" anchorCtr="0">
            <a:noAutofit/>
          </a:bodyPr>
          <a:lstStyle/>
          <a:p>
            <a:pPr lvl="0" algn="ctr"/>
            <a:r>
              <a:rPr lang="en-US" sz="1800" dirty="0">
                <a:solidFill>
                  <a:schemeClr val="tx2"/>
                </a:solidFill>
              </a:rPr>
              <a:t>100%-100% joint </a:t>
            </a:r>
            <a:br>
              <a:rPr lang="en-US" sz="1800" dirty="0">
                <a:solidFill>
                  <a:schemeClr val="tx2"/>
                </a:solidFill>
              </a:rPr>
            </a:br>
            <a:r>
              <a:rPr lang="en-US" sz="1800" dirty="0">
                <a:solidFill>
                  <a:schemeClr val="tx2"/>
                </a:solidFill>
              </a:rPr>
              <a:t>retiree-survivor payment.</a:t>
            </a:r>
          </a:p>
          <a:p>
            <a:pPr lvl="0" algn="ctr"/>
            <a:r>
              <a:rPr lang="en-US" sz="1800" dirty="0">
                <a:solidFill>
                  <a:schemeClr val="tx2"/>
                </a:solidFill>
              </a:rPr>
              <a:t>Non-spousal restrictions may apply.</a:t>
            </a:r>
          </a:p>
        </p:txBody>
      </p:sp>
      <p:sp>
        <p:nvSpPr>
          <p:cNvPr id="35863" name="Google Shape;615;p25">
            <a:extLst>
              <a:ext uri="{FF2B5EF4-FFF2-40B4-BE49-F238E27FC236}">
                <a16:creationId xmlns:a16="http://schemas.microsoft.com/office/drawing/2014/main" id="{3C50F45D-E68E-776C-4909-3CF8339C30B8}"/>
              </a:ext>
            </a:extLst>
          </p:cNvPr>
          <p:cNvSpPr txBox="1"/>
          <p:nvPr/>
        </p:nvSpPr>
        <p:spPr>
          <a:xfrm>
            <a:off x="3793378" y="3429000"/>
            <a:ext cx="1569957" cy="31047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3"/>
                </a:solidFill>
                <a:ea typeface="Fira Sans Extra Condensed Medium"/>
                <a:cs typeface="Fira Sans Extra Condensed Medium"/>
                <a:sym typeface="Fira Sans Extra Condensed Medium"/>
              </a:rPr>
              <a:t>Option B</a:t>
            </a:r>
            <a:endParaRPr sz="2000" b="1" dirty="0">
              <a:solidFill>
                <a:schemeClr val="accent3"/>
              </a:solidFill>
              <a:ea typeface="Fira Sans Extra Condensed Medium"/>
              <a:cs typeface="Fira Sans Extra Condensed Medium"/>
              <a:sym typeface="Fira Sans Extra Condensed Medium"/>
            </a:endParaRPr>
          </a:p>
        </p:txBody>
      </p:sp>
      <p:grpSp>
        <p:nvGrpSpPr>
          <p:cNvPr id="35878" name="Group 35877">
            <a:extLst>
              <a:ext uri="{FF2B5EF4-FFF2-40B4-BE49-F238E27FC236}">
                <a16:creationId xmlns:a16="http://schemas.microsoft.com/office/drawing/2014/main" id="{7213BFA8-6B1D-9E5E-4355-DEED7D98461E}"/>
              </a:ext>
            </a:extLst>
          </p:cNvPr>
          <p:cNvGrpSpPr/>
          <p:nvPr/>
        </p:nvGrpSpPr>
        <p:grpSpPr>
          <a:xfrm>
            <a:off x="2857780" y="1753847"/>
            <a:ext cx="548640" cy="553998"/>
            <a:chOff x="2860453" y="1718599"/>
            <a:chExt cx="548640" cy="553998"/>
          </a:xfrm>
        </p:grpSpPr>
        <p:sp>
          <p:nvSpPr>
            <p:cNvPr id="35871" name="Google Shape;708;p27">
              <a:extLst>
                <a:ext uri="{FF2B5EF4-FFF2-40B4-BE49-F238E27FC236}">
                  <a16:creationId xmlns:a16="http://schemas.microsoft.com/office/drawing/2014/main" id="{D8E5A01A-0B54-9E6B-5A8B-85E35767A56D}"/>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5875" name="TextBox 35874">
              <a:extLst>
                <a:ext uri="{FF2B5EF4-FFF2-40B4-BE49-F238E27FC236}">
                  <a16:creationId xmlns:a16="http://schemas.microsoft.com/office/drawing/2014/main" id="{76E03F91-0B6B-2536-365B-E3283F59C0DD}"/>
                </a:ext>
              </a:extLst>
            </p:cNvPr>
            <p:cNvSpPr txBox="1"/>
            <p:nvPr/>
          </p:nvSpPr>
          <p:spPr>
            <a:xfrm>
              <a:off x="2932677" y="1718599"/>
              <a:ext cx="404192" cy="553998"/>
            </a:xfrm>
            <a:prstGeom prst="rect">
              <a:avLst/>
            </a:prstGeom>
            <a:noFill/>
          </p:spPr>
          <p:txBody>
            <a:bodyPr wrap="square" anchor="ctr">
              <a:spAutoFit/>
            </a:bodyPr>
            <a:lstStyle/>
            <a:p>
              <a:pPr algn="ctr"/>
              <a:r>
                <a:rPr lang="en" sz="3000" b="1" dirty="0">
                  <a:solidFill>
                    <a:schemeClr val="accent2"/>
                  </a:solidFill>
                  <a:ea typeface="Fira Sans Extra Condensed Medium"/>
                  <a:cs typeface="Fira Sans Extra Condensed Medium"/>
                  <a:sym typeface="Fira Sans Extra Condensed Medium"/>
                </a:rPr>
                <a:t>A</a:t>
              </a:r>
              <a:endParaRPr lang="en-US" sz="3000" dirty="0">
                <a:solidFill>
                  <a:schemeClr val="accent2"/>
                </a:solidFill>
              </a:endParaRPr>
            </a:p>
          </p:txBody>
        </p:sp>
      </p:grpSp>
      <p:grpSp>
        <p:nvGrpSpPr>
          <p:cNvPr id="35879" name="Group 35878">
            <a:extLst>
              <a:ext uri="{FF2B5EF4-FFF2-40B4-BE49-F238E27FC236}">
                <a16:creationId xmlns:a16="http://schemas.microsoft.com/office/drawing/2014/main" id="{235E9599-8598-85C0-0986-63795D6D08E0}"/>
              </a:ext>
            </a:extLst>
          </p:cNvPr>
          <p:cNvGrpSpPr/>
          <p:nvPr/>
        </p:nvGrpSpPr>
        <p:grpSpPr>
          <a:xfrm>
            <a:off x="4295994" y="1751168"/>
            <a:ext cx="548640" cy="553998"/>
            <a:chOff x="2860453" y="1718599"/>
            <a:chExt cx="548640" cy="553998"/>
          </a:xfrm>
        </p:grpSpPr>
        <p:sp>
          <p:nvSpPr>
            <p:cNvPr id="35880" name="Google Shape;708;p27">
              <a:extLst>
                <a:ext uri="{FF2B5EF4-FFF2-40B4-BE49-F238E27FC236}">
                  <a16:creationId xmlns:a16="http://schemas.microsoft.com/office/drawing/2014/main" id="{5B173ED8-FC4D-85A7-EA5D-128D90770E56}"/>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5881" name="TextBox 35880">
              <a:extLst>
                <a:ext uri="{FF2B5EF4-FFF2-40B4-BE49-F238E27FC236}">
                  <a16:creationId xmlns:a16="http://schemas.microsoft.com/office/drawing/2014/main" id="{3B634163-6D16-58BF-F40F-8ED543054EEC}"/>
                </a:ext>
              </a:extLst>
            </p:cNvPr>
            <p:cNvSpPr txBox="1"/>
            <p:nvPr/>
          </p:nvSpPr>
          <p:spPr>
            <a:xfrm>
              <a:off x="2932677" y="1718599"/>
              <a:ext cx="404192" cy="553998"/>
            </a:xfrm>
            <a:prstGeom prst="rect">
              <a:avLst/>
            </a:prstGeom>
            <a:noFill/>
          </p:spPr>
          <p:txBody>
            <a:bodyPr wrap="square" anchor="ctr">
              <a:spAutoFit/>
            </a:bodyPr>
            <a:lstStyle/>
            <a:p>
              <a:pPr algn="ctr"/>
              <a:r>
                <a:rPr lang="en" sz="3000" b="1" dirty="0">
                  <a:solidFill>
                    <a:schemeClr val="accent3"/>
                  </a:solidFill>
                  <a:ea typeface="Fira Sans Extra Condensed Medium"/>
                  <a:cs typeface="Fira Sans Extra Condensed Medium"/>
                  <a:sym typeface="Fira Sans Extra Condensed Medium"/>
                </a:rPr>
                <a:t>B</a:t>
              </a:r>
              <a:endParaRPr lang="en-US" sz="3000" dirty="0">
                <a:solidFill>
                  <a:schemeClr val="accent3"/>
                </a:solidFill>
              </a:endParaRPr>
            </a:p>
          </p:txBody>
        </p:sp>
      </p:grpSp>
      <p:grpSp>
        <p:nvGrpSpPr>
          <p:cNvPr id="35882" name="Group 35881">
            <a:extLst>
              <a:ext uri="{FF2B5EF4-FFF2-40B4-BE49-F238E27FC236}">
                <a16:creationId xmlns:a16="http://schemas.microsoft.com/office/drawing/2014/main" id="{860EC5CC-4850-1DF1-B8AB-0EF5B7023411}"/>
              </a:ext>
            </a:extLst>
          </p:cNvPr>
          <p:cNvGrpSpPr/>
          <p:nvPr/>
        </p:nvGrpSpPr>
        <p:grpSpPr>
          <a:xfrm>
            <a:off x="5734847" y="1748489"/>
            <a:ext cx="548640" cy="553998"/>
            <a:chOff x="2860453" y="1718599"/>
            <a:chExt cx="548640" cy="553998"/>
          </a:xfrm>
        </p:grpSpPr>
        <p:sp>
          <p:nvSpPr>
            <p:cNvPr id="35883" name="Google Shape;708;p27">
              <a:extLst>
                <a:ext uri="{FF2B5EF4-FFF2-40B4-BE49-F238E27FC236}">
                  <a16:creationId xmlns:a16="http://schemas.microsoft.com/office/drawing/2014/main" id="{95291D09-9CE9-2BCB-F85D-72116A4E1666}"/>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5884" name="TextBox 35883">
              <a:extLst>
                <a:ext uri="{FF2B5EF4-FFF2-40B4-BE49-F238E27FC236}">
                  <a16:creationId xmlns:a16="http://schemas.microsoft.com/office/drawing/2014/main" id="{427D7487-3AE8-EE42-DF49-F370C9C34645}"/>
                </a:ext>
              </a:extLst>
            </p:cNvPr>
            <p:cNvSpPr txBox="1"/>
            <p:nvPr/>
          </p:nvSpPr>
          <p:spPr>
            <a:xfrm>
              <a:off x="2932677" y="1718599"/>
              <a:ext cx="404192" cy="553998"/>
            </a:xfrm>
            <a:prstGeom prst="rect">
              <a:avLst/>
            </a:prstGeom>
            <a:noFill/>
          </p:spPr>
          <p:txBody>
            <a:bodyPr wrap="square" anchor="ctr">
              <a:spAutoFit/>
            </a:bodyPr>
            <a:lstStyle/>
            <a:p>
              <a:pPr algn="ctr"/>
              <a:r>
                <a:rPr lang="en" sz="3000" b="1" dirty="0">
                  <a:solidFill>
                    <a:schemeClr val="accent4"/>
                  </a:solidFill>
                  <a:ea typeface="Fira Sans Extra Condensed Medium"/>
                  <a:cs typeface="Fira Sans Extra Condensed Medium"/>
                  <a:sym typeface="Fira Sans Extra Condensed Medium"/>
                </a:rPr>
                <a:t>C</a:t>
              </a:r>
              <a:endParaRPr lang="en-US" sz="3000" dirty="0">
                <a:solidFill>
                  <a:schemeClr val="accent4"/>
                </a:solidFill>
              </a:endParaRPr>
            </a:p>
          </p:txBody>
        </p:sp>
      </p:grpSp>
    </p:spTree>
    <p:extLst>
      <p:ext uri="{BB962C8B-B14F-4D97-AF65-F5344CB8AC3E}">
        <p14:creationId xmlns:p14="http://schemas.microsoft.com/office/powerpoint/2010/main" val="1980841275"/>
      </p:ext>
    </p:extLst>
  </p:cSld>
  <p:clrMapOvr>
    <a:masterClrMapping/>
  </p:clrMapOvr>
  <mc:AlternateContent xmlns:mc="http://schemas.openxmlformats.org/markup-compatibility/2006" xmlns:p14="http://schemas.microsoft.com/office/powerpoint/2010/main">
    <mc:Choice Requires="p14">
      <p:transition spd="slow" p14:dur="2000" advTm="99313"/>
    </mc:Choice>
    <mc:Fallback xmlns="">
      <p:transition spd="slow" advTm="99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961B-5EF3-4E55-8F59-2DAADBEAADC8}"/>
              </a:ext>
            </a:extLst>
          </p:cNvPr>
          <p:cNvSpPr>
            <a:spLocks noGrp="1"/>
          </p:cNvSpPr>
          <p:nvPr>
            <p:ph type="title"/>
          </p:nvPr>
        </p:nvSpPr>
        <p:spPr/>
        <p:txBody>
          <a:bodyPr/>
          <a:lstStyle/>
          <a:p>
            <a:r>
              <a:rPr lang="en-US" dirty="0"/>
              <a:t>Changing your payment option after retirement</a:t>
            </a:r>
          </a:p>
        </p:txBody>
      </p:sp>
      <p:sp>
        <p:nvSpPr>
          <p:cNvPr id="3" name="Content Placeholder 2">
            <a:extLst>
              <a:ext uri="{FF2B5EF4-FFF2-40B4-BE49-F238E27FC236}">
                <a16:creationId xmlns:a16="http://schemas.microsoft.com/office/drawing/2014/main" id="{E1D1C75C-E06C-4131-9EC9-5685C02BE166}"/>
              </a:ext>
            </a:extLst>
          </p:cNvPr>
          <p:cNvSpPr>
            <a:spLocks noGrp="1"/>
          </p:cNvSpPr>
          <p:nvPr>
            <p:ph idx="1"/>
          </p:nvPr>
        </p:nvSpPr>
        <p:spPr/>
        <p:txBody>
          <a:bodyPr/>
          <a:lstStyle/>
          <a:p>
            <a:r>
              <a:rPr lang="en-US" dirty="0"/>
              <a:t>If you have a change in marital status, you may select a new payment option or change your beneficiary for a survivorship payment option within five years of the change.</a:t>
            </a:r>
          </a:p>
          <a:p>
            <a:r>
              <a:rPr lang="en-US" dirty="0"/>
              <a:t>You can change your form of payment only twice, regardless of how many qualifying events occur.</a:t>
            </a:r>
          </a:p>
          <a:p>
            <a:r>
              <a:rPr lang="en-US" dirty="0"/>
              <a:t>If you choose Option A, you may change your beneficiaries at any time without a qualifying event.</a:t>
            </a:r>
          </a:p>
          <a:p>
            <a:r>
              <a:rPr lang="en-US" dirty="0"/>
              <a:t>If you choose Options B or C and all your beneficiaries die before you:</a:t>
            </a:r>
          </a:p>
          <a:p>
            <a:pPr lvl="1"/>
            <a:r>
              <a:rPr lang="en-US" dirty="0"/>
              <a:t>Your benefit reverts to Option A.</a:t>
            </a:r>
          </a:p>
          <a:p>
            <a:pPr lvl="1"/>
            <a:r>
              <a:rPr lang="en-US" dirty="0"/>
              <a:t>The change is effective the month after the date last beneficiary dies. </a:t>
            </a:r>
          </a:p>
          <a:p>
            <a:pPr lvl="1"/>
            <a:r>
              <a:rPr lang="en-US" dirty="0"/>
              <a:t>You must notify PEBA of your beneficiary’s death.</a:t>
            </a:r>
          </a:p>
          <a:p>
            <a:endParaRPr lang="en-US" dirty="0"/>
          </a:p>
        </p:txBody>
      </p:sp>
      <p:sp>
        <p:nvSpPr>
          <p:cNvPr id="4" name="Slide Number Placeholder 3">
            <a:extLst>
              <a:ext uri="{FF2B5EF4-FFF2-40B4-BE49-F238E27FC236}">
                <a16:creationId xmlns:a16="http://schemas.microsoft.com/office/drawing/2014/main" id="{86347F2F-2BFA-4E9B-9948-4317871CC694}"/>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5" name="Audio 4">
            <a:hlinkClick r:id="" action="ppaction://media"/>
            <a:extLst>
              <a:ext uri="{FF2B5EF4-FFF2-40B4-BE49-F238E27FC236}">
                <a16:creationId xmlns:a16="http://schemas.microsoft.com/office/drawing/2014/main" id="{97299419-11F5-4FC0-8D15-DB5E29EA3E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022983729"/>
      </p:ext>
    </p:extLst>
  </p:cSld>
  <p:clrMapOvr>
    <a:masterClrMapping/>
  </p:clrMapOvr>
  <mc:AlternateContent xmlns:mc="http://schemas.openxmlformats.org/markup-compatibility/2006" xmlns:p14="http://schemas.microsoft.com/office/powerpoint/2010/main">
    <mc:Choice Requires="p14">
      <p:transition spd="slow" p14:dur="2000" advTm="59927"/>
    </mc:Choice>
    <mc:Fallback xmlns="">
      <p:transition spd="slow" advTm="599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4</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255928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2&quot;/&gt;&lt;/TableIndex&gt;&lt;/ShapeTextInfo&gt;"/>
  <p:tag name="HTML_SHAPEINFO" val="&lt;ThreeDShapeInfo&gt;&lt;uuid val=&quot;{EE07FD67-454B-4505-AF01-5FD3E36A8B84}&quot;/&gt;&lt;isInvalidForFieldText val=&quot;0&quot;/&gt;&lt;Image&gt;&lt;filename val=&quot;C:\Users\rscald\AppData\Local\Temp\CP149283483656Session\CPTrustFolder149283483671\PPTImport149283696140\data\asimages\{EE07FD67-454B-4505-AF01-5FD3E36A8B84}_23.png&quot;/&gt;&lt;left val=&quot;24&quot;/&gt;&lt;top val=&quot;24&quot;/&gt;&lt;width val=&quot;743&quot;/&gt;&lt;height val=&quot;17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8CC2AC-8E4D-4553-92B0-672553F222D7}&quot;/&gt;&lt;isInvalidForFieldText val=&quot;0&quot;/&gt;&lt;Image&gt;&lt;filename val=&quot;C:\Users\rscald\AppData\Local\Temp\CP149283483656Session\CPTrustFolder149283483671\PPTImport149283696140\data\asimages\{998CC2AC-8E4D-4553-92B0-672553F222D7}_23.png&quot;/&gt;&lt;left val=&quot;864&quot;/&gt;&lt;top val=&quot;670&quot;/&gt;&lt;width val=&quot;47&quot;/&gt;&lt;height val=&quot;39&quot;/&gt;&lt;hasText val=&quot;1&quot;/&gt;&lt;/Image&gt;&lt;/ThreeDShapeInfo&gt;"/>
</p:tagLst>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6353</TotalTime>
  <Words>180</Words>
  <Application>Microsoft Office PowerPoint</Application>
  <PresentationFormat>On-screen Show (4:3)</PresentationFormat>
  <Paragraphs>28</Paragraphs>
  <Slides>5</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Fira Sans Extra Condensed Medium</vt:lpstr>
      <vt:lpstr>Times New Roman</vt:lpstr>
      <vt:lpstr>Tw Cen MT Condensed</vt:lpstr>
      <vt:lpstr>Office Theme</vt:lpstr>
      <vt:lpstr>Payment options</vt:lpstr>
      <vt:lpstr>SCRS, PORS monthly payment plan options</vt:lpstr>
      <vt:lpstr>Changing your payment option after retirement</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73</cp:revision>
  <cp:lastPrinted>2019-12-11T18:59:44Z</cp:lastPrinted>
  <dcterms:created xsi:type="dcterms:W3CDTF">2020-02-04T21:24:40Z</dcterms:created>
  <dcterms:modified xsi:type="dcterms:W3CDTF">2023-05-18T18:57:34Z</dcterms:modified>
</cp:coreProperties>
</file>