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handoutMasterIdLst>
    <p:handoutMasterId r:id="rId10"/>
  </p:handoutMasterIdLst>
  <p:sldIdLst>
    <p:sldId id="269" r:id="rId2"/>
    <p:sldId id="414" r:id="rId3"/>
    <p:sldId id="355" r:id="rId4"/>
    <p:sldId id="356" r:id="rId5"/>
    <p:sldId id="357" r:id="rId6"/>
    <p:sldId id="263" r:id="rId7"/>
    <p:sldId id="268" r:id="rId8"/>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97E5F28-656C-8C20-6516-2A2596813B2D}" name="Jennifer S. Dolder" initials="JSD" userId="S::rdoldj@peba.sc.gov::adc8f237-6518-4fda-a594-f6aaccffabfd" providerId="AD"/>
  <p188:author id="{2662FCED-3CB1-522E-15EA-062129AC35EB}" name="Jacalin C. Shealy" initials="JCS" userId="S::rsheaj@peba.sc.gov::f84f2503-b769-474a-82a5-577d5644449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eather H. Young" initials="HHY" lastIdx="6" clrIdx="0">
    <p:extLst>
      <p:ext uri="{19B8F6BF-5375-455C-9EA6-DF929625EA0E}">
        <p15:presenceInfo xmlns:p15="http://schemas.microsoft.com/office/powerpoint/2012/main" userId="S::ryounh@peba.sc.gov::9a85b619-8fd1-4dec-b439-2514df7fe89a" providerId="AD"/>
      </p:ext>
    </p:extLst>
  </p:cmAuthor>
  <p:cmAuthor id="2" name="Jessica Moak" initials="JM" lastIdx="1" clrIdx="1">
    <p:extLst>
      <p:ext uri="{19B8F6BF-5375-455C-9EA6-DF929625EA0E}">
        <p15:presenceInfo xmlns:p15="http://schemas.microsoft.com/office/powerpoint/2012/main" userId="S::rmoakj@peba.sc.gov::aefcb452-2607-4fbc-8c60-dfa075c160aa" providerId="AD"/>
      </p:ext>
    </p:extLst>
  </p:cmAuthor>
  <p:cmAuthor id="3" name="Amber Carter" initials="AC" lastIdx="4" clrIdx="2">
    <p:extLst>
      <p:ext uri="{19B8F6BF-5375-455C-9EA6-DF929625EA0E}">
        <p15:presenceInfo xmlns:p15="http://schemas.microsoft.com/office/powerpoint/2012/main" userId="S::rcarta@peba.sc.gov::eb8527e1-b802-446a-ae79-84550f6beab2" providerId="AD"/>
      </p:ext>
    </p:extLst>
  </p:cmAuthor>
  <p:cmAuthor id="4" name="Jennifer S. Dolder" initials="JSD" lastIdx="3" clrIdx="3">
    <p:extLst>
      <p:ext uri="{19B8F6BF-5375-455C-9EA6-DF929625EA0E}">
        <p15:presenceInfo xmlns:p15="http://schemas.microsoft.com/office/powerpoint/2012/main" userId="S::rdoldj@peba.sc.gov::adc8f237-6518-4fda-a594-f6aaccffabfd" providerId="AD"/>
      </p:ext>
    </p:extLst>
  </p:cmAuthor>
  <p:cmAuthor id="5" name="Brittany Terry" initials="" lastIdx="0" clrIdx="4"/>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FCCCF"/>
    <a:srgbClr val="D6B579"/>
    <a:srgbClr val="CBD9E4"/>
    <a:srgbClr val="000000"/>
    <a:srgbClr val="A50000"/>
    <a:srgbClr val="595959"/>
    <a:srgbClr val="006D4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5652" autoAdjust="0"/>
  </p:normalViewPr>
  <p:slideViewPr>
    <p:cSldViewPr snapToGrid="0">
      <p:cViewPr varScale="1">
        <p:scale>
          <a:sx n="114" d="100"/>
          <a:sy n="114" d="100"/>
        </p:scale>
        <p:origin x="696" y="10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p:cViewPr varScale="1">
        <p:scale>
          <a:sx n="85" d="100"/>
          <a:sy n="85" d="100"/>
        </p:scale>
        <p:origin x="3846"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193DC886-A8FF-4ABE-9C42-E1F14DBEB2B0}" type="slidenum">
              <a:rPr lang="en-US" sz="1100" smtClean="0">
                <a:solidFill>
                  <a:schemeClr val="accent2"/>
                </a:solidFill>
              </a:rPr>
              <a:t>‹#›</a:t>
            </a:fld>
            <a:endParaRPr lang="en-US" sz="1100" dirty="0">
              <a:solidFill>
                <a:schemeClr val="accent2"/>
              </a:solidFill>
            </a:endParaRPr>
          </a:p>
        </p:txBody>
      </p:sp>
    </p:spTree>
    <p:extLst>
      <p:ext uri="{BB962C8B-B14F-4D97-AF65-F5344CB8AC3E}">
        <p14:creationId xmlns:p14="http://schemas.microsoft.com/office/powerpoint/2010/main" val="36038373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B005CDC-F66A-4EA3-93A4-41602AB21081}" type="datetimeFigureOut">
              <a:rPr lang="en-US" smtClean="0"/>
              <a:t>12/13/2023</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036C5A97-FE1B-4EFC-9C73-B1258035E011}" type="slidenum">
              <a:rPr lang="en-US" smtClean="0"/>
              <a:t>‹#›</a:t>
            </a:fld>
            <a:endParaRPr lang="en-US"/>
          </a:p>
        </p:txBody>
      </p:sp>
    </p:spTree>
    <p:extLst>
      <p:ext uri="{BB962C8B-B14F-4D97-AF65-F5344CB8AC3E}">
        <p14:creationId xmlns:p14="http://schemas.microsoft.com/office/powerpoint/2010/main" val="3717717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hyperlink" Target="https://peba.sc.gov/contact" TargetMode="External"/><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8" Type="http://schemas.openxmlformats.org/officeDocument/2006/relationships/hyperlink" Target="http://www.twitter.com/scpeba" TargetMode="External"/><Relationship Id="rId3" Type="http://schemas.openxmlformats.org/officeDocument/2006/relationships/image" Target="../media/image6.png"/><Relationship Id="rId7" Type="http://schemas.openxmlformats.org/officeDocument/2006/relationships/image" Target="../media/image3.png"/><Relationship Id="rId12" Type="http://schemas.openxmlformats.org/officeDocument/2006/relationships/hyperlink" Target="https://www.instagram.com/s.c.peba/" TargetMode="External"/><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png"/><Relationship Id="rId11" Type="http://schemas.openxmlformats.org/officeDocument/2006/relationships/hyperlink" Target="http://www.linkedin.com/company/south-carolina-public-employee-benefit-authority/" TargetMode="External"/><Relationship Id="rId5" Type="http://schemas.openxmlformats.org/officeDocument/2006/relationships/image" Target="../media/image8.png"/><Relationship Id="rId10" Type="http://schemas.openxmlformats.org/officeDocument/2006/relationships/hyperlink" Target="http://www.youtube.com/c/pebatv" TargetMode="External"/><Relationship Id="rId4" Type="http://schemas.openxmlformats.org/officeDocument/2006/relationships/image" Target="../media/image7.png"/><Relationship Id="rId9" Type="http://schemas.openxmlformats.org/officeDocument/2006/relationships/hyperlink" Target="http://www.facebook.com/scpeba" TargetMode="Externa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E053CD0-4157-422F-B7CE-6EF7B499C11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7" cy="6857998"/>
          </a:xfrm>
          <a:prstGeom prst="rect">
            <a:avLst/>
          </a:prstGeom>
        </p:spPr>
      </p:pic>
      <p:sp>
        <p:nvSpPr>
          <p:cNvPr id="2" name="Title 1"/>
          <p:cNvSpPr>
            <a:spLocks noGrp="1"/>
          </p:cNvSpPr>
          <p:nvPr>
            <p:ph type="ctrTitle" hasCustomPrompt="1"/>
          </p:nvPr>
        </p:nvSpPr>
        <p:spPr>
          <a:xfrm>
            <a:off x="1645920" y="2286000"/>
            <a:ext cx="6641869" cy="2286000"/>
          </a:xfrm>
        </p:spPr>
        <p:txBody>
          <a:bodyPr anchor="ctr" anchorCtr="0">
            <a:normAutofit/>
          </a:bodyPr>
          <a:lstStyle>
            <a:lvl1pPr algn="l">
              <a:defRPr sz="5000" b="1">
                <a:solidFill>
                  <a:schemeClr val="accent2"/>
                </a:solidFill>
                <a:latin typeface="Times New Roman" panose="02020603050405020304" pitchFamily="18" charset="0"/>
                <a:cs typeface="Times New Roman" panose="02020603050405020304" pitchFamily="18" charset="0"/>
              </a:defRPr>
            </a:lvl1pPr>
          </a:lstStyle>
          <a:p>
            <a:r>
              <a:rPr lang="en-US" dirty="0"/>
              <a:t>Click to edit title</a:t>
            </a:r>
          </a:p>
        </p:txBody>
      </p:sp>
      <p:sp>
        <p:nvSpPr>
          <p:cNvPr id="3" name="Subtitle 2"/>
          <p:cNvSpPr>
            <a:spLocks noGrp="1"/>
          </p:cNvSpPr>
          <p:nvPr>
            <p:ph type="subTitle" idx="1" hasCustomPrompt="1"/>
          </p:nvPr>
        </p:nvSpPr>
        <p:spPr>
          <a:xfrm>
            <a:off x="1645920" y="4754880"/>
            <a:ext cx="6641869" cy="1463040"/>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spTree>
    <p:extLst>
      <p:ext uri="{BB962C8B-B14F-4D97-AF65-F5344CB8AC3E}">
        <p14:creationId xmlns:p14="http://schemas.microsoft.com/office/powerpoint/2010/main" val="1215254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5029200"/>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This presentation does not constitute a comprehensive or binding representation of the employee benefit programs PEBA administers. The terms and conditions of the employee benefit programs PEBA administers are set out in the applicable statutes and plan documents and are subject to change. Benefits administrators and others chosen by your employer to assist you with your participation in these employee benefit programs are not agents or employees of PEBA and are not authorized to bind PEBA or make representations on behalf of PEBA. Please contact PEBA for the most current information. The language used in this presentation does not create any contractual rights or entitlements for any person.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3179474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3E83DF9-E00E-4BB3-A617-E96FA563FA9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1645920" y="1828800"/>
            <a:ext cx="6693408" cy="2286000"/>
          </a:xfrm>
        </p:spPr>
        <p:txBody>
          <a:bodyPr anchor="ctr">
            <a:normAutofit/>
          </a:bodyPr>
          <a:lstStyle>
            <a:lvl1pPr>
              <a:defRPr sz="4000" b="1" baseline="0">
                <a:solidFill>
                  <a:schemeClr val="accent2"/>
                </a:solidFill>
                <a:latin typeface="Times New Roman" panose="02020603050405020304" pitchFamily="18" charset="0"/>
                <a:cs typeface="Times New Roman" panose="02020603050405020304" pitchFamily="18" charset="0"/>
              </a:defRPr>
            </a:lvl1pPr>
          </a:lstStyle>
          <a:p>
            <a:r>
              <a:rPr lang="en-US" dirty="0"/>
              <a:t>Click to section title</a:t>
            </a:r>
          </a:p>
        </p:txBody>
      </p:sp>
      <p:sp>
        <p:nvSpPr>
          <p:cNvPr id="10" name="Slide Number Placeholder 5"/>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Subtitle 2"/>
          <p:cNvSpPr>
            <a:spLocks noGrp="1"/>
          </p:cNvSpPr>
          <p:nvPr>
            <p:ph type="subTitle" idx="13" hasCustomPrompt="1"/>
          </p:nvPr>
        </p:nvSpPr>
        <p:spPr>
          <a:xfrm>
            <a:off x="1645920" y="4297680"/>
            <a:ext cx="6693408" cy="1368398"/>
          </a:xfrm>
        </p:spPr>
        <p:txBody>
          <a:bodyPr anchor="t" anchorCtr="0">
            <a:normAutofit/>
          </a:bodyPr>
          <a:lstStyle>
            <a:lvl1pPr marL="0" indent="0" algn="l">
              <a:buNone/>
              <a:defRPr sz="2400">
                <a:solidFill>
                  <a:schemeClr val="bg2">
                    <a:lumMod val="75000"/>
                  </a:schemeClr>
                </a:solidFill>
                <a:latin typeface="Times New Roman" panose="02020603050405020304" pitchFamily="18" charset="0"/>
                <a:cs typeface="Times New Roman" panose="020206030504050203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section subtitle</a:t>
            </a:r>
          </a:p>
        </p:txBody>
      </p:sp>
    </p:spTree>
    <p:extLst>
      <p:ext uri="{BB962C8B-B14F-4D97-AF65-F5344CB8AC3E}">
        <p14:creationId xmlns:p14="http://schemas.microsoft.com/office/powerpoint/2010/main" val="89538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875D3039-9B0D-4456-A1DB-A81F3165AF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2" name="Title 1"/>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
        <p:nvSpPr>
          <p:cNvPr id="3" name="Content Placeholder 2"/>
          <p:cNvSpPr>
            <a:spLocks noGrp="1"/>
          </p:cNvSpPr>
          <p:nvPr>
            <p:ph idx="1" hasCustomPrompt="1"/>
          </p:nvPr>
        </p:nvSpPr>
        <p:spPr>
          <a:xfrm>
            <a:off x="457200" y="1261872"/>
            <a:ext cx="82296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7F681053-E020-4BA7-96D6-1E07BEE664E2}"/>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3881908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C440424-D210-4D0E-B3A0-673BF781CDB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3" name="Content Placeholder 2"/>
          <p:cNvSpPr>
            <a:spLocks noGrp="1"/>
          </p:cNvSpPr>
          <p:nvPr>
            <p:ph sz="half" idx="1" hasCustomPrompt="1"/>
          </p:nvPr>
        </p:nvSpPr>
        <p:spPr>
          <a:xfrm>
            <a:off x="4572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800600" y="1261872"/>
            <a:ext cx="3886200" cy="5029200"/>
          </a:xfrm>
        </p:spPr>
        <p:txBody>
          <a:bodyPr/>
          <a:lstStyle>
            <a:lvl1pPr>
              <a:defRPr sz="2400">
                <a:solidFill>
                  <a:schemeClr val="tx2"/>
                </a:solidFill>
              </a:defRPr>
            </a:lvl1pPr>
            <a:lvl2pPr>
              <a:defRPr sz="20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stStyle>
          <a:p>
            <a:pPr lvl="0"/>
            <a:r>
              <a:rPr lang="en-US" dirty="0"/>
              <a:t>Click to edit body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5">
            <a:extLst>
              <a:ext uri="{FF2B5EF4-FFF2-40B4-BE49-F238E27FC236}">
                <a16:creationId xmlns:a16="http://schemas.microsoft.com/office/drawing/2014/main" id="{40A2396F-3FAF-4628-96FD-7ED599577BCD}"/>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8" name="Title 1">
            <a:extLst>
              <a:ext uri="{FF2B5EF4-FFF2-40B4-BE49-F238E27FC236}">
                <a16:creationId xmlns:a16="http://schemas.microsoft.com/office/drawing/2014/main" id="{5BDE5EEF-D87C-4062-B64E-D346A0C26839}"/>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8554186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95D8F1E-466F-49AA-81A5-A2C1CA2EA29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5" name="Slide Number Placeholder 5">
            <a:extLst>
              <a:ext uri="{FF2B5EF4-FFF2-40B4-BE49-F238E27FC236}">
                <a16:creationId xmlns:a16="http://schemas.microsoft.com/office/drawing/2014/main" id="{960478C3-43ED-4BF0-AFF0-4AB2FD7EA703}"/>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6" name="Title 1">
            <a:extLst>
              <a:ext uri="{FF2B5EF4-FFF2-40B4-BE49-F238E27FC236}">
                <a16:creationId xmlns:a16="http://schemas.microsoft.com/office/drawing/2014/main" id="{D708F6D9-0E1E-4E48-8553-B6D1AE6B5DC4}"/>
              </a:ext>
            </a:extLst>
          </p:cNvPr>
          <p:cNvSpPr>
            <a:spLocks noGrp="1"/>
          </p:cNvSpPr>
          <p:nvPr>
            <p:ph type="title" hasCustomPrompt="1"/>
          </p:nvPr>
        </p:nvSpPr>
        <p:spPr>
          <a:xfrm>
            <a:off x="457198" y="228600"/>
            <a:ext cx="8229599" cy="804672"/>
          </a:xfrm>
        </p:spPr>
        <p:txBody>
          <a:bodyPr anchor="ctr" anchorCtr="0">
            <a:normAutofit/>
          </a:bodyPr>
          <a:lstStyle>
            <a:lvl1pPr>
              <a:defRPr sz="2800" b="1">
                <a:solidFill>
                  <a:schemeClr val="accent2"/>
                </a:solidFill>
                <a:latin typeface="Times New Roman" panose="02020603050405020304" pitchFamily="18" charset="0"/>
                <a:cs typeface="Times New Roman" panose="02020603050405020304" pitchFamily="18" charset="0"/>
              </a:defRPr>
            </a:lvl1pPr>
          </a:lstStyle>
          <a:p>
            <a:r>
              <a:rPr lang="en-US" dirty="0"/>
              <a:t>Click to edit slide title</a:t>
            </a:r>
          </a:p>
        </p:txBody>
      </p:sp>
    </p:spTree>
    <p:extLst>
      <p:ext uri="{BB962C8B-B14F-4D97-AF65-F5344CB8AC3E}">
        <p14:creationId xmlns:p14="http://schemas.microsoft.com/office/powerpoint/2010/main" val="3792909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FF8A359-9373-4FC2-92EF-41E6DE378A9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4" name="Slide Number Placeholder 5">
            <a:extLst>
              <a:ext uri="{FF2B5EF4-FFF2-40B4-BE49-F238E27FC236}">
                <a16:creationId xmlns:a16="http://schemas.microsoft.com/office/drawing/2014/main" id="{24A80341-3CF6-4ECA-8F57-62F112F7AB8F}"/>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38111580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C472C92-C186-4D7A-9A08-38B1239B37F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7" name="TextBox 6"/>
          <p:cNvSpPr txBox="1"/>
          <p:nvPr userDrawn="1"/>
        </p:nvSpPr>
        <p:spPr>
          <a:xfrm>
            <a:off x="457198" y="1261872"/>
            <a:ext cx="8229600" cy="2268826"/>
          </a:xfrm>
          <a:prstGeom prst="rect">
            <a:avLst/>
          </a:prstGeom>
          <a:noFill/>
        </p:spPr>
        <p:txBody>
          <a:bodyPr wrap="square" rtlCol="0">
            <a:sp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Contact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hlinkClick r:id="rId3"/>
              </a:rPr>
              <a:t>peba.sc.gov/contact</a:t>
            </a:r>
            <a:r>
              <a:rPr kumimoji="0" lang="en-US" sz="2000" b="0" i="0" u="none" strike="noStrike" kern="1200" cap="none" spc="0" normalizeH="0" baseline="0" noProof="0" dirty="0">
                <a:ln>
                  <a:noFill/>
                </a:ln>
                <a:solidFill>
                  <a:schemeClr val="tx2"/>
                </a:solidFill>
                <a:effectLst/>
                <a:uLnTx/>
                <a:uFillTx/>
                <a:latin typeface="+mn-lt"/>
                <a:ea typeface="+mn-ea"/>
                <a:cs typeface="+mn-cs"/>
              </a:rPr>
              <a:t>. </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803.737.6800 or 888.260.9430.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schemeClr val="tx2"/>
                </a:solidFill>
                <a:effectLst/>
                <a:uLnTx/>
                <a:uFillTx/>
                <a:latin typeface="+mn-lt"/>
                <a:ea typeface="+mn-ea"/>
                <a:cs typeface="+mn-cs"/>
              </a:rPr>
              <a:t>Visit us:</a:t>
            </a:r>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dirty="0">
                <a:ln>
                  <a:noFill/>
                </a:ln>
                <a:solidFill>
                  <a:schemeClr val="tx2"/>
                </a:solidFill>
                <a:effectLst/>
                <a:uLnTx/>
                <a:uFillTx/>
                <a:latin typeface="+mn-lt"/>
                <a:ea typeface="+mn-ea"/>
                <a:cs typeface="+mn-cs"/>
              </a:rPr>
              <a:t>202 Arbor Lake Drive</a:t>
            </a:r>
            <a:br>
              <a:rPr kumimoji="0" lang="en-US" sz="2000" b="0" i="0" u="none" strike="noStrike" kern="1200" cap="none" spc="0" normalizeH="0" baseline="0" noProof="0" dirty="0">
                <a:ln>
                  <a:noFill/>
                </a:ln>
                <a:solidFill>
                  <a:schemeClr val="tx2"/>
                </a:solidFill>
                <a:effectLst/>
                <a:uLnTx/>
                <a:uFillTx/>
                <a:latin typeface="+mn-lt"/>
                <a:ea typeface="+mn-ea"/>
                <a:cs typeface="+mn-cs"/>
              </a:rPr>
            </a:br>
            <a:r>
              <a:rPr kumimoji="0" lang="en-US" sz="2000" b="0" i="0" u="none" strike="noStrike" kern="1200" cap="none" spc="0" normalizeH="0" baseline="0" noProof="0" dirty="0">
                <a:ln>
                  <a:noFill/>
                </a:ln>
                <a:solidFill>
                  <a:schemeClr val="tx2"/>
                </a:solidFill>
                <a:effectLst/>
                <a:uLnTx/>
                <a:uFillTx/>
                <a:latin typeface="+mn-lt"/>
                <a:ea typeface="+mn-ea"/>
                <a:cs typeface="+mn-cs"/>
              </a:rPr>
              <a:t>Columbia, SC 29223</a:t>
            </a:r>
          </a:p>
        </p:txBody>
      </p:sp>
      <p:sp>
        <p:nvSpPr>
          <p:cNvPr id="6" name="TextBox 5">
            <a:extLst>
              <a:ext uri="{FF2B5EF4-FFF2-40B4-BE49-F238E27FC236}">
                <a16:creationId xmlns:a16="http://schemas.microsoft.com/office/drawing/2014/main" id="{D47F7788-45C2-4D4E-A228-2E4396CB023D}"/>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in touch with PEBA</a:t>
            </a:r>
          </a:p>
        </p:txBody>
      </p:sp>
      <p:sp>
        <p:nvSpPr>
          <p:cNvPr id="10" name="Slide Number Placeholder 5">
            <a:extLst>
              <a:ext uri="{FF2B5EF4-FFF2-40B4-BE49-F238E27FC236}">
                <a16:creationId xmlns:a16="http://schemas.microsoft.com/office/drawing/2014/main" id="{AE028D9D-C7FB-4D10-A446-0FF2D89D867E}"/>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15131615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ocial media">
    <p:spTree>
      <p:nvGrpSpPr>
        <p:cNvPr id="1" name=""/>
        <p:cNvGrpSpPr/>
        <p:nvPr/>
      </p:nvGrpSpPr>
      <p:grpSpPr>
        <a:xfrm>
          <a:off x="0" y="0"/>
          <a:ext cx="0" cy="0"/>
          <a:chOff x="0" y="0"/>
          <a:chExt cx="0" cy="0"/>
        </a:xfrm>
      </p:grpSpPr>
      <p:pic>
        <p:nvPicPr>
          <p:cNvPr id="15" name="Picture 14">
            <a:extLst>
              <a:ext uri="{FF2B5EF4-FFF2-40B4-BE49-F238E27FC236}">
                <a16:creationId xmlns:a16="http://schemas.microsoft.com/office/drawing/2014/main" id="{8E64BB3D-0633-454E-AE94-E7592A06CCA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247172" y="1261870"/>
            <a:ext cx="548640" cy="548640"/>
          </a:xfrm>
          <a:prstGeom prst="rect">
            <a:avLst/>
          </a:prstGeom>
        </p:spPr>
      </p:pic>
      <p:pic>
        <p:nvPicPr>
          <p:cNvPr id="23" name="Picture 22">
            <a:extLst>
              <a:ext uri="{FF2B5EF4-FFF2-40B4-BE49-F238E27FC236}">
                <a16:creationId xmlns:a16="http://schemas.microsoft.com/office/drawing/2014/main" id="{79B78537-09EC-4D54-939C-22B9CE8CF17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247796" y="2179838"/>
            <a:ext cx="548640" cy="548640"/>
          </a:xfrm>
          <a:prstGeom prst="rect">
            <a:avLst/>
          </a:prstGeom>
        </p:spPr>
      </p:pic>
      <p:pic>
        <p:nvPicPr>
          <p:cNvPr id="21" name="Picture 20">
            <a:extLst>
              <a:ext uri="{FF2B5EF4-FFF2-40B4-BE49-F238E27FC236}">
                <a16:creationId xmlns:a16="http://schemas.microsoft.com/office/drawing/2014/main" id="{A56D338D-10BB-47FE-BB41-B27D672C1968}"/>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457199" y="2187441"/>
            <a:ext cx="548640" cy="548640"/>
          </a:xfrm>
          <a:prstGeom prst="rect">
            <a:avLst/>
          </a:prstGeom>
        </p:spPr>
      </p:pic>
      <p:pic>
        <p:nvPicPr>
          <p:cNvPr id="13" name="Picture 12">
            <a:extLst>
              <a:ext uri="{FF2B5EF4-FFF2-40B4-BE49-F238E27FC236}">
                <a16:creationId xmlns:a16="http://schemas.microsoft.com/office/drawing/2014/main" id="{B9216F0E-1C07-4004-BB8F-759178270C34}"/>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457199" y="1261870"/>
            <a:ext cx="548640" cy="548640"/>
          </a:xfrm>
          <a:prstGeom prst="rect">
            <a:avLst/>
          </a:prstGeom>
        </p:spPr>
      </p:pic>
      <p:pic>
        <p:nvPicPr>
          <p:cNvPr id="18" name="Picture 17">
            <a:extLst>
              <a:ext uri="{FF2B5EF4-FFF2-40B4-BE49-F238E27FC236}">
                <a16:creationId xmlns:a16="http://schemas.microsoft.com/office/drawing/2014/main" id="{D692D7C3-28D1-4C6E-830C-427DE7E29354}"/>
              </a:ext>
            </a:extLst>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57199" y="3113015"/>
            <a:ext cx="548640" cy="548640"/>
          </a:xfrm>
          <a:prstGeom prst="rect">
            <a:avLst/>
          </a:prstGeom>
        </p:spPr>
      </p:pic>
      <p:pic>
        <p:nvPicPr>
          <p:cNvPr id="6" name="Picture 5">
            <a:extLst>
              <a:ext uri="{FF2B5EF4-FFF2-40B4-BE49-F238E27FC236}">
                <a16:creationId xmlns:a16="http://schemas.microsoft.com/office/drawing/2014/main" id="{7C381571-1525-4007-B97A-5E39E293ED49}"/>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grpSp>
        <p:nvGrpSpPr>
          <p:cNvPr id="12" name="Group 11">
            <a:extLst>
              <a:ext uri="{FF2B5EF4-FFF2-40B4-BE49-F238E27FC236}">
                <a16:creationId xmlns:a16="http://schemas.microsoft.com/office/drawing/2014/main" id="{49E69B81-F380-4DCC-A842-84DC1C0AD457}"/>
              </a:ext>
            </a:extLst>
          </p:cNvPr>
          <p:cNvGrpSpPr/>
          <p:nvPr userDrawn="1"/>
        </p:nvGrpSpPr>
        <p:grpSpPr>
          <a:xfrm>
            <a:off x="1085421" y="1305360"/>
            <a:ext cx="7253907" cy="2312807"/>
            <a:chOff x="1085421" y="957888"/>
            <a:chExt cx="7253907" cy="2312807"/>
          </a:xfrm>
        </p:grpSpPr>
        <p:sp>
          <p:nvSpPr>
            <p:cNvPr id="55" name="TextBox 54"/>
            <p:cNvSpPr txBox="1"/>
            <p:nvPr userDrawn="1"/>
          </p:nvSpPr>
          <p:spPr>
            <a:xfrm>
              <a:off x="1085421" y="1883460"/>
              <a:ext cx="1354661" cy="461665"/>
            </a:xfrm>
            <a:prstGeom prst="rect">
              <a:avLst/>
            </a:prstGeom>
            <a:noFill/>
          </p:spPr>
          <p:txBody>
            <a:bodyPr wrap="square" rtlCol="0">
              <a:spAutoFit/>
            </a:bodyPr>
            <a:lstStyle/>
            <a:p>
              <a:r>
                <a:rPr lang="en-US" sz="2400" dirty="0">
                  <a:hlinkClick r:id="rId8"/>
                </a:rPr>
                <a:t>SCPEBA</a:t>
              </a:r>
              <a:endParaRPr lang="en-US" sz="2400" dirty="0"/>
            </a:p>
          </p:txBody>
        </p:sp>
        <p:sp>
          <p:nvSpPr>
            <p:cNvPr id="59" name="TextBox 58"/>
            <p:cNvSpPr txBox="1"/>
            <p:nvPr userDrawn="1"/>
          </p:nvSpPr>
          <p:spPr>
            <a:xfrm>
              <a:off x="1085421" y="957888"/>
              <a:ext cx="2082794" cy="461665"/>
            </a:xfrm>
            <a:prstGeom prst="rect">
              <a:avLst/>
            </a:prstGeom>
            <a:noFill/>
          </p:spPr>
          <p:txBody>
            <a:bodyPr wrap="square" rtlCol="0">
              <a:spAutoFit/>
            </a:bodyPr>
            <a:lstStyle/>
            <a:p>
              <a:r>
                <a:rPr lang="en-US" sz="2400" dirty="0">
                  <a:hlinkClick r:id="rId9"/>
                </a:rPr>
                <a:t>SCPEBA</a:t>
              </a:r>
              <a:endParaRPr lang="en-US" sz="2400" dirty="0"/>
            </a:p>
          </p:txBody>
        </p:sp>
        <p:sp>
          <p:nvSpPr>
            <p:cNvPr id="61" name="TextBox 60"/>
            <p:cNvSpPr txBox="1"/>
            <p:nvPr userDrawn="1"/>
          </p:nvSpPr>
          <p:spPr>
            <a:xfrm>
              <a:off x="3875393" y="1870070"/>
              <a:ext cx="1574794" cy="461665"/>
            </a:xfrm>
            <a:prstGeom prst="rect">
              <a:avLst/>
            </a:prstGeom>
            <a:noFill/>
          </p:spPr>
          <p:txBody>
            <a:bodyPr wrap="square" rtlCol="0">
              <a:spAutoFit/>
            </a:bodyPr>
            <a:lstStyle/>
            <a:p>
              <a:r>
                <a:rPr lang="en-US" sz="2400" u="sng" dirty="0">
                  <a:hlinkClick r:id="rId10"/>
                </a:rPr>
                <a:t>PEBA TV</a:t>
              </a:r>
              <a:endParaRPr lang="en-US" sz="2400" dirty="0"/>
            </a:p>
          </p:txBody>
        </p:sp>
        <p:sp>
          <p:nvSpPr>
            <p:cNvPr id="63" name="TextBox 62"/>
            <p:cNvSpPr txBox="1"/>
            <p:nvPr userDrawn="1"/>
          </p:nvSpPr>
          <p:spPr>
            <a:xfrm>
              <a:off x="1085421" y="2809030"/>
              <a:ext cx="7253907" cy="461665"/>
            </a:xfrm>
            <a:prstGeom prst="rect">
              <a:avLst/>
            </a:prstGeom>
            <a:noFill/>
          </p:spPr>
          <p:txBody>
            <a:bodyPr wrap="square" rtlCol="0">
              <a:spAutoFit/>
            </a:bodyPr>
            <a:lstStyle/>
            <a:p>
              <a:r>
                <a:rPr lang="en-US" sz="2400" u="sng" kern="1200" dirty="0">
                  <a:solidFill>
                    <a:schemeClr val="tx1"/>
                  </a:solidFill>
                  <a:effectLst/>
                  <a:latin typeface="+mn-lt"/>
                  <a:ea typeface="+mn-ea"/>
                  <a:cs typeface="+mn-cs"/>
                  <a:hlinkClick r:id="rId11"/>
                </a:rPr>
                <a:t>South Carolina Public Employee Benefit Authority</a:t>
              </a:r>
              <a:endParaRPr lang="en-US" sz="3600" dirty="0"/>
            </a:p>
          </p:txBody>
        </p:sp>
      </p:grpSp>
      <p:sp>
        <p:nvSpPr>
          <p:cNvPr id="16" name="TextBox 15">
            <a:extLst>
              <a:ext uri="{FF2B5EF4-FFF2-40B4-BE49-F238E27FC236}">
                <a16:creationId xmlns:a16="http://schemas.microsoft.com/office/drawing/2014/main" id="{054746A6-CB1C-498D-A553-5CC55DC319AF}"/>
              </a:ext>
            </a:extLst>
          </p:cNvPr>
          <p:cNvSpPr txBox="1"/>
          <p:nvPr userDrawn="1"/>
        </p:nvSpPr>
        <p:spPr>
          <a:xfrm>
            <a:off x="457199" y="369326"/>
            <a:ext cx="7614460"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Get social with PEBA</a:t>
            </a:r>
          </a:p>
        </p:txBody>
      </p:sp>
      <p:sp>
        <p:nvSpPr>
          <p:cNvPr id="24" name="Slide Number Placeholder 5">
            <a:extLst>
              <a:ext uri="{FF2B5EF4-FFF2-40B4-BE49-F238E27FC236}">
                <a16:creationId xmlns:a16="http://schemas.microsoft.com/office/drawing/2014/main" id="{A69210C4-1B2A-43A7-8BB3-748962BE955C}"/>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
        <p:nvSpPr>
          <p:cNvPr id="33" name="TextBox 32">
            <a:extLst>
              <a:ext uri="{FF2B5EF4-FFF2-40B4-BE49-F238E27FC236}">
                <a16:creationId xmlns:a16="http://schemas.microsoft.com/office/drawing/2014/main" id="{66857D2E-B04A-4DDB-B1CA-FBBA1CE5BA85}"/>
              </a:ext>
            </a:extLst>
          </p:cNvPr>
          <p:cNvSpPr txBox="1"/>
          <p:nvPr userDrawn="1"/>
        </p:nvSpPr>
        <p:spPr>
          <a:xfrm>
            <a:off x="3874769" y="1305337"/>
            <a:ext cx="1354661" cy="461665"/>
          </a:xfrm>
          <a:prstGeom prst="rect">
            <a:avLst/>
          </a:prstGeom>
          <a:noFill/>
        </p:spPr>
        <p:txBody>
          <a:bodyPr wrap="square" rtlCol="0">
            <a:spAutoFit/>
          </a:bodyPr>
          <a:lstStyle/>
          <a:p>
            <a:r>
              <a:rPr lang="en-US" sz="2400" dirty="0">
                <a:hlinkClick r:id="rId12"/>
              </a:rPr>
              <a:t>s.c.peba</a:t>
            </a:r>
            <a:endParaRPr lang="en-US" sz="2400" dirty="0"/>
          </a:p>
        </p:txBody>
      </p:sp>
    </p:spTree>
    <p:extLst>
      <p:ext uri="{BB962C8B-B14F-4D97-AF65-F5344CB8AC3E}">
        <p14:creationId xmlns:p14="http://schemas.microsoft.com/office/powerpoint/2010/main" val="21902815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nancial disclaim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F538F7D-0DAC-4159-8884-6F731C74E4C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 y="0"/>
            <a:ext cx="9143998" cy="6857998"/>
          </a:xfrm>
          <a:prstGeom prst="rect">
            <a:avLst/>
          </a:prstGeom>
        </p:spPr>
      </p:pic>
      <p:sp>
        <p:nvSpPr>
          <p:cNvPr id="8" name="Rectangle 7"/>
          <p:cNvSpPr/>
          <p:nvPr userDrawn="1"/>
        </p:nvSpPr>
        <p:spPr>
          <a:xfrm>
            <a:off x="457198" y="1261872"/>
            <a:ext cx="8229600" cy="4413516"/>
          </a:xfrm>
          <a:prstGeom prst="rect">
            <a:avLst/>
          </a:prstGeom>
        </p:spPr>
        <p:txBody>
          <a:bodyPr wrap="square">
            <a:spAutoFit/>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en-US" sz="2400" dirty="0">
                <a:solidFill>
                  <a:schemeClr val="tx2"/>
                </a:solidFill>
              </a:rPr>
              <a:t>Personal finance, as the name implies, is a highly individualized and personal matter. The information provided in these presentations is general educational information provided to illustrate certain financial ideas and concepts. This information does not take into account your personal situation and should not be considered personal financial or investment advice. In reviewing this video, you should consider whether the information presented is appropriate for your particular needs and, where appropriate, you may wish to seek advice from a financial professional to determine what is best for your individual financial circumstances. PEBA does not make any guarantee or other promise as to any results that may be obtained from using the content of this presentation.</a:t>
            </a:r>
          </a:p>
        </p:txBody>
      </p:sp>
      <p:sp>
        <p:nvSpPr>
          <p:cNvPr id="3" name="TextBox 2">
            <a:extLst>
              <a:ext uri="{FF2B5EF4-FFF2-40B4-BE49-F238E27FC236}">
                <a16:creationId xmlns:a16="http://schemas.microsoft.com/office/drawing/2014/main" id="{3E9535F1-BFC0-4D25-ABA9-1F4411D72C0E}"/>
              </a:ext>
            </a:extLst>
          </p:cNvPr>
          <p:cNvSpPr txBox="1"/>
          <p:nvPr userDrawn="1"/>
        </p:nvSpPr>
        <p:spPr>
          <a:xfrm>
            <a:off x="457198" y="369326"/>
            <a:ext cx="3325091" cy="523220"/>
          </a:xfrm>
          <a:prstGeom prst="rect">
            <a:avLst/>
          </a:prstGeom>
          <a:noFill/>
        </p:spPr>
        <p:txBody>
          <a:bodyPr wrap="square" rtlCol="0" anchor="ctr">
            <a:spAutoFit/>
          </a:bodyPr>
          <a:lstStyle/>
          <a:p>
            <a:r>
              <a:rPr lang="en-US" sz="2800" b="1" dirty="0">
                <a:solidFill>
                  <a:schemeClr val="accent2"/>
                </a:solidFill>
                <a:latin typeface="Times New Roman" panose="02020603050405020304" pitchFamily="18" charset="0"/>
                <a:cs typeface="Times New Roman" panose="02020603050405020304" pitchFamily="18" charset="0"/>
              </a:rPr>
              <a:t>Financial disclaimer</a:t>
            </a:r>
          </a:p>
        </p:txBody>
      </p:sp>
      <p:sp>
        <p:nvSpPr>
          <p:cNvPr id="11" name="Slide Number Placeholder 5">
            <a:extLst>
              <a:ext uri="{FF2B5EF4-FFF2-40B4-BE49-F238E27FC236}">
                <a16:creationId xmlns:a16="http://schemas.microsoft.com/office/drawing/2014/main" id="{8CBD1319-6E18-42EF-8558-AD8D26572B16}"/>
              </a:ext>
            </a:extLst>
          </p:cNvPr>
          <p:cNvSpPr>
            <a:spLocks noGrp="1"/>
          </p:cNvSpPr>
          <p:nvPr>
            <p:ph type="sldNum" sz="quarter" idx="12"/>
          </p:nvPr>
        </p:nvSpPr>
        <p:spPr>
          <a:xfrm>
            <a:off x="8339328" y="6400800"/>
            <a:ext cx="804672" cy="457200"/>
          </a:xfrm>
        </p:spPr>
        <p:txBody>
          <a:bodyPr/>
          <a:lstStyle>
            <a:lvl1pPr algn="ctr">
              <a:defRPr sz="1400">
                <a:solidFill>
                  <a:schemeClr val="bg1"/>
                </a:solidFill>
                <a:latin typeface="Times New Roman" panose="02020603050405020304" pitchFamily="18" charset="0"/>
                <a:cs typeface="Times New Roman" panose="02020603050405020304" pitchFamily="18"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24768634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400">
                <a:solidFill>
                  <a:schemeClr val="bg2">
                    <a:lumMod val="75000"/>
                  </a:schemeClr>
                </a:solidFill>
                <a:latin typeface="Tw Cen MT Condensed" panose="020B0606020104020203" pitchFamily="34" charset="0"/>
              </a:defRPr>
            </a:lvl1pPr>
          </a:lstStyle>
          <a:p>
            <a:fld id="{28024367-D536-4F59-B2ED-0E7825EDA9AF}" type="slidenum">
              <a:rPr lang="en-US" smtClean="0"/>
              <a:pPr/>
              <a:t>‹#›</a:t>
            </a:fld>
            <a:endParaRPr lang="en-US" dirty="0"/>
          </a:p>
        </p:txBody>
      </p:sp>
    </p:spTree>
    <p:extLst>
      <p:ext uri="{BB962C8B-B14F-4D97-AF65-F5344CB8AC3E}">
        <p14:creationId xmlns:p14="http://schemas.microsoft.com/office/powerpoint/2010/main" val="867359225"/>
      </p:ext>
    </p:extLst>
  </p:cSld>
  <p:clrMap bg1="lt1" tx1="dk1" bg2="lt2" tx2="dk2" accent1="accent1" accent2="accent2" accent3="accent3" accent4="accent4" accent5="accent5" accent6="accent6" hlink="hlink" folHlink="folHlink"/>
  <p:sldLayoutIdLst>
    <p:sldLayoutId id="2147483661" r:id="rId1"/>
    <p:sldLayoutId id="2147483663" r:id="rId2"/>
    <p:sldLayoutId id="2147483662" r:id="rId3"/>
    <p:sldLayoutId id="2147483664" r:id="rId4"/>
    <p:sldLayoutId id="2147483666" r:id="rId5"/>
    <p:sldLayoutId id="2147483667" r:id="rId6"/>
    <p:sldLayoutId id="2147483672" r:id="rId7"/>
    <p:sldLayoutId id="2147483670" r:id="rId8"/>
    <p:sldLayoutId id="2147483669" r:id="rId9"/>
    <p:sldLayoutId id="2147483673" r:id="rId10"/>
  </p:sldLayoutIdLst>
  <p:hf hdr="0" ftr="0" dt="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s://peba.sc.gov/sites/default/files/2024_ibg.pdf"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peba.sc.gov/nyb" TargetMode="External"/><Relationship Id="rId2" Type="http://schemas.openxmlformats.org/officeDocument/2006/relationships/hyperlink" Target="https://www.peba.sc.gov/publications" TargetMode="External"/><Relationship Id="rId1" Type="http://schemas.openxmlformats.org/officeDocument/2006/relationships/slideLayout" Target="../slideLayouts/slideLayout3.xml"/><Relationship Id="rId4" Type="http://schemas.openxmlformats.org/officeDocument/2006/relationships/hyperlink" Target="https://peba.sc.gov/forms"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mybenefits.sc.gov/"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www.peba.sc.gov/sites/default/files/paying_retiree_premiums.pdf"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a:t>Resources</a:t>
            </a:r>
          </a:p>
        </p:txBody>
      </p:sp>
      <p:sp>
        <p:nvSpPr>
          <p:cNvPr id="5" name="Subtitle 4"/>
          <p:cNvSpPr>
            <a:spLocks noGrp="1"/>
          </p:cNvSpPr>
          <p:nvPr>
            <p:ph type="subTitle" idx="1"/>
          </p:nvPr>
        </p:nvSpPr>
        <p:spPr/>
        <p:txBody>
          <a:bodyPr/>
          <a:lstStyle/>
          <a:p>
            <a:r>
              <a:rPr lang="en-US" dirty="0"/>
              <a:t>Get Set for Retirement | Insurance</a:t>
            </a:r>
          </a:p>
          <a:p>
            <a:r>
              <a:rPr lang="en-US" dirty="0"/>
              <a:t>2024</a:t>
            </a:r>
            <a:endParaRPr lang="en-US" dirty="0">
              <a:solidFill>
                <a:srgbClr val="FF0000"/>
              </a:solidFill>
            </a:endParaRPr>
          </a:p>
        </p:txBody>
      </p:sp>
    </p:spTree>
    <p:extLst>
      <p:ext uri="{BB962C8B-B14F-4D97-AF65-F5344CB8AC3E}">
        <p14:creationId xmlns:p14="http://schemas.microsoft.com/office/powerpoint/2010/main" val="1753619080"/>
      </p:ext>
    </p:extLst>
  </p:cSld>
  <p:clrMapOvr>
    <a:masterClrMapping/>
  </p:clrMapOvr>
  <mc:AlternateContent xmlns:mc="http://schemas.openxmlformats.org/markup-compatibility/2006" xmlns:p14="http://schemas.microsoft.com/office/powerpoint/2010/main">
    <mc:Choice Requires="p14">
      <p:transition spd="slow" p14:dur="2000" advTm="11047"/>
    </mc:Choice>
    <mc:Fallback xmlns="">
      <p:transition spd="slow" advTm="11047"/>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468CBC-340A-4E70-95AE-86DEC95D3471}"/>
              </a:ext>
            </a:extLst>
          </p:cNvPr>
          <p:cNvSpPr>
            <a:spLocks noGrp="1"/>
          </p:cNvSpPr>
          <p:nvPr>
            <p:ph type="title"/>
          </p:nvPr>
        </p:nvSpPr>
        <p:spPr/>
        <p:txBody>
          <a:bodyPr/>
          <a:lstStyle/>
          <a:p>
            <a:r>
              <a:rPr lang="en-US" dirty="0"/>
              <a:t>Important information</a:t>
            </a:r>
          </a:p>
        </p:txBody>
      </p:sp>
      <p:sp>
        <p:nvSpPr>
          <p:cNvPr id="3" name="Content Placeholder 2">
            <a:extLst>
              <a:ext uri="{FF2B5EF4-FFF2-40B4-BE49-F238E27FC236}">
                <a16:creationId xmlns:a16="http://schemas.microsoft.com/office/drawing/2014/main" id="{0536CF4D-6271-47D7-BB3B-DB92B818C58F}"/>
              </a:ext>
            </a:extLst>
          </p:cNvPr>
          <p:cNvSpPr>
            <a:spLocks noGrp="1"/>
          </p:cNvSpPr>
          <p:nvPr>
            <p:ph idx="1"/>
          </p:nvPr>
        </p:nvSpPr>
        <p:spPr/>
        <p:txBody>
          <a:bodyPr/>
          <a:lstStyle/>
          <a:p>
            <a:r>
              <a:rPr lang="en-US" dirty="0"/>
              <a:t>This presentation is not a comprehensive description of the insurance benefits offered by PEBA.</a:t>
            </a:r>
          </a:p>
          <a:p>
            <a:r>
              <a:rPr lang="en-US" dirty="0"/>
              <a:t>For more information, and before you make enrollment decisions, review the </a:t>
            </a:r>
            <a:r>
              <a:rPr lang="en-US" i="1" dirty="0">
                <a:hlinkClick r:id="rId2"/>
              </a:rPr>
              <a:t>Insurance Benefits Guide</a:t>
            </a:r>
            <a:r>
              <a:rPr lang="en-US" dirty="0"/>
              <a:t>.</a:t>
            </a:r>
          </a:p>
        </p:txBody>
      </p:sp>
      <p:sp>
        <p:nvSpPr>
          <p:cNvPr id="4" name="Slide Number Placeholder 3">
            <a:extLst>
              <a:ext uri="{FF2B5EF4-FFF2-40B4-BE49-F238E27FC236}">
                <a16:creationId xmlns:a16="http://schemas.microsoft.com/office/drawing/2014/main" id="{286DF58B-0C45-4162-AB3E-0BE28EAB262A}"/>
              </a:ext>
            </a:extLst>
          </p:cNvPr>
          <p:cNvSpPr>
            <a:spLocks noGrp="1"/>
          </p:cNvSpPr>
          <p:nvPr>
            <p:ph type="sldNum" sz="quarter" idx="12"/>
          </p:nvPr>
        </p:nvSpPr>
        <p:spPr/>
        <p:txBody>
          <a:bodyPr/>
          <a:lstStyle/>
          <a:p>
            <a:fld id="{28024367-D536-4F59-B2ED-0E7825EDA9AF}" type="slidenum">
              <a:rPr lang="en-US" smtClean="0"/>
              <a:pPr/>
              <a:t>2</a:t>
            </a:fld>
            <a:endParaRPr lang="en-US" dirty="0"/>
          </a:p>
        </p:txBody>
      </p:sp>
    </p:spTree>
    <p:extLst>
      <p:ext uri="{BB962C8B-B14F-4D97-AF65-F5344CB8AC3E}">
        <p14:creationId xmlns:p14="http://schemas.microsoft.com/office/powerpoint/2010/main" val="3611229860"/>
      </p:ext>
    </p:extLst>
  </p:cSld>
  <p:clrMapOvr>
    <a:masterClrMapping/>
  </p:clrMapOvr>
  <mc:AlternateContent xmlns:mc="http://schemas.openxmlformats.org/markup-compatibility/2006" xmlns:p14="http://schemas.microsoft.com/office/powerpoint/2010/main">
    <mc:Choice Requires="p14">
      <p:transition spd="slow" p14:dur="2000" advTm="14126"/>
    </mc:Choice>
    <mc:Fallback xmlns="">
      <p:transition spd="slow" advTm="14126"/>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Online resources</a:t>
            </a:r>
          </a:p>
        </p:txBody>
      </p:sp>
      <p:sp>
        <p:nvSpPr>
          <p:cNvPr id="3" name="Content Placeholder 2"/>
          <p:cNvSpPr>
            <a:spLocks noGrp="1"/>
          </p:cNvSpPr>
          <p:nvPr>
            <p:ph idx="1"/>
          </p:nvPr>
        </p:nvSpPr>
        <p:spPr/>
        <p:txBody>
          <a:bodyPr>
            <a:normAutofit fontScale="92500" lnSpcReduction="10000"/>
          </a:bodyPr>
          <a:lstStyle/>
          <a:p>
            <a:pPr lvl="0"/>
            <a:r>
              <a:rPr lang="en-US" i="1" dirty="0"/>
              <a:t>Insurance Benefits Guide.</a:t>
            </a:r>
          </a:p>
          <a:p>
            <a:pPr lvl="1"/>
            <a:r>
              <a:rPr lang="en-US" dirty="0"/>
              <a:t>A detailed overview of insurance benefits that includes descriptions of benefits and contact information.</a:t>
            </a:r>
          </a:p>
          <a:p>
            <a:pPr lvl="1"/>
            <a:r>
              <a:rPr lang="en-US" dirty="0"/>
              <a:t>Available at </a:t>
            </a:r>
            <a:r>
              <a:rPr lang="en-US" dirty="0">
                <a:hlinkClick r:id="rId2"/>
              </a:rPr>
              <a:t>peba.sc.gov/publications</a:t>
            </a:r>
            <a:r>
              <a:rPr lang="en-US" dirty="0"/>
              <a:t>.</a:t>
            </a:r>
          </a:p>
          <a:p>
            <a:r>
              <a:rPr lang="en-US" i="1" dirty="0"/>
              <a:t>Navigating Your Benefits</a:t>
            </a:r>
            <a:r>
              <a:rPr lang="en-US" dirty="0"/>
              <a:t> series.</a:t>
            </a:r>
          </a:p>
          <a:p>
            <a:pPr lvl="1"/>
            <a:r>
              <a:rPr lang="en-US" dirty="0"/>
              <a:t>Flyers and videos that provide plain-language explanations of insurance and retirement benefits.</a:t>
            </a:r>
          </a:p>
          <a:p>
            <a:pPr lvl="1"/>
            <a:r>
              <a:rPr lang="en-US" dirty="0"/>
              <a:t>Available at </a:t>
            </a:r>
            <a:r>
              <a:rPr lang="en-US" dirty="0">
                <a:hlinkClick r:id="rId3"/>
              </a:rPr>
              <a:t>peba.sc.gov/</a:t>
            </a:r>
            <a:r>
              <a:rPr lang="en-US" dirty="0" err="1">
                <a:hlinkClick r:id="rId3"/>
              </a:rPr>
              <a:t>nyb</a:t>
            </a:r>
            <a:r>
              <a:rPr lang="en-US" dirty="0"/>
              <a:t>.</a:t>
            </a:r>
          </a:p>
          <a:p>
            <a:r>
              <a:rPr lang="en-US" dirty="0"/>
              <a:t>Retiree Packet.</a:t>
            </a:r>
          </a:p>
          <a:p>
            <a:pPr lvl="1"/>
            <a:r>
              <a:rPr lang="en-US" dirty="0"/>
              <a:t>A comprehensive packet of helpful information for members planning to retire.</a:t>
            </a:r>
          </a:p>
          <a:p>
            <a:pPr lvl="1"/>
            <a:r>
              <a:rPr lang="en-US" dirty="0"/>
              <a:t>Available at </a:t>
            </a:r>
            <a:r>
              <a:rPr lang="en-US" dirty="0">
                <a:hlinkClick r:id="rId4"/>
              </a:rPr>
              <a:t>peba.sc.gov/forms</a:t>
            </a:r>
            <a:r>
              <a:rPr lang="en-US" dirty="0"/>
              <a:t>. </a:t>
            </a:r>
          </a:p>
          <a:p>
            <a:r>
              <a:rPr lang="en-US" i="1" dirty="0"/>
              <a:t>Insurance Coverage for the Medicare-eligible Member </a:t>
            </a:r>
            <a:r>
              <a:rPr lang="en-US" dirty="0"/>
              <a:t>handbook.</a:t>
            </a:r>
          </a:p>
          <a:p>
            <a:pPr lvl="1"/>
            <a:r>
              <a:rPr lang="en-US" dirty="0"/>
              <a:t>A detailed overview of insurance benefits for Medicare-eligible members.</a:t>
            </a:r>
          </a:p>
          <a:p>
            <a:pPr lvl="1"/>
            <a:r>
              <a:rPr lang="en-US" dirty="0"/>
              <a:t>Available at </a:t>
            </a:r>
            <a:r>
              <a:rPr lang="en-US" dirty="0">
                <a:hlinkClick r:id="rId2"/>
              </a:rPr>
              <a:t>peba.sc.gov/publications</a:t>
            </a:r>
            <a:r>
              <a:rPr lang="en-US" dirty="0"/>
              <a:t>.</a:t>
            </a:r>
          </a:p>
          <a:p>
            <a:endParaRPr lang="en-US" dirty="0"/>
          </a:p>
          <a:p>
            <a:endParaRPr lang="en-US"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28024367-D536-4F59-B2ED-0E7825EDA9AF}" type="slidenum">
              <a:rPr lang="en-US" smtClean="0"/>
              <a:pPr/>
              <a:t>3</a:t>
            </a:fld>
            <a:endParaRPr lang="en-US" dirty="0"/>
          </a:p>
        </p:txBody>
      </p:sp>
    </p:spTree>
    <p:extLst>
      <p:ext uri="{BB962C8B-B14F-4D97-AF65-F5344CB8AC3E}">
        <p14:creationId xmlns:p14="http://schemas.microsoft.com/office/powerpoint/2010/main" val="775032543"/>
      </p:ext>
    </p:extLst>
  </p:cSld>
  <p:clrMapOvr>
    <a:masterClrMapping/>
  </p:clrMapOvr>
  <mc:AlternateContent xmlns:mc="http://schemas.openxmlformats.org/markup-compatibility/2006" xmlns:p14="http://schemas.microsoft.com/office/powerpoint/2010/main">
    <mc:Choice Requires="p14">
      <p:transition spd="slow" p14:dur="2000" advTm="40281"/>
    </mc:Choice>
    <mc:Fallback xmlns="">
      <p:transition spd="slow" advTm="40281"/>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en-US" dirty="0"/>
              <a:t>MyBenefits </a:t>
            </a:r>
            <a:r>
              <a:rPr lang="en-US" altLang="en-US"/>
              <a:t>in retirement</a:t>
            </a:r>
            <a:endParaRPr lang="en-US" dirty="0"/>
          </a:p>
        </p:txBody>
      </p:sp>
      <p:sp>
        <p:nvSpPr>
          <p:cNvPr id="4" name="Content Placeholder 3"/>
          <p:cNvSpPr>
            <a:spLocks noGrp="1"/>
          </p:cNvSpPr>
          <p:nvPr>
            <p:ph idx="1"/>
          </p:nvPr>
        </p:nvSpPr>
        <p:spPr/>
        <p:txBody>
          <a:bodyPr/>
          <a:lstStyle/>
          <a:p>
            <a:r>
              <a:rPr lang="en-US" altLang="en-US" dirty="0">
                <a:hlinkClick r:id="rId2"/>
              </a:rPr>
              <a:t>MyBenefits.sc.gov</a:t>
            </a:r>
            <a:r>
              <a:rPr lang="en-US" altLang="en-US" dirty="0">
                <a:solidFill>
                  <a:schemeClr val="accent1"/>
                </a:solidFill>
              </a:rPr>
              <a:t>.</a:t>
            </a:r>
          </a:p>
          <a:p>
            <a:r>
              <a:rPr lang="en-US" altLang="en-US" dirty="0"/>
              <a:t>Accessible online 24/7.</a:t>
            </a:r>
          </a:p>
          <a:p>
            <a:pPr lvl="1"/>
            <a:r>
              <a:rPr lang="en-US" altLang="en-US" dirty="0"/>
              <a:t>Review benefits statement;</a:t>
            </a:r>
          </a:p>
          <a:p>
            <a:pPr lvl="1"/>
            <a:r>
              <a:rPr lang="en-US" altLang="en-US" dirty="0"/>
              <a:t>Change contact information;</a:t>
            </a:r>
          </a:p>
          <a:p>
            <a:pPr lvl="1"/>
            <a:r>
              <a:rPr lang="en-US" altLang="en-US" dirty="0"/>
              <a:t>Make changes during open enrollment; and</a:t>
            </a:r>
          </a:p>
          <a:p>
            <a:pPr lvl="1"/>
            <a:r>
              <a:rPr lang="en-US" altLang="en-US" dirty="0"/>
              <a:t>Upload supporting documentation.</a:t>
            </a:r>
          </a:p>
        </p:txBody>
      </p:sp>
      <p:sp>
        <p:nvSpPr>
          <p:cNvPr id="5" name="Slide Number Placeholder 4"/>
          <p:cNvSpPr>
            <a:spLocks noGrp="1"/>
          </p:cNvSpPr>
          <p:nvPr>
            <p:ph type="sldNum" sz="quarter" idx="12"/>
          </p:nvPr>
        </p:nvSpPr>
        <p:spPr/>
        <p:txBody>
          <a:bodyPr/>
          <a:lstStyle/>
          <a:p>
            <a:fld id="{28024367-D536-4F59-B2ED-0E7825EDA9AF}" type="slidenum">
              <a:rPr lang="en-US" smtClean="0"/>
              <a:pPr/>
              <a:t>4</a:t>
            </a:fld>
            <a:endParaRPr lang="en-US" dirty="0"/>
          </a:p>
        </p:txBody>
      </p:sp>
    </p:spTree>
    <p:extLst>
      <p:ext uri="{BB962C8B-B14F-4D97-AF65-F5344CB8AC3E}">
        <p14:creationId xmlns:p14="http://schemas.microsoft.com/office/powerpoint/2010/main" val="4063459909"/>
      </p:ext>
    </p:extLst>
  </p:cSld>
  <p:clrMapOvr>
    <a:masterClrMapping/>
  </p:clrMapOvr>
  <mc:AlternateContent xmlns:mc="http://schemas.openxmlformats.org/markup-compatibility/2006" xmlns:p14="http://schemas.microsoft.com/office/powerpoint/2010/main">
    <mc:Choice Requires="p14">
      <p:transition spd="slow" p14:dur="2000" advTm="13889"/>
    </mc:Choice>
    <mc:Fallback xmlns="">
      <p:transition spd="slow" advTm="13889"/>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505705-9297-4980-88E4-D03020F76ADA}"/>
              </a:ext>
            </a:extLst>
          </p:cNvPr>
          <p:cNvSpPr>
            <a:spLocks noGrp="1"/>
          </p:cNvSpPr>
          <p:nvPr>
            <p:ph type="title"/>
          </p:nvPr>
        </p:nvSpPr>
        <p:spPr/>
        <p:txBody>
          <a:bodyPr/>
          <a:lstStyle/>
          <a:p>
            <a:r>
              <a:rPr lang="en-US" dirty="0"/>
              <a:t>Your benefits office in retirement</a:t>
            </a:r>
          </a:p>
        </p:txBody>
      </p:sp>
      <p:sp>
        <p:nvSpPr>
          <p:cNvPr id="3" name="Content Placeholder 2">
            <a:extLst>
              <a:ext uri="{FF2B5EF4-FFF2-40B4-BE49-F238E27FC236}">
                <a16:creationId xmlns:a16="http://schemas.microsoft.com/office/drawing/2014/main" id="{647AC65C-F425-4329-8982-403EA3FA3905}"/>
              </a:ext>
            </a:extLst>
          </p:cNvPr>
          <p:cNvSpPr>
            <a:spLocks noGrp="1"/>
          </p:cNvSpPr>
          <p:nvPr>
            <p:ph idx="1"/>
          </p:nvPr>
        </p:nvSpPr>
        <p:spPr/>
        <p:txBody>
          <a:bodyPr/>
          <a:lstStyle/>
          <a:p>
            <a:r>
              <a:rPr lang="en-US" dirty="0"/>
              <a:t>Retirees of state agencies, public higher education institutions, public school districts and charter schools that participate in both insurance and retirement:</a:t>
            </a:r>
          </a:p>
          <a:p>
            <a:pPr lvl="1"/>
            <a:r>
              <a:rPr lang="en-US" dirty="0"/>
              <a:t>PEBA will be your benefits administrator.</a:t>
            </a:r>
          </a:p>
          <a:p>
            <a:pPr lvl="1"/>
            <a:r>
              <a:rPr lang="en-US" dirty="0"/>
              <a:t>Premiums may be deducted from your retirement check.</a:t>
            </a:r>
          </a:p>
          <a:p>
            <a:r>
              <a:rPr lang="en-US" dirty="0"/>
              <a:t>Retirees of optional employers and charter schools that participate in insurance only:</a:t>
            </a:r>
          </a:p>
          <a:p>
            <a:pPr lvl="1"/>
            <a:r>
              <a:rPr lang="en-US" dirty="0"/>
              <a:t>Your former employer will remain your benefits administrator. </a:t>
            </a:r>
          </a:p>
          <a:p>
            <a:pPr lvl="1"/>
            <a:r>
              <a:rPr lang="en-US" dirty="0"/>
              <a:t>You will pay premiums through your former employer.</a:t>
            </a:r>
          </a:p>
          <a:p>
            <a:pPr lvl="1"/>
            <a:r>
              <a:rPr lang="en-US" dirty="0"/>
              <a:t>Your premiums may vary from those in PEBA publications. Contact your benefits administrator for your premiums. </a:t>
            </a:r>
          </a:p>
          <a:p>
            <a:r>
              <a:rPr lang="en-US" dirty="0"/>
              <a:t>View the </a:t>
            </a:r>
            <a:r>
              <a:rPr lang="en-US" i="1" dirty="0">
                <a:hlinkClick r:id="rId2"/>
              </a:rPr>
              <a:t>Paying Retiree Group Insurance Premiums</a:t>
            </a:r>
            <a:r>
              <a:rPr lang="en-US" dirty="0"/>
              <a:t> flyer. </a:t>
            </a:r>
          </a:p>
        </p:txBody>
      </p:sp>
      <p:sp>
        <p:nvSpPr>
          <p:cNvPr id="4" name="Slide Number Placeholder 3">
            <a:extLst>
              <a:ext uri="{FF2B5EF4-FFF2-40B4-BE49-F238E27FC236}">
                <a16:creationId xmlns:a16="http://schemas.microsoft.com/office/drawing/2014/main" id="{B46DE6EF-5658-4A2C-A47B-9E834E473D8F}"/>
              </a:ext>
            </a:extLst>
          </p:cNvPr>
          <p:cNvSpPr>
            <a:spLocks noGrp="1"/>
          </p:cNvSpPr>
          <p:nvPr>
            <p:ph type="sldNum" sz="quarter" idx="12"/>
          </p:nvPr>
        </p:nvSpPr>
        <p:spPr/>
        <p:txBody>
          <a:bodyPr/>
          <a:lstStyle/>
          <a:p>
            <a:fld id="{28024367-D536-4F59-B2ED-0E7825EDA9AF}" type="slidenum">
              <a:rPr lang="en-US" smtClean="0"/>
              <a:pPr/>
              <a:t>5</a:t>
            </a:fld>
            <a:endParaRPr lang="en-US" dirty="0"/>
          </a:p>
        </p:txBody>
      </p:sp>
    </p:spTree>
    <p:extLst>
      <p:ext uri="{BB962C8B-B14F-4D97-AF65-F5344CB8AC3E}">
        <p14:creationId xmlns:p14="http://schemas.microsoft.com/office/powerpoint/2010/main" val="523294632"/>
      </p:ext>
    </p:extLst>
  </p:cSld>
  <p:clrMapOvr>
    <a:masterClrMapping/>
  </p:clrMapOvr>
  <mc:AlternateContent xmlns:mc="http://schemas.openxmlformats.org/markup-compatibility/2006" xmlns:p14="http://schemas.microsoft.com/office/powerpoint/2010/main">
    <mc:Choice Requires="p14">
      <p:transition spd="slow" p14:dur="2000" advTm="37302"/>
    </mc:Choice>
    <mc:Fallback xmlns="">
      <p:transition spd="slow" advTm="37302"/>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8024367-D536-4F59-B2ED-0E7825EDA9AF}" type="slidenum">
              <a:rPr lang="en-US" smtClean="0"/>
              <a:pPr/>
              <a:t>6</a:t>
            </a:fld>
            <a:endParaRPr lang="en-US" dirty="0"/>
          </a:p>
        </p:txBody>
      </p:sp>
    </p:spTree>
    <p:extLst>
      <p:ext uri="{BB962C8B-B14F-4D97-AF65-F5344CB8AC3E}">
        <p14:creationId xmlns:p14="http://schemas.microsoft.com/office/powerpoint/2010/main" val="3669356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950EBC4-0247-472C-BC74-495C1965EFB7}"/>
              </a:ext>
            </a:extLst>
          </p:cNvPr>
          <p:cNvSpPr>
            <a:spLocks noGrp="1"/>
          </p:cNvSpPr>
          <p:nvPr>
            <p:ph type="sldNum" sz="quarter" idx="12"/>
          </p:nvPr>
        </p:nvSpPr>
        <p:spPr/>
        <p:txBody>
          <a:bodyPr/>
          <a:lstStyle/>
          <a:p>
            <a:fld id="{28024367-D536-4F59-B2ED-0E7825EDA9AF}" type="slidenum">
              <a:rPr lang="en-US" smtClean="0"/>
              <a:pPr/>
              <a:t>7</a:t>
            </a:fld>
            <a:endParaRPr lang="en-US" dirty="0"/>
          </a:p>
        </p:txBody>
      </p:sp>
    </p:spTree>
    <p:extLst>
      <p:ext uri="{BB962C8B-B14F-4D97-AF65-F5344CB8AC3E}">
        <p14:creationId xmlns:p14="http://schemas.microsoft.com/office/powerpoint/2010/main" val="255928298"/>
      </p:ext>
    </p:extLst>
  </p:cSld>
  <p:clrMapOvr>
    <a:masterClrMapping/>
  </p:clrMapOvr>
</p:sld>
</file>

<file path=ppt/theme/theme1.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EBA Academy Presentation Template" id="{7D8D8CA1-4C3F-4D28-ABAA-B51C716A2C21}" vid="{DBC1AEE5-1571-4120-B2C3-2F7D018ACC1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PEBA 2020 - white">
      <a:dk1>
        <a:srgbClr val="1260A7"/>
      </a:dk1>
      <a:lt1>
        <a:srgbClr val="FFFFFF"/>
      </a:lt1>
      <a:dk2>
        <a:srgbClr val="063A68"/>
      </a:dk2>
      <a:lt2>
        <a:srgbClr val="B2B2B2"/>
      </a:lt2>
      <a:accent1>
        <a:srgbClr val="568EC1"/>
      </a:accent1>
      <a:accent2>
        <a:srgbClr val="412049"/>
      </a:accent2>
      <a:accent3>
        <a:srgbClr val="8D1F4A"/>
      </a:accent3>
      <a:accent4>
        <a:srgbClr val="0087B0"/>
      </a:accent4>
      <a:accent5>
        <a:srgbClr val="007A77"/>
      </a:accent5>
      <a:accent6>
        <a:srgbClr val="A50000"/>
      </a:accent6>
      <a:hlink>
        <a:srgbClr val="568EC1"/>
      </a:hlink>
      <a:folHlink>
        <a:srgbClr val="568EC1"/>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BAP PowerPoint Template</Template>
  <TotalTime>7670</TotalTime>
  <Words>295</Words>
  <Application>Microsoft Office PowerPoint</Application>
  <PresentationFormat>On-screen Show (4:3)</PresentationFormat>
  <Paragraphs>42</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Times New Roman</vt:lpstr>
      <vt:lpstr>Tw Cen MT Condensed</vt:lpstr>
      <vt:lpstr>Office Theme</vt:lpstr>
      <vt:lpstr>Resources</vt:lpstr>
      <vt:lpstr>Important information</vt:lpstr>
      <vt:lpstr>Online resources</vt:lpstr>
      <vt:lpstr>MyBenefits in retirement</vt:lpstr>
      <vt:lpstr>Your benefits office in retirement</vt:lpstr>
      <vt:lpstr>PowerPoint Presentation</vt:lpstr>
      <vt:lpstr>PowerPoint Presentation</vt:lpstr>
    </vt:vector>
  </TitlesOfParts>
  <Company>PEBA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Jessica Moak</dc:creator>
  <cp:lastModifiedBy>Jessica Moak</cp:lastModifiedBy>
  <cp:revision>122</cp:revision>
  <cp:lastPrinted>2019-12-11T18:59:44Z</cp:lastPrinted>
  <dcterms:created xsi:type="dcterms:W3CDTF">2020-02-04T21:24:40Z</dcterms:created>
  <dcterms:modified xsi:type="dcterms:W3CDTF">2023-12-13T14:54:34Z</dcterms:modified>
</cp:coreProperties>
</file>