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65" r:id="rId3"/>
    <p:sldId id="358" r:id="rId4"/>
    <p:sldId id="356" r:id="rId5"/>
    <p:sldId id="452" r:id="rId6"/>
    <p:sldId id="458" r:id="rId7"/>
    <p:sldId id="459" r:id="rId8"/>
    <p:sldId id="504" r:id="rId9"/>
    <p:sldId id="264" r:id="rId1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11EDD33-86DB-4CFD-A41B-7B88B073EF7A}" name="Jessica Moak" initials="JM" userId="S::rmoakj@peba.sc.gov::00fb72e6-3ecd-44d5-a8cb-95d2c3bab7d4"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6" clrIdx="0">
    <p:extLst>
      <p:ext uri="{19B8F6BF-5375-455C-9EA6-DF929625EA0E}">
        <p15:presenceInfo xmlns:p15="http://schemas.microsoft.com/office/powerpoint/2012/main" userId="S::ryounh@peba.sc.gov::9a85b619-8fd1-4dec-b439-2514df7fe89a" providerId="AD"/>
      </p:ext>
    </p:extLst>
  </p:cmAuthor>
  <p:cmAuthor id="2" name="Jennifer S. Dolder" initials="JSD" lastIdx="4" clrIdx="1">
    <p:extLst>
      <p:ext uri="{19B8F6BF-5375-455C-9EA6-DF929625EA0E}">
        <p15:presenceInfo xmlns:p15="http://schemas.microsoft.com/office/powerpoint/2012/main" userId="S::rdoldj@peba.sc.gov::adc8f237-6518-4fda-a594-f6aaccffabfd" providerId="AD"/>
      </p:ext>
    </p:extLst>
  </p:cmAuthor>
  <p:cmAuthor id="3" name="Timothy Diamond" initials="TD" lastIdx="26" clrIdx="2">
    <p:extLst>
      <p:ext uri="{19B8F6BF-5375-455C-9EA6-DF929625EA0E}">
        <p15:presenceInfo xmlns:p15="http://schemas.microsoft.com/office/powerpoint/2012/main" userId="S::rdiamt@peba.sc.gov::baf4c6ec-7996-4d54-b3a5-3175a43b8b0c" providerId="AD"/>
      </p:ext>
    </p:extLst>
  </p:cmAuthor>
  <p:cmAuthor id="4" name="Jessica Moak" initials="JM" lastIdx="5" clrIdx="3">
    <p:extLst>
      <p:ext uri="{19B8F6BF-5375-455C-9EA6-DF929625EA0E}">
        <p15:presenceInfo xmlns:p15="http://schemas.microsoft.com/office/powerpoint/2012/main" userId="S::rmoakj@peba.sc.gov::aefcb452-2607-4fbc-8c60-dfa075c16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12049"/>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50" autoAdjust="0"/>
    <p:restoredTop sz="95652" autoAdjust="0"/>
  </p:normalViewPr>
  <p:slideViewPr>
    <p:cSldViewPr snapToGrid="0">
      <p:cViewPr varScale="1">
        <p:scale>
          <a:sx n="86" d="100"/>
          <a:sy n="86" d="100"/>
        </p:scale>
        <p:origin x="1056" y="5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12/4/2023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12/4/2023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peba.sc.gov/contactus.html"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1508993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www.peba.sc.gov/contactus.html</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hyperlink" Target="https://www.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peba.sc.gov/nyb"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8.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hyperlink" Target="https://peba.sc.gov/sites/default/files/2024_opt_er_premium_worksheet.pdf" TargetMode="External"/><Relationship Id="rId5" Type="http://schemas.openxmlformats.org/officeDocument/2006/relationships/slideLayout" Target="../slideLayouts/slideLayout3.xml"/><Relationship Id="rId4" Type="http://schemas.openxmlformats.org/officeDocument/2006/relationships/tags" Target="../tags/tag1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Dental</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Insurance Benefits Training</a:t>
            </a:r>
          </a:p>
          <a:p>
            <a:r>
              <a:rPr lang="en-US" dirty="0"/>
              <a:t>2024</a:t>
            </a:r>
            <a:endParaRPr lang="en-US" dirty="0">
              <a:solidFill>
                <a:srgbClr val="FF0000"/>
              </a:solidFill>
            </a:endParaRP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11821"/>
    </mc:Choice>
    <mc:Fallback xmlns="">
      <p:transition spd="slow" advTm="1182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Important information</a:t>
            </a:r>
            <a:endParaRPr lang="en-US" dirty="0"/>
          </a:p>
        </p:txBody>
      </p:sp>
      <p:sp>
        <p:nvSpPr>
          <p:cNvPr id="3" name="Content Placeholder 2"/>
          <p:cNvSpPr>
            <a:spLocks noGrp="1"/>
          </p:cNvSpPr>
          <p:nvPr>
            <p:ph idx="1"/>
            <p:custDataLst>
              <p:tags r:id="rId2"/>
            </p:custDataLst>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5"/>
              </a:rPr>
              <a:t>Benefits Administrator Manual</a:t>
            </a:r>
            <a:r>
              <a:rPr lang="en-US" altLang="en-US" dirty="0"/>
              <a:t>; and</a:t>
            </a:r>
          </a:p>
          <a:p>
            <a:pPr lvl="1"/>
            <a:r>
              <a:rPr lang="en-US" altLang="en-US" i="1" dirty="0">
                <a:hlinkClick r:id="rId6"/>
              </a:rPr>
              <a:t>Insurance Benefits Guide</a:t>
            </a:r>
            <a:r>
              <a:rPr lang="en-US" altLang="en-US" dirty="0"/>
              <a:t>.</a:t>
            </a:r>
          </a:p>
          <a:p>
            <a:r>
              <a:rPr lang="en-US" dirty="0">
                <a:effectLst/>
              </a:rPr>
              <a:t>The plan of benefits documents, certificates of coverage and benefits contracts contain complete descriptions of the insurance benefits offered by or through PEBA. Their terms and conditions govern all of these benefits.</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2211761758"/>
      </p:ext>
    </p:extLst>
  </p:cSld>
  <p:clrMapOvr>
    <a:masterClrMapping/>
  </p:clrMapOvr>
  <mc:AlternateContent xmlns:mc="http://schemas.openxmlformats.org/markup-compatibility/2006" xmlns:p14="http://schemas.microsoft.com/office/powerpoint/2010/main">
    <mc:Choice Requires="p14">
      <p:transition spd="slow" p14:dur="2000" advTm="31628"/>
    </mc:Choice>
    <mc:Fallback xmlns="">
      <p:transition spd="slow" advTm="31628"/>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Dental Plus</a:t>
            </a:r>
          </a:p>
        </p:txBody>
      </p:sp>
      <p:sp>
        <p:nvSpPr>
          <p:cNvPr id="3" name="Content Placeholder 2"/>
          <p:cNvSpPr>
            <a:spLocks noGrp="1"/>
          </p:cNvSpPr>
          <p:nvPr>
            <p:ph idx="1"/>
            <p:custDataLst>
              <p:tags r:id="rId2"/>
            </p:custDataLst>
          </p:nvPr>
        </p:nvSpPr>
        <p:spPr/>
        <p:txBody>
          <a:bodyPr/>
          <a:lstStyle/>
          <a:p>
            <a:pPr lvl="0"/>
            <a:r>
              <a:rPr lang="en-US" dirty="0"/>
              <a:t>Pays more and has higher premiums and lower out-of-pocket costs.</a:t>
            </a:r>
          </a:p>
          <a:p>
            <a:pPr lvl="0"/>
            <a:r>
              <a:rPr lang="en-US" dirty="0"/>
              <a:t>Has higher allowed amounts, which are the maximum amounts allowed by the plan for a covered service. Network providers cannot charge for the difference in their cost and the allowed amount.</a:t>
            </a:r>
          </a:p>
          <a:p>
            <a:endParaRPr lang="en-US" dirty="0"/>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3</a:t>
            </a:fld>
            <a:endParaRPr lang="en-US" dirty="0"/>
          </a:p>
        </p:txBody>
      </p:sp>
    </p:spTree>
    <p:extLst>
      <p:ext uri="{BB962C8B-B14F-4D97-AF65-F5344CB8AC3E}">
        <p14:creationId xmlns:p14="http://schemas.microsoft.com/office/powerpoint/2010/main" val="1278501205"/>
      </p:ext>
    </p:extLst>
  </p:cSld>
  <p:clrMapOvr>
    <a:masterClrMapping/>
  </p:clrMapOvr>
  <mc:AlternateContent xmlns:mc="http://schemas.openxmlformats.org/markup-compatibility/2006" xmlns:p14="http://schemas.microsoft.com/office/powerpoint/2010/main">
    <mc:Choice Requires="p14">
      <p:transition spd="slow" p14:dur="2000" advTm="27792"/>
    </mc:Choice>
    <mc:Fallback xmlns="">
      <p:transition spd="slow" advTm="27792"/>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Basic Dental</a:t>
            </a:r>
          </a:p>
        </p:txBody>
      </p:sp>
      <p:sp>
        <p:nvSpPr>
          <p:cNvPr id="3" name="Content Placeholder 2"/>
          <p:cNvSpPr>
            <a:spLocks noGrp="1"/>
          </p:cNvSpPr>
          <p:nvPr>
            <p:ph idx="1"/>
            <p:custDataLst>
              <p:tags r:id="rId2"/>
            </p:custDataLst>
          </p:nvPr>
        </p:nvSpPr>
        <p:spPr/>
        <p:txBody>
          <a:bodyPr/>
          <a:lstStyle/>
          <a:p>
            <a:pPr lvl="0"/>
            <a:r>
              <a:rPr lang="en-US" dirty="0"/>
              <a:t>Pays less and has lower premiums and higher out-of-pocket costs.</a:t>
            </a:r>
          </a:p>
          <a:p>
            <a:pPr lvl="0"/>
            <a:r>
              <a:rPr lang="en-US" dirty="0"/>
              <a:t>Has lower allowed amounts, which are the maximum amounts allowed by the plan for a covered service. There is no network for Basic Dental; therefore, providers can charge for the difference in their cost and the allowed amount.</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4</a:t>
            </a:fld>
            <a:endParaRPr lang="en-US" dirty="0"/>
          </a:p>
        </p:txBody>
      </p:sp>
    </p:spTree>
    <p:extLst>
      <p:ext uri="{BB962C8B-B14F-4D97-AF65-F5344CB8AC3E}">
        <p14:creationId xmlns:p14="http://schemas.microsoft.com/office/powerpoint/2010/main" val="2552628082"/>
      </p:ext>
    </p:extLst>
  </p:cSld>
  <p:clrMapOvr>
    <a:masterClrMapping/>
  </p:clrMapOvr>
  <mc:AlternateContent xmlns:mc="http://schemas.openxmlformats.org/markup-compatibility/2006" xmlns:p14="http://schemas.microsoft.com/office/powerpoint/2010/main">
    <mc:Choice Requires="p14">
      <p:transition spd="slow" p14:dur="2000" advTm="23801"/>
    </mc:Choice>
    <mc:Fallback xmlns="">
      <p:transition spd="slow" advTm="2380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9B1C3-6605-498A-A61D-8ED2DD415C59}"/>
              </a:ext>
            </a:extLst>
          </p:cNvPr>
          <p:cNvSpPr>
            <a:spLocks noGrp="1"/>
          </p:cNvSpPr>
          <p:nvPr>
            <p:ph type="title"/>
          </p:nvPr>
        </p:nvSpPr>
        <p:spPr/>
        <p:txBody>
          <a:bodyPr/>
          <a:lstStyle/>
          <a:p>
            <a:r>
              <a:rPr lang="en-US" dirty="0"/>
              <a:t>Dental enrollment</a:t>
            </a:r>
          </a:p>
        </p:txBody>
      </p:sp>
      <p:sp>
        <p:nvSpPr>
          <p:cNvPr id="3" name="Content Placeholder 2">
            <a:extLst>
              <a:ext uri="{FF2B5EF4-FFF2-40B4-BE49-F238E27FC236}">
                <a16:creationId xmlns:a16="http://schemas.microsoft.com/office/drawing/2014/main" id="{5A8B3957-37C0-40D7-B304-AA512CA0FB33}"/>
              </a:ext>
            </a:extLst>
          </p:cNvPr>
          <p:cNvSpPr>
            <a:spLocks noGrp="1"/>
          </p:cNvSpPr>
          <p:nvPr>
            <p:ph idx="1"/>
          </p:nvPr>
        </p:nvSpPr>
        <p:spPr/>
        <p:txBody>
          <a:bodyPr/>
          <a:lstStyle/>
          <a:p>
            <a:r>
              <a:rPr lang="en-US" dirty="0"/>
              <a:t>May enroll at initial eligibility.</a:t>
            </a:r>
          </a:p>
          <a:p>
            <a:r>
              <a:rPr lang="en-US" dirty="0"/>
              <a:t>May enroll in, drop or change during open enrollment in odd-numbered years or a special eligibility situation. </a:t>
            </a:r>
          </a:p>
          <a:p>
            <a:r>
              <a:rPr lang="en-US" i="1" dirty="0"/>
              <a:t>Comparing Dental Plus and Basic Dental </a:t>
            </a:r>
            <a:r>
              <a:rPr lang="en-US" dirty="0"/>
              <a:t>flyer and video available at </a:t>
            </a:r>
            <a:r>
              <a:rPr lang="en-US" dirty="0">
                <a:hlinkClick r:id="rId2"/>
              </a:rPr>
              <a:t>peba.sc.gov/</a:t>
            </a:r>
            <a:r>
              <a:rPr lang="en-US" dirty="0" err="1">
                <a:hlinkClick r:id="rId2"/>
              </a:rPr>
              <a:t>nyb</a:t>
            </a:r>
            <a:r>
              <a:rPr lang="en-US" dirty="0"/>
              <a:t>. </a:t>
            </a:r>
          </a:p>
          <a:p>
            <a:endParaRPr lang="en-US" dirty="0"/>
          </a:p>
        </p:txBody>
      </p:sp>
      <p:sp>
        <p:nvSpPr>
          <p:cNvPr id="4" name="Slide Number Placeholder 3">
            <a:extLst>
              <a:ext uri="{FF2B5EF4-FFF2-40B4-BE49-F238E27FC236}">
                <a16:creationId xmlns:a16="http://schemas.microsoft.com/office/drawing/2014/main" id="{F272A074-3E00-49D9-9728-CF4BD1586FC5}"/>
              </a:ext>
            </a:extLst>
          </p:cNvPr>
          <p:cNvSpPr>
            <a:spLocks noGrp="1"/>
          </p:cNvSpPr>
          <p:nvPr>
            <p:ph type="sldNum" sz="quarter" idx="12"/>
          </p:nvPr>
        </p:nvSpPr>
        <p:spPr/>
        <p:txBody>
          <a:bodyPr/>
          <a:lstStyle/>
          <a:p>
            <a:fld id="{83D9B1D2-31E5-4727-860E-1CCC1A3DB9CB}" type="slidenum">
              <a:rPr lang="en-US" smtClean="0"/>
              <a:pPr/>
              <a:t>5</a:t>
            </a:fld>
            <a:endParaRPr lang="en-US" dirty="0"/>
          </a:p>
        </p:txBody>
      </p:sp>
    </p:spTree>
    <p:extLst>
      <p:ext uri="{BB962C8B-B14F-4D97-AF65-F5344CB8AC3E}">
        <p14:creationId xmlns:p14="http://schemas.microsoft.com/office/powerpoint/2010/main" val="401586628"/>
      </p:ext>
    </p:extLst>
  </p:cSld>
  <p:clrMapOvr>
    <a:masterClrMapping/>
  </p:clrMapOvr>
  <mc:AlternateContent xmlns:mc="http://schemas.openxmlformats.org/markup-compatibility/2006" xmlns:p14="http://schemas.microsoft.com/office/powerpoint/2010/main">
    <mc:Choice Requires="p14">
      <p:transition spd="slow" p14:dur="2000" advTm="16065"/>
    </mc:Choice>
    <mc:Fallback xmlns="">
      <p:transition spd="slow" advTm="1606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benefits</a:t>
            </a:r>
          </a:p>
        </p:txBody>
      </p:sp>
      <p:graphicFrame>
        <p:nvGraphicFramePr>
          <p:cNvPr id="10" name="Content Placeholder 10">
            <a:extLst>
              <a:ext uri="{FF2B5EF4-FFF2-40B4-BE49-F238E27FC236}">
                <a16:creationId xmlns:a16="http://schemas.microsoft.com/office/drawing/2014/main" id="{E2182A3C-9E61-4515-92DB-5575BBA4EEE0}"/>
              </a:ext>
            </a:extLst>
          </p:cNvPr>
          <p:cNvGraphicFramePr>
            <a:graphicFrameLocks noGrp="1"/>
          </p:cNvGraphicFramePr>
          <p:nvPr>
            <p:ph idx="1"/>
            <p:custDataLst>
              <p:tags r:id="rId1"/>
            </p:custDataLst>
            <p:extLst>
              <p:ext uri="{D42A27DB-BD31-4B8C-83A1-F6EECF244321}">
                <p14:modId xmlns:p14="http://schemas.microsoft.com/office/powerpoint/2010/main" val="3383291818"/>
              </p:ext>
            </p:extLst>
          </p:nvPr>
        </p:nvGraphicFramePr>
        <p:xfrm>
          <a:off x="457200" y="1262063"/>
          <a:ext cx="8229600" cy="3866770"/>
        </p:xfrm>
        <a:graphic>
          <a:graphicData uri="http://schemas.openxmlformats.org/drawingml/2006/table">
            <a:tbl>
              <a:tblPr firstRow="1" bandRow="1">
                <a:tableStyleId>{2D5ABB26-0587-4C30-8999-92F81FD0307C}</a:tableStyleId>
              </a:tblPr>
              <a:tblGrid>
                <a:gridCol w="18288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370840">
                <a:tc>
                  <a:txBody>
                    <a:bodyPr/>
                    <a:lstStyle/>
                    <a:p>
                      <a:endParaRPr lang="en-US" sz="1800" dirty="0">
                        <a:solidFill>
                          <a:schemeClr val="tx2"/>
                        </a:solidFill>
                        <a:latin typeface="+mn-lt"/>
                      </a:endParaRPr>
                    </a:p>
                  </a:txBody>
                  <a:tcP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800" b="1" dirty="0">
                          <a:solidFill>
                            <a:schemeClr val="bg1"/>
                          </a:solidFill>
                          <a:latin typeface="+mn-lt"/>
                        </a:rPr>
                        <a:t>Dental Plus</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412049"/>
                    </a:solidFill>
                  </a:tcPr>
                </a:tc>
                <a:tc>
                  <a:txBody>
                    <a:bodyPr/>
                    <a:lstStyle/>
                    <a:p>
                      <a:pPr algn="ctr"/>
                      <a:r>
                        <a:rPr lang="en-US" sz="1800" b="1" dirty="0">
                          <a:solidFill>
                            <a:schemeClr val="bg1"/>
                          </a:solidFill>
                          <a:latin typeface="+mn-lt"/>
                        </a:rPr>
                        <a:t>Basic Dental</a:t>
                      </a: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412049"/>
                    </a:solidFill>
                  </a:tcPr>
                </a:tc>
                <a:extLst>
                  <a:ext uri="{0D108BD9-81ED-4DB2-BD59-A6C34878D82A}">
                    <a16:rowId xmlns:a16="http://schemas.microsoft.com/office/drawing/2014/main" val="10000"/>
                  </a:ext>
                </a:extLst>
              </a:tr>
              <a:tr h="370840">
                <a:tc>
                  <a:txBody>
                    <a:bodyPr/>
                    <a:lstStyle/>
                    <a:p>
                      <a:pPr lvl="0"/>
                      <a:r>
                        <a:rPr lang="en-US" sz="1800" b="1" kern="1200" dirty="0">
                          <a:solidFill>
                            <a:schemeClr val="tx2"/>
                          </a:solidFill>
                          <a:effectLst/>
                          <a:latin typeface="+mn-lt"/>
                          <a:ea typeface="+mn-ea"/>
                          <a:cs typeface="+mn-cs"/>
                        </a:rPr>
                        <a:t>Diagnostic and preventive</a:t>
                      </a:r>
                    </a:p>
                    <a:p>
                      <a:pPr lvl="0"/>
                      <a:r>
                        <a:rPr lang="en-US" sz="1800" b="0" i="1" kern="1200" dirty="0">
                          <a:solidFill>
                            <a:schemeClr val="tx2"/>
                          </a:solidFill>
                          <a:effectLst/>
                          <a:latin typeface="+mn-lt"/>
                          <a:ea typeface="+mn-ea"/>
                          <a:cs typeface="+mn-cs"/>
                        </a:rPr>
                        <a:t>Exams,</a:t>
                      </a:r>
                      <a:r>
                        <a:rPr lang="en-US" sz="1800" b="0" i="1" kern="1200" baseline="0" dirty="0">
                          <a:solidFill>
                            <a:schemeClr val="tx2"/>
                          </a:solidFill>
                          <a:effectLst/>
                          <a:latin typeface="+mn-lt"/>
                          <a:ea typeface="+mn-ea"/>
                          <a:cs typeface="+mn-cs"/>
                        </a:rPr>
                        <a:t> cleanings, X-rays</a:t>
                      </a:r>
                      <a:endParaRPr lang="en-US" sz="1800" b="0" i="1" dirty="0">
                        <a:solidFill>
                          <a:schemeClr val="tx2"/>
                        </a:solidFill>
                        <a:latin typeface="+mn-lt"/>
                      </a:endParaRP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Do not pay a deductible. The Plan will pay 100% of a </a:t>
                      </a:r>
                      <a:r>
                        <a:rPr lang="en-US" sz="1800" b="1" dirty="0">
                          <a:solidFill>
                            <a:schemeClr val="tx2"/>
                          </a:solidFill>
                          <a:effectLst/>
                          <a:latin typeface="+mn-lt"/>
                          <a:ea typeface="Calibri" panose="020F0502020204030204" pitchFamily="34" charset="0"/>
                          <a:cs typeface="Times New Roman" panose="02020603050405020304" pitchFamily="18" charset="0"/>
                        </a:rPr>
                        <a:t>higher allowed amount</a:t>
                      </a:r>
                      <a:r>
                        <a:rPr lang="en-US" sz="1800" dirty="0">
                          <a:solidFill>
                            <a:schemeClr val="tx2"/>
                          </a:solidFill>
                          <a:effectLst/>
                          <a:latin typeface="+mn-lt"/>
                          <a:ea typeface="Calibri" panose="020F0502020204030204" pitchFamily="34" charset="0"/>
                          <a:cs typeface="Times New Roman" panose="02020603050405020304" pitchFamily="18" charset="0"/>
                        </a:rPr>
                        <a:t>. In network, a provider </a:t>
                      </a:r>
                      <a:r>
                        <a:rPr lang="en-US" sz="1800" b="1" dirty="0">
                          <a:solidFill>
                            <a:schemeClr val="tx2"/>
                          </a:solidFill>
                          <a:effectLst/>
                          <a:latin typeface="+mn-lt"/>
                          <a:ea typeface="Calibri" panose="020F0502020204030204" pitchFamily="34" charset="0"/>
                          <a:cs typeface="Times New Roman" panose="02020603050405020304" pitchFamily="18" charset="0"/>
                        </a:rPr>
                        <a:t>cannot charge for the difference </a:t>
                      </a:r>
                      <a:r>
                        <a:rPr lang="en-US" sz="1800" dirty="0">
                          <a:solidFill>
                            <a:schemeClr val="tx2"/>
                          </a:solidFill>
                          <a:effectLst/>
                          <a:latin typeface="+mn-lt"/>
                          <a:ea typeface="Calibri" panose="020F0502020204030204" pitchFamily="34" charset="0"/>
                          <a:cs typeface="Times New Roman" panose="02020603050405020304" pitchFamily="18" charset="0"/>
                        </a:rPr>
                        <a:t>in its cost and the allowed amount.</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2"/>
                          </a:solidFill>
                          <a:latin typeface="+mn-lt"/>
                        </a:rPr>
                        <a:t>Do not pay a deductible. The Plan will pay 100% of a </a:t>
                      </a:r>
                      <a:r>
                        <a:rPr lang="en-US" sz="1800" b="1" dirty="0">
                          <a:solidFill>
                            <a:schemeClr val="tx2"/>
                          </a:solidFill>
                          <a:latin typeface="+mn-lt"/>
                        </a:rPr>
                        <a:t>lower allowed amount</a:t>
                      </a:r>
                      <a:r>
                        <a:rPr lang="en-US" sz="1800" b="0" dirty="0">
                          <a:solidFill>
                            <a:schemeClr val="tx2"/>
                          </a:solidFill>
                          <a:latin typeface="+mn-lt"/>
                        </a:rPr>
                        <a:t>. A provider </a:t>
                      </a:r>
                      <a:r>
                        <a:rPr lang="en-US" sz="1800" b="1" dirty="0">
                          <a:solidFill>
                            <a:schemeClr val="tx2"/>
                          </a:solidFill>
                          <a:latin typeface="+mn-lt"/>
                        </a:rPr>
                        <a:t>can charge for the difference</a:t>
                      </a:r>
                      <a:r>
                        <a:rPr lang="en-US" sz="1800" b="0" dirty="0">
                          <a:solidFill>
                            <a:schemeClr val="tx2"/>
                          </a:solidFill>
                          <a:latin typeface="+mn-lt"/>
                        </a:rPr>
                        <a:t> in its cost and the allowed amount.</a:t>
                      </a: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2"/>
                          </a:solidFill>
                          <a:latin typeface="+mn-lt"/>
                        </a:rPr>
                        <a:t>Basic</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solidFill>
                            <a:schemeClr val="tx2"/>
                          </a:solidFill>
                          <a:latin typeface="+mn-lt"/>
                        </a:rPr>
                        <a:t>Fillings, oral</a:t>
                      </a:r>
                      <a:r>
                        <a:rPr lang="en-US" sz="1800" i="1" baseline="0" dirty="0">
                          <a:solidFill>
                            <a:schemeClr val="tx2"/>
                          </a:solidFill>
                          <a:latin typeface="+mn-lt"/>
                        </a:rPr>
                        <a:t> surgery, root canals</a:t>
                      </a:r>
                      <a:endParaRPr lang="en-US" sz="1800" i="1" dirty="0">
                        <a:solidFill>
                          <a:schemeClr val="tx2"/>
                        </a:solidFill>
                        <a:latin typeface="+mn-lt"/>
                      </a:endParaRP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Pay up to a </a:t>
                      </a:r>
                      <a:r>
                        <a:rPr lang="en-US" sz="1800" b="1" dirty="0">
                          <a:solidFill>
                            <a:schemeClr val="tx2"/>
                          </a:solidFill>
                          <a:effectLst/>
                          <a:latin typeface="+mn-lt"/>
                          <a:ea typeface="Calibri" panose="020F0502020204030204" pitchFamily="34" charset="0"/>
                          <a:cs typeface="Times New Roman" panose="02020603050405020304" pitchFamily="18" charset="0"/>
                        </a:rPr>
                        <a:t>$25 </a:t>
                      </a:r>
                      <a:r>
                        <a:rPr lang="en-US" sz="1800" dirty="0">
                          <a:solidFill>
                            <a:schemeClr val="tx2"/>
                          </a:solidFill>
                          <a:effectLst/>
                          <a:latin typeface="+mn-lt"/>
                          <a:ea typeface="Calibri" panose="020F0502020204030204" pitchFamily="34" charset="0"/>
                          <a:cs typeface="Times New Roman" panose="02020603050405020304" pitchFamily="18" charset="0"/>
                        </a:rPr>
                        <a:t>deductible per person.</a:t>
                      </a:r>
                      <a:r>
                        <a:rPr lang="en-US" sz="1800" baseline="30000" dirty="0">
                          <a:solidFill>
                            <a:schemeClr val="tx2"/>
                          </a:solidFill>
                          <a:effectLst/>
                          <a:latin typeface="+mn-lt"/>
                          <a:ea typeface="Calibri" panose="020F0502020204030204" pitchFamily="34" charset="0"/>
                          <a:cs typeface="Times New Roman" panose="02020603050405020304" pitchFamily="18" charset="0"/>
                        </a:rPr>
                        <a:t>1</a:t>
                      </a:r>
                      <a:r>
                        <a:rPr lang="en-US" sz="1800" dirty="0">
                          <a:solidFill>
                            <a:schemeClr val="tx2"/>
                          </a:solidFill>
                          <a:effectLst/>
                          <a:latin typeface="+mn-lt"/>
                          <a:ea typeface="Calibri" panose="020F0502020204030204" pitchFamily="34" charset="0"/>
                          <a:cs typeface="Times New Roman" panose="02020603050405020304" pitchFamily="18" charset="0"/>
                        </a:rPr>
                        <a:t> The Plan will pay 80% of a </a:t>
                      </a:r>
                      <a:r>
                        <a:rPr lang="en-US" sz="1800" b="1" dirty="0">
                          <a:solidFill>
                            <a:schemeClr val="tx2"/>
                          </a:solidFill>
                          <a:effectLst/>
                          <a:latin typeface="+mn-lt"/>
                          <a:ea typeface="Calibri" panose="020F0502020204030204" pitchFamily="34" charset="0"/>
                          <a:cs typeface="Times New Roman" panose="02020603050405020304" pitchFamily="18" charset="0"/>
                        </a:rPr>
                        <a:t>higher allowed amount</a:t>
                      </a:r>
                      <a:r>
                        <a:rPr lang="en-US" sz="1800" dirty="0">
                          <a:solidFill>
                            <a:schemeClr val="tx2"/>
                          </a:solidFill>
                          <a:effectLst/>
                          <a:latin typeface="+mn-lt"/>
                          <a:ea typeface="Calibri" panose="020F0502020204030204" pitchFamily="34" charset="0"/>
                          <a:cs typeface="Times New Roman" panose="02020603050405020304" pitchFamily="18" charset="0"/>
                        </a:rPr>
                        <a:t>. In network, a provider </a:t>
                      </a:r>
                      <a:r>
                        <a:rPr lang="en-US" sz="1800" b="1" dirty="0">
                          <a:solidFill>
                            <a:schemeClr val="tx2"/>
                          </a:solidFill>
                          <a:effectLst/>
                          <a:latin typeface="+mn-lt"/>
                          <a:ea typeface="Calibri" panose="020F0502020204030204" pitchFamily="34" charset="0"/>
                          <a:cs typeface="Times New Roman" panose="02020603050405020304" pitchFamily="18" charset="0"/>
                        </a:rPr>
                        <a:t>cannot charge for the difference </a:t>
                      </a:r>
                      <a:r>
                        <a:rPr lang="en-US" sz="1800" dirty="0">
                          <a:solidFill>
                            <a:schemeClr val="tx2"/>
                          </a:solidFill>
                          <a:effectLst/>
                          <a:latin typeface="+mn-lt"/>
                          <a:ea typeface="Calibri" panose="020F0502020204030204" pitchFamily="34" charset="0"/>
                          <a:cs typeface="Times New Roman" panose="02020603050405020304" pitchFamily="18" charset="0"/>
                        </a:rPr>
                        <a:t>in its cost and the allowed amount.</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2"/>
                          </a:solidFill>
                          <a:latin typeface="+mn-lt"/>
                        </a:rPr>
                        <a:t>Pay up to a </a:t>
                      </a:r>
                      <a:r>
                        <a:rPr lang="en-US" sz="1800" b="1" dirty="0">
                          <a:solidFill>
                            <a:schemeClr val="tx2"/>
                          </a:solidFill>
                          <a:latin typeface="+mn-lt"/>
                        </a:rPr>
                        <a:t>$25 </a:t>
                      </a:r>
                      <a:r>
                        <a:rPr lang="en-US" sz="1800" b="0" dirty="0">
                          <a:solidFill>
                            <a:schemeClr val="tx2"/>
                          </a:solidFill>
                          <a:latin typeface="+mn-lt"/>
                        </a:rPr>
                        <a:t>deductible per person.</a:t>
                      </a:r>
                      <a:r>
                        <a:rPr lang="en-US" sz="1800" b="0" baseline="30000" dirty="0">
                          <a:solidFill>
                            <a:schemeClr val="tx2"/>
                          </a:solidFill>
                          <a:latin typeface="+mn-lt"/>
                        </a:rPr>
                        <a:t>1</a:t>
                      </a:r>
                      <a:r>
                        <a:rPr lang="en-US" sz="1800" b="0" baseline="0" dirty="0">
                          <a:solidFill>
                            <a:schemeClr val="tx2"/>
                          </a:solidFill>
                          <a:latin typeface="+mn-lt"/>
                        </a:rPr>
                        <a:t> The Plan will pay 80% of a </a:t>
                      </a:r>
                      <a:r>
                        <a:rPr lang="en-US" sz="1800" b="1" baseline="0" dirty="0">
                          <a:solidFill>
                            <a:schemeClr val="tx2"/>
                          </a:solidFill>
                          <a:latin typeface="+mn-lt"/>
                        </a:rPr>
                        <a:t>lower allowed amount</a:t>
                      </a:r>
                      <a:r>
                        <a:rPr lang="en-US" sz="1800" b="0" baseline="0" dirty="0">
                          <a:solidFill>
                            <a:schemeClr val="tx2"/>
                          </a:solidFill>
                          <a:latin typeface="+mn-lt"/>
                        </a:rPr>
                        <a:t>. A provider </a:t>
                      </a:r>
                      <a:r>
                        <a:rPr lang="en-US" sz="1800" b="1" baseline="0" dirty="0">
                          <a:solidFill>
                            <a:schemeClr val="tx2"/>
                          </a:solidFill>
                          <a:latin typeface="+mn-lt"/>
                        </a:rPr>
                        <a:t>can charge for the difference </a:t>
                      </a:r>
                      <a:r>
                        <a:rPr lang="en-US" sz="1800" b="0" baseline="0" dirty="0">
                          <a:solidFill>
                            <a:schemeClr val="tx2"/>
                          </a:solidFill>
                          <a:latin typeface="+mn-lt"/>
                        </a:rPr>
                        <a:t>in its cost and the allowed amount.</a:t>
                      </a:r>
                      <a:endParaRPr lang="en-US" sz="1800" b="0" dirty="0">
                        <a:solidFill>
                          <a:schemeClr val="tx2"/>
                        </a:solidFill>
                        <a:latin typeface="+mn-lt"/>
                      </a:endParaRP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28024367-D536-4F59-B2ED-0E7825EDA9AF}" type="slidenum">
              <a:rPr lang="en-US" smtClean="0"/>
              <a:pPr/>
              <a:t>6</a:t>
            </a:fld>
            <a:endParaRPr lang="en-US" dirty="0"/>
          </a:p>
        </p:txBody>
      </p:sp>
      <p:sp>
        <p:nvSpPr>
          <p:cNvPr id="9" name="Rectangle 8"/>
          <p:cNvSpPr/>
          <p:nvPr/>
        </p:nvSpPr>
        <p:spPr>
          <a:xfrm>
            <a:off x="457198" y="6044851"/>
            <a:ext cx="7739347" cy="246221"/>
          </a:xfrm>
          <a:prstGeom prst="rect">
            <a:avLst/>
          </a:prstGeom>
        </p:spPr>
        <p:txBody>
          <a:bodyPr wrap="square">
            <a:spAutoFit/>
          </a:bodyPr>
          <a:lstStyle/>
          <a:p>
            <a:pPr lvl="0"/>
            <a:r>
              <a:rPr lang="en-US" sz="1000" baseline="30000" dirty="0">
                <a:solidFill>
                  <a:schemeClr val="tx2"/>
                </a:solidFill>
                <a:latin typeface="Calibri" panose="020F0502020204030204" pitchFamily="34" charset="0"/>
                <a:ea typeface="Calibri" panose="020F0502020204030204" pitchFamily="34" charset="0"/>
                <a:cs typeface="Times New Roman" panose="02020603050405020304" pitchFamily="18" charset="0"/>
              </a:rPr>
              <a:t>1</a:t>
            </a:r>
            <a:r>
              <a:rPr lang="en-US" sz="1000" dirty="0">
                <a:solidFill>
                  <a:schemeClr val="tx2"/>
                </a:solidFill>
                <a:latin typeface="Calibri" panose="020F0502020204030204" pitchFamily="34" charset="0"/>
                <a:ea typeface="Calibri" panose="020F0502020204030204" pitchFamily="34" charset="0"/>
                <a:cs typeface="Times New Roman" panose="02020603050405020304" pitchFamily="18" charset="0"/>
              </a:rPr>
              <a:t> If subscriber has basic or prosthodontics services, pay only one deductible. Deductible is limited to three per family per year.</a:t>
            </a:r>
            <a:endParaRPr lang="en-US" sz="1000" dirty="0">
              <a:solidFill>
                <a:schemeClr val="tx2"/>
              </a:solidFill>
            </a:endParaRPr>
          </a:p>
        </p:txBody>
      </p:sp>
    </p:spTree>
    <p:extLst>
      <p:ext uri="{BB962C8B-B14F-4D97-AF65-F5344CB8AC3E}">
        <p14:creationId xmlns:p14="http://schemas.microsoft.com/office/powerpoint/2010/main" val="1038059273"/>
      </p:ext>
    </p:extLst>
  </p:cSld>
  <p:clrMapOvr>
    <a:masterClrMapping/>
  </p:clrMapOvr>
  <mc:AlternateContent xmlns:mc="http://schemas.openxmlformats.org/markup-compatibility/2006" xmlns:p14="http://schemas.microsoft.com/office/powerpoint/2010/main">
    <mc:Choice Requires="p14">
      <p:transition spd="slow" p14:dur="2000" advTm="23517"/>
    </mc:Choice>
    <mc:Fallback xmlns="">
      <p:transition spd="slow" advTm="2351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benefits</a:t>
            </a:r>
          </a:p>
        </p:txBody>
      </p:sp>
      <p:graphicFrame>
        <p:nvGraphicFramePr>
          <p:cNvPr id="7" name="Content Placeholder 10">
            <a:extLst>
              <a:ext uri="{FF2B5EF4-FFF2-40B4-BE49-F238E27FC236}">
                <a16:creationId xmlns:a16="http://schemas.microsoft.com/office/drawing/2014/main" id="{6707E44A-0A26-4762-A23A-9877D4A0C6F1}"/>
              </a:ext>
            </a:extLst>
          </p:cNvPr>
          <p:cNvGraphicFramePr>
            <a:graphicFrameLocks noGrp="1"/>
          </p:cNvGraphicFramePr>
          <p:nvPr>
            <p:ph idx="1"/>
            <p:custDataLst>
              <p:tags r:id="rId1"/>
            </p:custDataLst>
            <p:extLst>
              <p:ext uri="{D42A27DB-BD31-4B8C-83A1-F6EECF244321}">
                <p14:modId xmlns:p14="http://schemas.microsoft.com/office/powerpoint/2010/main" val="3370827877"/>
              </p:ext>
            </p:extLst>
          </p:nvPr>
        </p:nvGraphicFramePr>
        <p:xfrm>
          <a:off x="457200" y="1262063"/>
          <a:ext cx="8229600" cy="4496245"/>
        </p:xfrm>
        <a:graphic>
          <a:graphicData uri="http://schemas.openxmlformats.org/drawingml/2006/table">
            <a:tbl>
              <a:tblPr firstRow="1" bandRow="1">
                <a:tableStyleId>{2D5ABB26-0587-4C30-8999-92F81FD0307C}</a:tableStyleId>
              </a:tblPr>
              <a:tblGrid>
                <a:gridCol w="18288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370840">
                <a:tc>
                  <a:txBody>
                    <a:bodyPr/>
                    <a:lstStyle/>
                    <a:p>
                      <a:endParaRPr lang="en-US" sz="1800" dirty="0">
                        <a:solidFill>
                          <a:schemeClr val="tx2"/>
                        </a:solidFill>
                        <a:latin typeface="+mn-lt"/>
                      </a:endParaRPr>
                    </a:p>
                  </a:txBody>
                  <a:tcP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800" b="1" dirty="0">
                          <a:solidFill>
                            <a:schemeClr val="bg1"/>
                          </a:solidFill>
                          <a:latin typeface="+mn-lt"/>
                        </a:rPr>
                        <a:t>Dental Plus</a:t>
                      </a: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412049"/>
                    </a:solidFill>
                  </a:tcPr>
                </a:tc>
                <a:tc>
                  <a:txBody>
                    <a:bodyPr/>
                    <a:lstStyle/>
                    <a:p>
                      <a:pPr algn="ctr"/>
                      <a:r>
                        <a:rPr lang="en-US" sz="1800" b="1" dirty="0">
                          <a:solidFill>
                            <a:schemeClr val="bg1"/>
                          </a:solidFill>
                          <a:latin typeface="+mn-lt"/>
                        </a:rPr>
                        <a:t>Basic Dental</a:t>
                      </a: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412049"/>
                    </a:solidFill>
                  </a:tcPr>
                </a:tc>
                <a:extLst>
                  <a:ext uri="{0D108BD9-81ED-4DB2-BD59-A6C34878D82A}">
                    <a16:rowId xmlns:a16="http://schemas.microsoft.com/office/drawing/2014/main" val="10000"/>
                  </a:ext>
                </a:extLst>
              </a:tr>
              <a:tr h="370840">
                <a:tc>
                  <a:txBody>
                    <a:bodyPr/>
                    <a:lstStyle/>
                    <a:p>
                      <a:pPr lvl="0"/>
                      <a:r>
                        <a:rPr lang="en-US" sz="1800" b="1" kern="1200" dirty="0">
                          <a:solidFill>
                            <a:schemeClr val="tx2"/>
                          </a:solidFill>
                          <a:effectLst/>
                          <a:latin typeface="+mn-lt"/>
                          <a:ea typeface="+mn-ea"/>
                          <a:cs typeface="+mn-cs"/>
                        </a:rPr>
                        <a:t>Prosthodontics</a:t>
                      </a:r>
                    </a:p>
                    <a:p>
                      <a:pPr lvl="0"/>
                      <a:r>
                        <a:rPr lang="en-US" sz="1800" b="0" i="1" kern="1200" dirty="0">
                          <a:solidFill>
                            <a:schemeClr val="tx2"/>
                          </a:solidFill>
                          <a:effectLst/>
                          <a:latin typeface="+mn-lt"/>
                          <a:ea typeface="+mn-ea"/>
                          <a:cs typeface="+mn-cs"/>
                        </a:rPr>
                        <a:t>Crowns, bridges, dentures, implants</a:t>
                      </a:r>
                      <a:endParaRPr lang="en-US" sz="1800" b="0" i="1" dirty="0">
                        <a:solidFill>
                          <a:schemeClr val="tx2"/>
                        </a:solidFill>
                        <a:latin typeface="+mn-lt"/>
                      </a:endParaRP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Pay up to a </a:t>
                      </a:r>
                      <a:r>
                        <a:rPr lang="en-US" sz="1800" b="1" dirty="0">
                          <a:solidFill>
                            <a:schemeClr val="tx2"/>
                          </a:solidFill>
                          <a:effectLst/>
                          <a:latin typeface="+mn-lt"/>
                          <a:ea typeface="Calibri" panose="020F0502020204030204" pitchFamily="34" charset="0"/>
                          <a:cs typeface="Times New Roman" panose="02020603050405020304" pitchFamily="18" charset="0"/>
                        </a:rPr>
                        <a:t>$25</a:t>
                      </a:r>
                      <a:r>
                        <a:rPr lang="en-US" sz="1800" b="0" dirty="0">
                          <a:solidFill>
                            <a:schemeClr val="tx2"/>
                          </a:solidFill>
                          <a:effectLst/>
                          <a:latin typeface="+mn-lt"/>
                          <a:ea typeface="Calibri" panose="020F0502020204030204" pitchFamily="34" charset="0"/>
                          <a:cs typeface="Times New Roman" panose="02020603050405020304" pitchFamily="18" charset="0"/>
                        </a:rPr>
                        <a:t> deductible per person.</a:t>
                      </a:r>
                      <a:r>
                        <a:rPr lang="en-US" sz="1800" b="0" baseline="30000" dirty="0">
                          <a:solidFill>
                            <a:schemeClr val="tx2"/>
                          </a:solidFill>
                          <a:effectLst/>
                          <a:latin typeface="+mn-lt"/>
                          <a:ea typeface="Calibri" panose="020F0502020204030204" pitchFamily="34" charset="0"/>
                          <a:cs typeface="Times New Roman" panose="02020603050405020304" pitchFamily="18" charset="0"/>
                        </a:rPr>
                        <a:t>1</a:t>
                      </a:r>
                      <a:r>
                        <a:rPr lang="en-US" sz="1800" b="0" dirty="0">
                          <a:solidFill>
                            <a:schemeClr val="tx2"/>
                          </a:solidFill>
                          <a:effectLst/>
                          <a:latin typeface="+mn-lt"/>
                          <a:ea typeface="Calibri" panose="020F0502020204030204" pitchFamily="34" charset="0"/>
                          <a:cs typeface="Times New Roman" panose="02020603050405020304" pitchFamily="18" charset="0"/>
                        </a:rPr>
                        <a:t> The Plan will pay 50% of a </a:t>
                      </a:r>
                      <a:r>
                        <a:rPr lang="en-US" sz="1800" b="1" dirty="0">
                          <a:solidFill>
                            <a:schemeClr val="tx2"/>
                          </a:solidFill>
                          <a:effectLst/>
                          <a:latin typeface="+mn-lt"/>
                          <a:ea typeface="Calibri" panose="020F0502020204030204" pitchFamily="34" charset="0"/>
                          <a:cs typeface="Times New Roman" panose="02020603050405020304" pitchFamily="18" charset="0"/>
                        </a:rPr>
                        <a:t>higher allowed amount</a:t>
                      </a:r>
                      <a:r>
                        <a:rPr lang="en-US" sz="1800" b="0" dirty="0">
                          <a:solidFill>
                            <a:schemeClr val="tx2"/>
                          </a:solidFill>
                          <a:effectLst/>
                          <a:latin typeface="+mn-lt"/>
                          <a:ea typeface="Calibri" panose="020F0502020204030204" pitchFamily="34" charset="0"/>
                          <a:cs typeface="Times New Roman" panose="02020603050405020304" pitchFamily="18" charset="0"/>
                        </a:rPr>
                        <a:t>. In network, a provider </a:t>
                      </a:r>
                      <a:r>
                        <a:rPr lang="en-US" sz="1800" b="1" dirty="0">
                          <a:solidFill>
                            <a:schemeClr val="tx2"/>
                          </a:solidFill>
                          <a:effectLst/>
                          <a:latin typeface="+mn-lt"/>
                          <a:ea typeface="Calibri" panose="020F0502020204030204" pitchFamily="34" charset="0"/>
                          <a:cs typeface="Times New Roman" panose="02020603050405020304" pitchFamily="18" charset="0"/>
                        </a:rPr>
                        <a:t>cannot charge for the difference </a:t>
                      </a:r>
                      <a:r>
                        <a:rPr lang="en-US" sz="1800" b="0" dirty="0">
                          <a:solidFill>
                            <a:schemeClr val="tx2"/>
                          </a:solidFill>
                          <a:effectLst/>
                          <a:latin typeface="+mn-lt"/>
                          <a:ea typeface="Calibri" panose="020F0502020204030204" pitchFamily="34" charset="0"/>
                          <a:cs typeface="Times New Roman" panose="02020603050405020304" pitchFamily="18" charset="0"/>
                        </a:rPr>
                        <a:t>in its cost and the allowed amount.</a:t>
                      </a:r>
                      <a:endParaRPr lang="en-US" sz="18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2"/>
                          </a:solidFill>
                          <a:latin typeface="+mn-lt"/>
                        </a:rPr>
                        <a:t>Pay up to a </a:t>
                      </a:r>
                      <a:r>
                        <a:rPr lang="en-US" sz="1800" b="1" dirty="0">
                          <a:solidFill>
                            <a:schemeClr val="tx2"/>
                          </a:solidFill>
                          <a:latin typeface="+mn-lt"/>
                        </a:rPr>
                        <a:t>$25</a:t>
                      </a:r>
                      <a:r>
                        <a:rPr lang="en-US" sz="1800" b="0" dirty="0">
                          <a:solidFill>
                            <a:schemeClr val="tx2"/>
                          </a:solidFill>
                          <a:latin typeface="+mn-lt"/>
                        </a:rPr>
                        <a:t> deductible per person.</a:t>
                      </a:r>
                      <a:r>
                        <a:rPr lang="en-US" sz="1800" b="0" baseline="30000" dirty="0">
                          <a:solidFill>
                            <a:schemeClr val="tx2"/>
                          </a:solidFill>
                          <a:latin typeface="+mn-lt"/>
                        </a:rPr>
                        <a:t>1</a:t>
                      </a:r>
                      <a:r>
                        <a:rPr lang="en-US" sz="1800" b="0" baseline="0" dirty="0">
                          <a:solidFill>
                            <a:schemeClr val="tx2"/>
                          </a:solidFill>
                          <a:latin typeface="+mn-lt"/>
                        </a:rPr>
                        <a:t> The Plan will pay 50% of a </a:t>
                      </a:r>
                      <a:r>
                        <a:rPr lang="en-US" sz="1800" b="1" baseline="0" dirty="0">
                          <a:solidFill>
                            <a:schemeClr val="tx2"/>
                          </a:solidFill>
                          <a:latin typeface="+mn-lt"/>
                        </a:rPr>
                        <a:t>lower allowed amount</a:t>
                      </a:r>
                      <a:r>
                        <a:rPr lang="en-US" sz="1800" b="0" baseline="0" dirty="0">
                          <a:solidFill>
                            <a:schemeClr val="tx2"/>
                          </a:solidFill>
                          <a:latin typeface="+mn-lt"/>
                        </a:rPr>
                        <a:t>. A provider </a:t>
                      </a:r>
                      <a:r>
                        <a:rPr lang="en-US" sz="1800" b="1" baseline="0" dirty="0">
                          <a:solidFill>
                            <a:schemeClr val="tx2"/>
                          </a:solidFill>
                          <a:latin typeface="+mn-lt"/>
                        </a:rPr>
                        <a:t>can charge for the difference</a:t>
                      </a:r>
                      <a:r>
                        <a:rPr lang="en-US" sz="1800" b="0" baseline="0" dirty="0">
                          <a:solidFill>
                            <a:schemeClr val="tx2"/>
                          </a:solidFill>
                          <a:latin typeface="+mn-lt"/>
                        </a:rPr>
                        <a:t> in its cost and the allowed amount.</a:t>
                      </a:r>
                      <a:endParaRPr lang="en-US" sz="1800" b="0" dirty="0">
                        <a:solidFill>
                          <a:schemeClr val="tx2"/>
                        </a:solidFill>
                        <a:latin typeface="+mn-lt"/>
                      </a:endParaRP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2"/>
                          </a:solidFill>
                          <a:latin typeface="+mn-lt"/>
                        </a:rPr>
                        <a:t>Orthodontics</a:t>
                      </a:r>
                      <a:r>
                        <a:rPr lang="en-US" sz="1800" b="1" baseline="30000" dirty="0">
                          <a:solidFill>
                            <a:schemeClr val="tx2"/>
                          </a:solidFill>
                          <a:latin typeface="+mn-lt"/>
                        </a:rPr>
                        <a:t>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i="1" dirty="0">
                          <a:solidFill>
                            <a:schemeClr val="tx2"/>
                          </a:solidFill>
                          <a:latin typeface="+mn-lt"/>
                        </a:rPr>
                        <a:t>Limited to covered children ages 18 and younger</a:t>
                      </a: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Do not pay a deductible. There is a $1,000 lifetime benefit for each covered child.</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2"/>
                          </a:solidFill>
                          <a:latin typeface="+mn-lt"/>
                        </a:rPr>
                        <a:t>Do not pay a deductible. There is a $1,000 lifetime benefit for each covered child.</a:t>
                      </a: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dirty="0">
                          <a:solidFill>
                            <a:schemeClr val="tx2"/>
                          </a:solidFill>
                          <a:latin typeface="+mn-lt"/>
                        </a:rPr>
                        <a:t>Maximum payment</a:t>
                      </a: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$2,000 per</a:t>
                      </a:r>
                      <a:r>
                        <a:rPr lang="en-US" sz="1800" baseline="0" dirty="0">
                          <a:solidFill>
                            <a:schemeClr val="tx2"/>
                          </a:solidFill>
                          <a:effectLst/>
                          <a:latin typeface="+mn-lt"/>
                          <a:ea typeface="Calibri" panose="020F0502020204030204" pitchFamily="34" charset="0"/>
                          <a:cs typeface="Times New Roman" panose="02020603050405020304" pitchFamily="18" charset="0"/>
                        </a:rPr>
                        <a:t> person each year for diagnostic and preventive, basic and prosthodontics services.</a:t>
                      </a:r>
                      <a:endParaRPr lang="en-US" sz="18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2"/>
                          </a:solidFill>
                          <a:latin typeface="+mn-lt"/>
                        </a:rPr>
                        <a:t>$1,000 per person each year for diagnostic and preventive, basic and prosthodontics services.</a:t>
                      </a: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nvPr>
        </p:nvSpPr>
        <p:spPr/>
        <p:txBody>
          <a:bodyPr/>
          <a:lstStyle/>
          <a:p>
            <a:fld id="{28024367-D536-4F59-B2ED-0E7825EDA9AF}" type="slidenum">
              <a:rPr lang="en-US" smtClean="0"/>
              <a:pPr/>
              <a:t>7</a:t>
            </a:fld>
            <a:endParaRPr lang="en-US" dirty="0"/>
          </a:p>
        </p:txBody>
      </p:sp>
      <p:sp>
        <p:nvSpPr>
          <p:cNvPr id="9" name="Rectangle 8"/>
          <p:cNvSpPr/>
          <p:nvPr/>
        </p:nvSpPr>
        <p:spPr>
          <a:xfrm>
            <a:off x="457198" y="5890962"/>
            <a:ext cx="8229600" cy="400110"/>
          </a:xfrm>
          <a:prstGeom prst="rect">
            <a:avLst/>
          </a:prstGeom>
        </p:spPr>
        <p:txBody>
          <a:bodyPr wrap="square">
            <a:spAutoFit/>
          </a:bodyPr>
          <a:lstStyle/>
          <a:p>
            <a:pPr lvl="0"/>
            <a:r>
              <a:rPr lang="en-US" sz="1000" baseline="30000" dirty="0">
                <a:solidFill>
                  <a:schemeClr val="tx2"/>
                </a:solidFill>
                <a:latin typeface="Calibri" panose="020F0502020204030204" pitchFamily="34" charset="0"/>
                <a:ea typeface="Calibri" panose="020F0502020204030204" pitchFamily="34" charset="0"/>
                <a:cs typeface="Times New Roman" panose="02020603050405020304" pitchFamily="18" charset="0"/>
              </a:rPr>
              <a:t>1</a:t>
            </a:r>
            <a:r>
              <a:rPr lang="en-US" sz="1000" dirty="0">
                <a:solidFill>
                  <a:schemeClr val="tx2"/>
                </a:solidFill>
                <a:latin typeface="Calibri" panose="020F0502020204030204" pitchFamily="34" charset="0"/>
                <a:ea typeface="Calibri" panose="020F0502020204030204" pitchFamily="34" charset="0"/>
                <a:cs typeface="Times New Roman" panose="02020603050405020304" pitchFamily="18" charset="0"/>
              </a:rPr>
              <a:t> If subscriber has basic or prosthodontics services, you pay only one deductible. Deductible is limited to three per family per year.</a:t>
            </a:r>
          </a:p>
          <a:p>
            <a:pPr lvl="0"/>
            <a:r>
              <a:rPr lang="en-US" sz="1000" baseline="30000" dirty="0">
                <a:solidFill>
                  <a:schemeClr val="tx2"/>
                </a:solidFill>
                <a:latin typeface="Calibri" panose="020F0502020204030204" pitchFamily="34" charset="0"/>
                <a:cs typeface="Times New Roman" panose="02020603050405020304" pitchFamily="18" charset="0"/>
              </a:rPr>
              <a:t>2</a:t>
            </a:r>
            <a:r>
              <a:rPr lang="en-US" sz="1000" dirty="0">
                <a:solidFill>
                  <a:schemeClr val="tx2"/>
                </a:solidFill>
                <a:latin typeface="Calibri" panose="020F0502020204030204" pitchFamily="34" charset="0"/>
                <a:cs typeface="Times New Roman" panose="02020603050405020304" pitchFamily="18" charset="0"/>
              </a:rPr>
              <a:t> There is a $1,000 maximum lifetime benefit for each covered child, regardless of plan or plan year.</a:t>
            </a:r>
            <a:endParaRPr lang="en-US" sz="1000" dirty="0">
              <a:solidFill>
                <a:schemeClr val="tx2"/>
              </a:solidFill>
            </a:endParaRPr>
          </a:p>
        </p:txBody>
      </p:sp>
    </p:spTree>
    <p:extLst>
      <p:ext uri="{BB962C8B-B14F-4D97-AF65-F5344CB8AC3E}">
        <p14:creationId xmlns:p14="http://schemas.microsoft.com/office/powerpoint/2010/main" val="2772832998"/>
      </p:ext>
    </p:extLst>
  </p:cSld>
  <p:clrMapOvr>
    <a:masterClrMapping/>
  </p:clrMapOvr>
  <mc:AlternateContent xmlns:mc="http://schemas.openxmlformats.org/markup-compatibility/2006" xmlns:p14="http://schemas.microsoft.com/office/powerpoint/2010/main">
    <mc:Choice Requires="p14">
      <p:transition spd="slow" p14:dur="2000" advTm="43728"/>
    </mc:Choice>
    <mc:Fallback xmlns="">
      <p:transition spd="slow" advTm="4372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en-US" altLang="en-US" dirty="0"/>
              <a:t>2024 Monthly premiums</a:t>
            </a:r>
            <a:endParaRPr lang="en-US" dirty="0"/>
          </a:p>
        </p:txBody>
      </p:sp>
      <p:sp>
        <p:nvSpPr>
          <p:cNvPr id="3" name="Content Placeholder 2"/>
          <p:cNvSpPr>
            <a:spLocks noGrp="1"/>
          </p:cNvSpPr>
          <p:nvPr>
            <p:ph idx="1"/>
            <p:custDataLst>
              <p:tags r:id="rId2"/>
            </p:custDataLst>
          </p:nvPr>
        </p:nvSpPr>
        <p:spPr/>
        <p:txBody>
          <a:bodyPr/>
          <a:lstStyle/>
          <a:p>
            <a:pPr marL="0" indent="0">
              <a:buNone/>
            </a:pPr>
            <a:r>
              <a:rPr lang="en-US" dirty="0"/>
              <a:t>Premiums for optional employers may vary. Use </a:t>
            </a:r>
            <a:r>
              <a:rPr lang="en-US" dirty="0">
                <a:hlinkClick r:id="rId6"/>
              </a:rPr>
              <a:t>Monthly premium worksheet for optional employers</a:t>
            </a:r>
            <a:r>
              <a:rPr lang="en-US" dirty="0"/>
              <a:t>.</a:t>
            </a:r>
          </a:p>
          <a:p>
            <a:endParaRPr lang="en-US" dirty="0"/>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8</a:t>
            </a:fld>
            <a:endParaRPr lang="en-US" dirty="0"/>
          </a:p>
        </p:txBody>
      </p:sp>
      <p:graphicFrame>
        <p:nvGraphicFramePr>
          <p:cNvPr id="6" name="Table 5">
            <a:extLst>
              <a:ext uri="{FF2B5EF4-FFF2-40B4-BE49-F238E27FC236}">
                <a16:creationId xmlns:a16="http://schemas.microsoft.com/office/drawing/2014/main" id="{3C9D9E1E-9B0F-49B0-972E-F807873B93A0}"/>
              </a:ext>
            </a:extLst>
          </p:cNvPr>
          <p:cNvGraphicFramePr>
            <a:graphicFrameLocks noGrp="1"/>
          </p:cNvGraphicFramePr>
          <p:nvPr>
            <p:custDataLst>
              <p:tags r:id="rId4"/>
            </p:custDataLst>
            <p:extLst>
              <p:ext uri="{D42A27DB-BD31-4B8C-83A1-F6EECF244321}">
                <p14:modId xmlns:p14="http://schemas.microsoft.com/office/powerpoint/2010/main" val="2018861603"/>
              </p:ext>
            </p:extLst>
          </p:nvPr>
        </p:nvGraphicFramePr>
        <p:xfrm>
          <a:off x="457198" y="2136952"/>
          <a:ext cx="6855004" cy="1600200"/>
        </p:xfrm>
        <a:graphic>
          <a:graphicData uri="http://schemas.openxmlformats.org/drawingml/2006/table">
            <a:tbl>
              <a:tblPr firstRow="1" bandRow="1">
                <a:tableStyleId>{2D5ABB26-0587-4C30-8999-92F81FD0307C}</a:tableStyleId>
              </a:tblPr>
              <a:tblGrid>
                <a:gridCol w="1368604">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1556124632"/>
                    </a:ext>
                  </a:extLst>
                </a:gridCol>
              </a:tblGrid>
              <a:tr h="68580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endParaRPr lang="en-US" sz="1800" dirty="0"/>
                    </a:p>
                  </a:txBody>
                  <a:tcPr marL="91444" marR="91444" marT="45660" marB="45660" anchor="b">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800" b="1" dirty="0">
                          <a:solidFill>
                            <a:schemeClr val="bg1"/>
                          </a:solidFill>
                        </a:rPr>
                        <a:t>Employee</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800" b="1" dirty="0">
                          <a:solidFill>
                            <a:schemeClr val="bg1"/>
                          </a:solidFill>
                        </a:rPr>
                        <a:t>Employee/</a:t>
                      </a:r>
                      <a:br>
                        <a:rPr lang="en-US" sz="1800" b="1" dirty="0">
                          <a:solidFill>
                            <a:schemeClr val="bg1"/>
                          </a:solidFill>
                        </a:rPr>
                      </a:br>
                      <a:r>
                        <a:rPr lang="en-US" sz="1800" b="1" dirty="0">
                          <a:solidFill>
                            <a:schemeClr val="bg1"/>
                          </a:solidFill>
                        </a:rPr>
                        <a:t>spouse</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800" b="1" dirty="0">
                          <a:solidFill>
                            <a:schemeClr val="bg1"/>
                          </a:solidFill>
                        </a:rPr>
                        <a:t>Employee/</a:t>
                      </a:r>
                      <a:br>
                        <a:rPr lang="en-US" sz="1800" b="1" dirty="0">
                          <a:solidFill>
                            <a:schemeClr val="bg1"/>
                          </a:solidFill>
                        </a:rPr>
                      </a:br>
                      <a:r>
                        <a:rPr lang="en-US" sz="1800" b="1" dirty="0">
                          <a:solidFill>
                            <a:schemeClr val="bg1"/>
                          </a:solidFill>
                        </a:rPr>
                        <a:t>children</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800" b="1" dirty="0">
                          <a:solidFill>
                            <a:schemeClr val="bg1"/>
                          </a:solidFill>
                        </a:rPr>
                        <a:t>Full family</a:t>
                      </a:r>
                    </a:p>
                  </a:txBody>
                  <a:tcPr marL="91444" marR="91444" marT="45660" marB="456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4572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800" b="0" dirty="0">
                          <a:solidFill>
                            <a:schemeClr val="tx2"/>
                          </a:solidFill>
                          <a:latin typeface="+mn-lt"/>
                        </a:rPr>
                        <a:t>Dental Plus</a:t>
                      </a:r>
                    </a:p>
                  </a:txBody>
                  <a:tcPr marL="91434" marR="91434" marT="45659" marB="45659"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b="0" dirty="0">
                          <a:solidFill>
                            <a:schemeClr val="tx2"/>
                          </a:solidFill>
                          <a:latin typeface="+mn-lt"/>
                        </a:rPr>
                        <a:t>$28.80</a:t>
                      </a:r>
                    </a:p>
                  </a:txBody>
                  <a:tcPr marL="91434" marR="91434" marT="45659" marB="45659"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2"/>
                          </a:solidFill>
                          <a:latin typeface="+mn-lt"/>
                        </a:rPr>
                        <a:t>$65.88</a:t>
                      </a:r>
                    </a:p>
                  </a:txBody>
                  <a:tcPr marL="91434" marR="91434" marT="45659" marB="45659"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b="0" dirty="0">
                          <a:solidFill>
                            <a:schemeClr val="tx2"/>
                          </a:solidFill>
                          <a:latin typeface="+mn-lt"/>
                        </a:rPr>
                        <a:t>$80.92</a:t>
                      </a:r>
                    </a:p>
                  </a:txBody>
                  <a:tcPr marL="91434" marR="91434" marT="45659" marB="45659"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b="0" dirty="0">
                          <a:solidFill>
                            <a:schemeClr val="tx2"/>
                          </a:solidFill>
                          <a:effectLst/>
                          <a:latin typeface="+mn-lt"/>
                        </a:rPr>
                        <a:t>$108.64</a:t>
                      </a:r>
                    </a:p>
                  </a:txBody>
                  <a:tcPr marL="91434" marR="91434" marT="45659" marB="45659"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1"/>
                  </a:ext>
                </a:extLst>
              </a:tr>
              <a:tr h="4572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800" b="0" dirty="0">
                          <a:solidFill>
                            <a:schemeClr val="tx2"/>
                          </a:solidFill>
                          <a:latin typeface="+mn-lt"/>
                        </a:rPr>
                        <a:t>Basic Dental</a:t>
                      </a:r>
                    </a:p>
                  </a:txBody>
                  <a:tcPr marL="91434" marR="91434" marT="45659" marB="45659"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b="0" dirty="0">
                          <a:solidFill>
                            <a:schemeClr val="tx2"/>
                          </a:solidFill>
                          <a:latin typeface="+mn-lt"/>
                        </a:rPr>
                        <a:t>$0.00</a:t>
                      </a:r>
                    </a:p>
                  </a:txBody>
                  <a:tcPr marL="91434" marR="91434" marT="45659" marB="45659"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algn="ctr"/>
                      <a:r>
                        <a:rPr lang="en-US" sz="1800" b="0" dirty="0">
                          <a:solidFill>
                            <a:schemeClr val="tx2"/>
                          </a:solidFill>
                          <a:latin typeface="+mn-lt"/>
                        </a:rPr>
                        <a:t>$7.64</a:t>
                      </a:r>
                    </a:p>
                  </a:txBody>
                  <a:tcPr marL="91434" marR="91434" marT="45659" marB="45659"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b="0" dirty="0">
                          <a:solidFill>
                            <a:schemeClr val="tx2"/>
                          </a:solidFill>
                          <a:latin typeface="+mn-lt"/>
                        </a:rPr>
                        <a:t>$13.72</a:t>
                      </a:r>
                    </a:p>
                  </a:txBody>
                  <a:tcPr marL="91434" marR="91434" marT="45659" marB="45659"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800" b="0" dirty="0">
                          <a:solidFill>
                            <a:schemeClr val="tx2"/>
                          </a:solidFill>
                          <a:effectLst/>
                          <a:latin typeface="+mn-lt"/>
                        </a:rPr>
                        <a:t>$21.34</a:t>
                      </a:r>
                    </a:p>
                  </a:txBody>
                  <a:tcPr marL="91434" marR="91434" marT="45659" marB="45659"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62081236"/>
      </p:ext>
    </p:extLst>
  </p:cSld>
  <p:clrMapOvr>
    <a:masterClrMapping/>
  </p:clrMapOvr>
  <mc:AlternateContent xmlns:mc="http://schemas.openxmlformats.org/markup-compatibility/2006" xmlns:p14="http://schemas.microsoft.com/office/powerpoint/2010/main">
    <mc:Choice Requires="p14">
      <p:transition spd="slow" p14:dur="2000" advTm="16309"/>
    </mc:Choice>
    <mc:Fallback xmlns="">
      <p:transition spd="slow" advTm="1630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83D9B1D2-31E5-4727-860E-1CCC1A3DB9CB}" type="slidenum">
              <a:rPr lang="en-US" smtClean="0"/>
              <a:pPr/>
              <a:t>9</a:t>
            </a:fld>
            <a:endParaRPr lang="en-US" dirty="0"/>
          </a:p>
        </p:txBody>
      </p:sp>
    </p:spTree>
    <p:extLst>
      <p:ext uri="{BB962C8B-B14F-4D97-AF65-F5344CB8AC3E}">
        <p14:creationId xmlns:p14="http://schemas.microsoft.com/office/powerpoint/2010/main" val="14613371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5AED6EEF-D0E3-41D1-80CE-6B89D76649AD}&quot;/&gt;&lt;isInvalidForFieldText val=&quot;0&quot;/&gt;&lt;Image&gt;&lt;filename val=&quot;C:\Users\rscald\AppData\Local\Temp\CP17684170892406Session\CPTrustFolder17684170892421\PPTImport17684171035750\data\asimages\{5AED6EEF-D0E3-41D1-80CE-6B89D76649AD}_89.png&quot;/&gt;&lt;left val=&quot;864&quot;/&gt;&lt;top val=&quot;674&quot;/&gt;&lt;width val=&quot;47&quot;/&gt;&lt;height val=&quot;39&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2589BD8E-EA92-44F5-990E-B21124F661AD}&quot;/&gt;&lt;isInvalidForFieldText val=&quot;0&quot;/&gt;&lt;Image&gt;&lt;filename val=&quot;C:\Users\rscald\AppData\Local\Temp\CP17684170892406Session\CPTrustFolder17684170892421\PPTImport17684171035750\data\asimages\{2589BD8E-EA92-44F5-990E-B21124F661AD}_87.png&quot;/&gt;&lt;left val=&quot;24&quot;/&gt;&lt;top val=&quot;35&quot;/&gt;&lt;width val=&quot;743&quot;/&gt;&lt;height val=&quot;160&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24&quot;/&gt;&lt;lineCharCount val=&quot;38&quot;/&gt;&lt;lineCharCount val=&quot;53&quot;/&gt;&lt;lineCharCount val=&quot;47&quot;/&gt;&lt;lineCharCount val=&quot;12&quot;/&gt;&lt;lineCharCount val=&quot;33&quot;/&gt;&lt;lineCharCount val=&quot;38&quot;/&gt;&lt;/TableIndex&gt;&lt;/ShapeTextInfo&gt;"/>
  <p:tag name="HTML_SHAPEINFO" val="&lt;ThreeDShapeInfo&gt;&lt;uuid val=&quot;{C9BC4EBD-E456-4224-9A14-18AB39A54324}&quot;/&gt;&lt;isInvalidForFieldText val=&quot;0&quot;/&gt;&lt;Image&gt;&lt;filename val=&quot;C:\Users\rscald\AppData\Local\Temp\CP17684170892406Session\CPTrustFolder17684170892421\PPTImport17684171035750\data\asimages\{C9BC4EBD-E456-4224-9A14-18AB39A54324}_87.png&quot;/&gt;&lt;left val=&quot;36&quot;/&gt;&lt;top val=&quot;192&quot;/&gt;&lt;width val=&quot;891&quot;/&gt;&lt;height val=&quot;444&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A06B2BB6-DD38-4C16-B333-5051C4FFFC6F}&quot;/&gt;&lt;isInvalidForFieldText val=&quot;0&quot;/&gt;&lt;Image&gt;&lt;filename val=&quot;C:\Users\rscald\AppData\Local\Temp\CP17684170892406Session\CPTrustFolder17684170892421\PPTImport17684171035750\data\asimages\{A06B2BB6-DD38-4C16-B333-5051C4FFFC6F}_87.png&quot;/&gt;&lt;left val=&quot;864&quot;/&gt;&lt;top val=&quot;674&quot;/&gt;&lt;width val=&quot;47&quot;/&gt;&lt;height val=&quot;39&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TableIndex row=&quot;1&quot; col=&quot;2&quot;&gt;&lt;linesCount val=&quot;1&quot;/&gt;&lt;lineCharCount val=&quot;13&quot;/&gt;&lt;/TableIndex&gt;&lt;TableIndex row=&quot;1&quot; col=&quot;3&quot;&gt;&lt;linesCount val=&quot;1&quot;/&gt;&lt;lineCharCount val=&quot;12&quot;/&gt;&lt;/TableIndex&gt;&lt;TableIndex row=&quot;2&quot; col=&quot;1&quot;&gt;&lt;linesCount val=&quot;3&quot;/&gt;&lt;lineCharCount val=&quot;20&quot;/&gt;&lt;lineCharCount val=&quot;14&quot;/&gt;&lt;lineCharCount val=&quot;7&quot;/&gt;&lt;/TableIndex&gt;&lt;TableIndex row=&quot;2&quot; col=&quot;2&quot;&gt;&lt;linesCount val=&quot;7&quot;/&gt;&lt;lineCharCount val=&quot;25&quot;/&gt;&lt;lineCharCount val=&quot;30&quot;/&gt;&lt;lineCharCount val=&quot;32&quot;/&gt;&lt;lineCharCount val=&quot;29&quot;/&gt;&lt;lineCharCount val=&quot;32&quot;/&gt;&lt;lineCharCount val=&quot;33&quot;/&gt;&lt;lineCharCount val=&quot;17&quot;/&gt;&lt;/TableIndex&gt;&lt;TableIndex row=&quot;2&quot; col=&quot;3&quot;&gt;&lt;linesCount val=&quot;3&quot;/&gt;&lt;lineCharCount val=&quot;32&quot;/&gt;&lt;lineCharCount val=&quot;32&quot;/&gt;&lt;lineCharCount val=&quot;21&quot;/&gt;&lt;/TableIndex&gt;&lt;TableIndex row=&quot;3&quot; col=&quot;1&quot;&gt;&lt;linesCount val=&quot;2&quot;/&gt;&lt;lineCharCount val=&quot;10&quot;/&gt;&lt;lineCharCount val=&quot;15&quot;/&gt;&lt;/TableIndex&gt;&lt;TableIndex row=&quot;3&quot; col=&quot;2&quot;&gt;&lt;linesCount val=&quot;3&quot;/&gt;&lt;lineCharCount val=&quot;32&quot;/&gt;&lt;lineCharCount val=&quot;32&quot;/&gt;&lt;lineCharCount val=&quot;21&quot;/&gt;&lt;/TableIndex&gt;&lt;TableIndex row=&quot;3&quot; col=&quot;3&quot;&gt;&lt;linesCount val=&quot;3&quot;/&gt;&lt;lineCharCount val=&quot;32&quot;/&gt;&lt;lineCharCount val=&quot;32&quot;/&gt;&lt;lineCharCount val=&quot;21&quot;/&gt;&lt;/TableIndex&gt;&lt;/ShapeTextInfo&gt;"/>
  <p:tag name="PRESENTER_SHAPEINFO" val="&lt;ThreeDShapeInfo&gt;&lt;uuid val=&quot;{A7E0B1B9-1306-4682-90CA-D690FA1B219C}&quot;/&gt;&lt;isInvalidForFieldText val=&quot;0&quot;/&gt;&lt;Image&gt;&lt;filename val=&quot;C:\Users\rscald\AppData\Local\Temp\CP16132381501937Session\CPTrustFolder16132381501953\PPTImport16132381587437\data\asimages\{A7E0B1B9-1306-4682-90CA-D690FA1B219C}_13.png&quot;/&gt;&lt;left val=&quot;47&quot;/&gt;&lt;top val=&quot;202&quot;/&gt;&lt;width val=&quot;865&quot;/&gt;&lt;height val=&quot;345&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TableIndex row=&quot;1&quot; col=&quot;2&quot;&gt;&lt;linesCount val=&quot;1&quot;/&gt;&lt;lineCharCount val=&quot;13&quot;/&gt;&lt;/TableIndex&gt;&lt;TableIndex row=&quot;1&quot; col=&quot;3&quot;&gt;&lt;linesCount val=&quot;1&quot;/&gt;&lt;lineCharCount val=&quot;12&quot;/&gt;&lt;/TableIndex&gt;&lt;TableIndex row=&quot;2&quot; col=&quot;1&quot;&gt;&lt;linesCount val=&quot;3&quot;/&gt;&lt;lineCharCount val=&quot;20&quot;/&gt;&lt;lineCharCount val=&quot;14&quot;/&gt;&lt;lineCharCount val=&quot;7&quot;/&gt;&lt;/TableIndex&gt;&lt;TableIndex row=&quot;2&quot; col=&quot;2&quot;&gt;&lt;linesCount val=&quot;7&quot;/&gt;&lt;lineCharCount val=&quot;25&quot;/&gt;&lt;lineCharCount val=&quot;30&quot;/&gt;&lt;lineCharCount val=&quot;32&quot;/&gt;&lt;lineCharCount val=&quot;29&quot;/&gt;&lt;lineCharCount val=&quot;32&quot;/&gt;&lt;lineCharCount val=&quot;33&quot;/&gt;&lt;lineCharCount val=&quot;17&quot;/&gt;&lt;/TableIndex&gt;&lt;TableIndex row=&quot;2&quot; col=&quot;3&quot;&gt;&lt;linesCount val=&quot;3&quot;/&gt;&lt;lineCharCount val=&quot;32&quot;/&gt;&lt;lineCharCount val=&quot;32&quot;/&gt;&lt;lineCharCount val=&quot;21&quot;/&gt;&lt;/TableIndex&gt;&lt;TableIndex row=&quot;3&quot; col=&quot;1&quot;&gt;&lt;linesCount val=&quot;2&quot;/&gt;&lt;lineCharCount val=&quot;10&quot;/&gt;&lt;lineCharCount val=&quot;15&quot;/&gt;&lt;/TableIndex&gt;&lt;TableIndex row=&quot;3&quot; col=&quot;2&quot;&gt;&lt;linesCount val=&quot;3&quot;/&gt;&lt;lineCharCount val=&quot;32&quot;/&gt;&lt;lineCharCount val=&quot;32&quot;/&gt;&lt;lineCharCount val=&quot;21&quot;/&gt;&lt;/TableIndex&gt;&lt;TableIndex row=&quot;3&quot; col=&quot;3&quot;&gt;&lt;linesCount val=&quot;3&quot;/&gt;&lt;lineCharCount val=&quot;32&quot;/&gt;&lt;lineCharCount val=&quot;32&quot;/&gt;&lt;lineCharCount val=&quot;21&quot;/&gt;&lt;/TableIndex&gt;&lt;/ShapeTextInfo&gt;"/>
  <p:tag name="PRESENTER_SHAPEINFO" val="&lt;ThreeDShapeInfo&gt;&lt;uuid val=&quot;{A7E0B1B9-1306-4682-90CA-D690FA1B219C}&quot;/&gt;&lt;isInvalidForFieldText val=&quot;0&quot;/&gt;&lt;Image&gt;&lt;filename val=&quot;C:\Users\rscald\AppData\Local\Temp\CP16132381501937Session\CPTrustFolder16132381501953\PPTImport16132381587437\data\asimages\{A7E0B1B9-1306-4682-90CA-D690FA1B219C}_13.png&quot;/&gt;&lt;left val=&quot;47&quot;/&gt;&lt;top val=&quot;202&quot;/&gt;&lt;width val=&quot;865&quot;/&gt;&lt;height val=&quot;345&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1&quot;/&gt;&lt;lineCharCount val=&quot;16&quot;/&gt;&lt;/TableIndex&gt;&lt;/ShapeTextInfo&gt;"/>
  <p:tag name="HTML_SHAPEINFO" val="&lt;ThreeDShapeInfo&gt;&lt;uuid val=&quot;{4559C445-2FEA-44CE-920A-7A7233D389F4}&quot;/&gt;&lt;isInvalidForFieldText val=&quot;0&quot;/&gt;&lt;Image&gt;&lt;filename val=&quot;C:\Users\rscald\AppData\Local\Temp\CP17684170892406Session\CPTrustFolder17684170892421\PPTImport17684171035750\data\asimages\{4559C445-2FEA-44CE-920A-7A7233D389F4}_41.png&quot;/&gt;&lt;left val=&quot;24&quot;/&gt;&lt;top val=&quot;24&quot;/&gt;&lt;width val=&quot;743&quot;/&gt;&lt;height val=&quot;170&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2&quot;/&gt;&lt;/TableIndex&gt;&lt;/ShapeTextInfo&gt;"/>
  <p:tag name="HTML_SHAPEINFO" val="&lt;ThreeDShapeInfo&gt;&lt;uuid val=&quot;{CFF5696A-9060-4254-8BDA-9929BBA92F42}&quot;/&gt;&lt;isInvalidForFieldText val=&quot;0&quot;/&gt;&lt;Image&gt;&lt;filename val=&quot;C:\Users\rscald\AppData\Local\Temp\CP17684170892406Session\CPTrustFolder17684170892421\PPTImport17684171035750\data\asimages\{CFF5696A-9060-4254-8BDA-9929BBA92F42}_41.png&quot;/&gt;&lt;left val=&quot;36&quot;/&gt;&lt;top val=&quot;192&quot;/&gt;&lt;width val=&quot;876&quot;/&gt;&lt;height val=&quot;80&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5AE8498B-69FB-46DD-8B47-4E50D6AD5E88}&quot;/&gt;&lt;isInvalidForFieldText val=&quot;0&quot;/&gt;&lt;Image&gt;&lt;filename val=&quot;C:\Users\rscald\AppData\Local\Temp\CP17684170892406Session\CPTrustFolder17684170892421\PPTImport17684171035750\data\asimages\{5AE8498B-69FB-46DD-8B47-4E50D6AD5E88}_41.png&quot;/&gt;&lt;left val=&quot;864&quot;/&gt;&lt;top val=&quot;674&quot;/&gt;&lt;width val=&quot;47&quot;/&gt;&lt;height val=&quot;39&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TableIndex row=&quot;1&quot; col=&quot;2&quot;&gt;&lt;linesCount val=&quot;2&quot;/&gt;&lt;lineCharCount val=&quot;13&quot;/&gt;&lt;lineCharCount val=&quot;4&quot;/&gt;&lt;/TableIndex&gt;&lt;TableIndex row=&quot;1&quot; col=&quot;3&quot;&gt;&lt;linesCount val=&quot;2&quot;/&gt;&lt;lineCharCount val=&quot;13&quot;/&gt;&lt;lineCharCount val=&quot;4&quot;/&gt;&lt;/TableIndex&gt;&lt;TableIndex row=&quot;1&quot; col=&quot;4&quot;&gt;&lt;linesCount val=&quot;2&quot;/&gt;&lt;lineCharCount val=&quot;8&quot;/&gt;&lt;lineCharCount val=&quot;15&quot;/&gt;&lt;/TableIndex&gt;&lt;TableIndex row=&quot;2&quot; col=&quot;1&quot;&gt;&lt;linesCount val=&quot;1&quot;/&gt;&lt;lineCharCount val=&quot;13&quot;/&gt;&lt;/TableIndex&gt;&lt;TableIndex row=&quot;2&quot; col=&quot;2&quot;&gt;&lt;linesCount val=&quot;1&quot;/&gt;&lt;lineCharCount val=&quot;5&quot;/&gt;&lt;/TableIndex&gt;&lt;TableIndex row=&quot;2&quot; col=&quot;3&quot;&gt;&lt;linesCount val=&quot;1&quot;/&gt;&lt;lineCharCount val=&quot;6&quot;/&gt;&lt;/TableIndex&gt;&lt;TableIndex row=&quot;2&quot; col=&quot;4&quot;&gt;&lt;linesCount val=&quot;1&quot;/&gt;&lt;lineCharCount val=&quot;6&quot;/&gt;&lt;/TableIndex&gt;&lt;TableIndex row=&quot;3&quot; col=&quot;1&quot;&gt;&lt;linesCount val=&quot;1&quot;/&gt;&lt;lineCharCount val=&quot;15&quot;/&gt;&lt;/TableIndex&gt;&lt;TableIndex row=&quot;3&quot; col=&quot;2&quot;&gt;&lt;linesCount val=&quot;1&quot;/&gt;&lt;lineCharCount val=&quot;6&quot;/&gt;&lt;/TableIndex&gt;&lt;TableIndex row=&quot;3&quot; col=&quot;3&quot;&gt;&lt;linesCount val=&quot;1&quot;/&gt;&lt;lineCharCount val=&quot;7&quot;/&gt;&lt;/TableIndex&gt;&lt;TableIndex row=&quot;3&quot; col=&quot;4&quot;&gt;&lt;linesCount val=&quot;1&quot;/&gt;&lt;lineCharCount val=&quot;7&quot;/&gt;&lt;/TableIndex&gt;&lt;TableIndex row=&quot;4&quot; col=&quot;1&quot;&gt;&lt;linesCount val=&quot;1&quot;/&gt;&lt;lineCharCount val=&quot;14&quot;/&gt;&lt;/TableIndex&gt;&lt;TableIndex row=&quot;4&quot; col=&quot;2&quot;&gt;&lt;linesCount val=&quot;1&quot;/&gt;&lt;lineCharCount val=&quot;6&quot;/&gt;&lt;/TableIndex&gt;&lt;TableIndex row=&quot;4&quot; col=&quot;3&quot;&gt;&lt;linesCount val=&quot;1&quot;/&gt;&lt;lineCharCount val=&quot;7&quot;/&gt;&lt;/TableIndex&gt;&lt;TableIndex row=&quot;4&quot; col=&quot;4&quot;&gt;&lt;linesCount val=&quot;1&quot;/&gt;&lt;lineCharCount val=&quot;7&quot;/&gt;&lt;/TableIndex&gt;&lt;TableIndex row=&quot;5&quot; col=&quot;1&quot;&gt;&lt;linesCount val=&quot;1&quot;/&gt;&lt;lineCharCount val=&quot;11&quot;/&gt;&lt;/TableIndex&gt;&lt;TableIndex row=&quot;5&quot; col=&quot;2&quot;&gt;&lt;linesCount val=&quot;1&quot;/&gt;&lt;lineCharCount val=&quot;7&quot;/&gt;&lt;/TableIndex&gt;&lt;TableIndex row=&quot;5&quot; col=&quot;3&quot;&gt;&lt;linesCount val=&quot;1&quot;/&gt;&lt;lineCharCount val=&quot;7&quot;/&gt;&lt;/TableIndex&gt;&lt;TableIndex row=&quot;5&quot; col=&quot;4&quot;&gt;&lt;linesCount val=&quot;1&quot;/&gt;&lt;lineCharCount val=&quot;7&quot;/&gt;&lt;/TableIndex&gt;&lt;/ShapeTextInfo&gt;"/>
  <p:tag name="PRESENTER_SHAPEINFO" val="&lt;ThreeDShapeInfo&gt;&lt;uuid val=&quot;{17514842-AA23-4BEE-AF53-62E02AB4D113}&quot;/&gt;&lt;isInvalidForFieldText val=&quot;0&quot;/&gt;&lt;Image&gt;&lt;filename val=&quot;C:\Users\rscald\AppData\Local\Temp\CP17684170892406Session\CPTrustFolder17684170892421\PPTImport17684171035750\data\asimages\{17514842-AA23-4BEE-AF53-62E02AB4D113}_41.png&quot;/&gt;&lt;left val=&quot;34&quot;/&gt;&lt;top val=&quot;276&quot;/&gt;&lt;width val=&quot;892&quot;/&gt;&lt;height val=&quot;298&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55980011-999D-415D-9866-F1E6440FBE84}&quot;/&gt;&lt;isInvalidForFieldText val=&quot;0&quot;/&gt;&lt;Image&gt;&lt;filename val=&quot;C:\Users\rscald\AppData\Local\Temp\CP17684170892406Session\CPTrustFolder17684170892421\PPTImport17684171035750\data\asimages\{55980011-999D-415D-9866-F1E6440FBE84}_149.png&quot;/&gt;&lt;left val=&quot;864&quot;/&gt;&lt;top val=&quot;674&quot;/&gt;&lt;width val=&quot;47&quot;/&gt;&lt;height val=&quot;39&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908A4A27-A37E-4A10-B4A7-DF348D187488}&quot;/&gt;&lt;isInvalidForFieldText val=&quot;0&quot;/&gt;&lt;Image&gt;&lt;filename val=&quot;C:\Users\rscald\AppData\Local\Temp\CP17684170892406Session\CPTrustFolder17684170892421\PPTImport17684171035750\data\asimages\{908A4A27-A37E-4A10-B4A7-DF348D187488}_3.png&quot;/&gt;&lt;left val=&quot;24&quot;/&gt;&lt;top val=&quot;35&quot;/&gt;&lt;width val=&quot;743&quot;/&gt;&lt;height val=&quot;160&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1&quot;/&gt;&lt;lineCharCount val=&quot;52&quot;/&gt;&lt;lineCharCount val=&quot;17&quot;/&gt;&lt;lineCharCount val=&quot;48&quot;/&gt;&lt;lineCharCount val=&quot;35&quot;/&gt;&lt;lineCharCount val=&quot;25&quot;/&gt;&lt;/TableIndex&gt;&lt;/ShapeTextInfo&gt;"/>
  <p:tag name="HTML_SHAPEINFO" val="&lt;ThreeDShapeInfo&gt;&lt;uuid val=&quot;{EA0F86D2-68F9-4427-8668-A28D022B6660}&quot;/&gt;&lt;isInvalidForFieldText val=&quot;0&quot;/&gt;&lt;Image&gt;&lt;filename val=&quot;C:\Users\rscald\AppData\Local\Temp\CP17684170892406Session\CPTrustFolder17684170892421\PPTImport17684171035750\data\asimages\{EA0F86D2-68F9-4427-8668-A28D022B6660}_3.png&quot;/&gt;&lt;left val=&quot;36&quot;/&gt;&lt;top val=&quot;192&quot;/&gt;&lt;width val=&quot;876&quot;/&gt;&lt;height val=&quot;444&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F4BD6C72-53AD-40A4-834C-DC6F4DAF7D3B}&quot;/&gt;&lt;isInvalidForFieldText val=&quot;0&quot;/&gt;&lt;Image&gt;&lt;filename val=&quot;C:\Users\rscald\AppData\Local\Temp\CP17684170892406Session\CPTrustFolder17684170892421\PPTImport17684171035750\data\asimages\{F4BD6C72-53AD-40A4-834C-DC6F4DAF7D3B}_3.png&quot;/&gt;&lt;left val=&quot;864&quot;/&gt;&lt;top val=&quot;674&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1&quot;/&gt;&lt;/TableIndex&gt;&lt;/ShapeTextInfo&gt;"/>
  <p:tag name="HTML_SHAPEINFO" val="&lt;ThreeDShapeInfo&gt;&lt;uuid val=&quot;{6F1CF86F-7874-43CE-8393-ADFF396E1DA0}&quot;/&gt;&lt;isInvalidForFieldText val=&quot;0&quot;/&gt;&lt;Image&gt;&lt;filename val=&quot;C:\Users\rscald\AppData\Local\Temp\CP17684170892406Session\CPTrustFolder17684170892421\PPTImport17684171035750\data\asimages\{6F1CF86F-7874-43CE-8393-ADFF396E1DA0}_89.png&quot;/&gt;&lt;left val=&quot;24&quot;/&gt;&lt;top val=&quot;35&quot;/&gt;&lt;width val=&quot;743&quot;/&gt;&lt;height val=&quot;160&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33&quot;/&gt;&lt;lineCharCount val=&quot;51&quot;/&gt;&lt;lineCharCount val=&quot;43&quot;/&gt;&lt;lineCharCount val=&quot;48&quot;/&gt;&lt;lineCharCount val=&quot;23&quot;/&gt;&lt;lineCharCount val=&quot;33&quot;/&gt;&lt;lineCharCount val=&quot;49&quot;/&gt;&lt;/TableIndex&gt;&lt;/ShapeTextInfo&gt;"/>
  <p:tag name="HTML_SHAPEINFO" val="&lt;ThreeDShapeInfo&gt;&lt;uuid val=&quot;{AAB9FA27-9BAC-4E29-BD5B-E806521D87FF}&quot;/&gt;&lt;isInvalidForFieldText val=&quot;0&quot;/&gt;&lt;Image&gt;&lt;filename val=&quot;C:\Users\rscald\AppData\Local\Temp\CP17684170892406Session\CPTrustFolder17684170892421\PPTImport17684171035750\data\asimages\{AAB9FA27-9BAC-4E29-BD5B-E806521D87FF}_89.png&quot;/&gt;&lt;left val=&quot;38&quot;/&gt;&lt;top val=&quot;192&quot;/&gt;&lt;width val=&quot;874&quot;/&gt;&lt;height val=&quot;444&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2678</TotalTime>
  <Words>699</Words>
  <Application>Microsoft Office PowerPoint</Application>
  <PresentationFormat>On-screen Show (4:3)</PresentationFormat>
  <Paragraphs>71</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Century Gothic</vt:lpstr>
      <vt:lpstr>Times New Roman</vt:lpstr>
      <vt:lpstr>Tw Cen MT Condensed</vt:lpstr>
      <vt:lpstr>Office Theme</vt:lpstr>
      <vt:lpstr>Dental</vt:lpstr>
      <vt:lpstr>Important information</vt:lpstr>
      <vt:lpstr>Dental Plus</vt:lpstr>
      <vt:lpstr>Basic Dental</vt:lpstr>
      <vt:lpstr>Dental enrollment</vt:lpstr>
      <vt:lpstr>Summary of benefits</vt:lpstr>
      <vt:lpstr>Summary of benefits</vt:lpstr>
      <vt:lpstr>2024 Monthly premiums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Jessica Moak</cp:lastModifiedBy>
  <cp:revision>152</cp:revision>
  <cp:lastPrinted>2019-12-11T18:59:44Z</cp:lastPrinted>
  <dcterms:created xsi:type="dcterms:W3CDTF">2020-07-07T16:41:29Z</dcterms:created>
  <dcterms:modified xsi:type="dcterms:W3CDTF">2023-12-04T15:24:26Z</dcterms:modified>
</cp:coreProperties>
</file>