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13"/>
  </p:notesMasterIdLst>
  <p:handoutMasterIdLst>
    <p:handoutMasterId r:id="rId14"/>
  </p:handoutMasterIdLst>
  <p:sldIdLst>
    <p:sldId id="455" r:id="rId5"/>
    <p:sldId id="463" r:id="rId6"/>
    <p:sldId id="510" r:id="rId7"/>
    <p:sldId id="500" r:id="rId8"/>
    <p:sldId id="508" r:id="rId9"/>
    <p:sldId id="509" r:id="rId10"/>
    <p:sldId id="512" r:id="rId11"/>
    <p:sldId id="263" r:id="rId12"/>
  </p:sldIdLst>
  <p:sldSz cx="12192000" cy="6858000"/>
  <p:notesSz cx="7315200" cy="96012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0BF75E83-95F7-2007-FD8B-4BAEB334E0EB}" name="Brittany Terry" initials="BT" userId="S::rterrb@peba.sc.gov::15e29356-83d4-4e0d-ac9e-5fd40c3f683d"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07" d="100"/>
          <a:sy n="107" d="100"/>
        </p:scale>
        <p:origin x="258" y="10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11/10/2025</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11/10/2025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6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peba.sc.gov/insurance-training"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peba.sc.gov/publications" TargetMode="External"/><Relationship Id="rId2" Type="http://schemas.openxmlformats.org/officeDocument/2006/relationships/hyperlink" Target="https://www.peba.sc.gov/forms" TargetMode="External"/><Relationship Id="rId1" Type="http://schemas.openxmlformats.org/officeDocument/2006/relationships/slideLayout" Target="../slideLayouts/slideLayout5.xml"/><Relationship Id="rId5" Type="http://schemas.openxmlformats.org/officeDocument/2006/relationships/hyperlink" Target="http://www.peba.sc.gov/new-employees" TargetMode="External"/><Relationship Id="rId4" Type="http://schemas.openxmlformats.org/officeDocument/2006/relationships/hyperlink" Target="http://www.peba.sc.gov/nyb"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peba.sc.gov/contact-employer" TargetMode="External"/><Relationship Id="rId2" Type="http://schemas.openxmlformats.org/officeDocument/2006/relationships/hyperlink" Target="https://ebs.eip.sc.gov/ebs/" TargetMode="External"/><Relationship Id="rId1" Type="http://schemas.openxmlformats.org/officeDocument/2006/relationships/slideLayout" Target="../slideLayouts/slideLayout5.xml"/><Relationship Id="rId5" Type="http://schemas.openxmlformats.org/officeDocument/2006/relationships/hyperlink" Target="mailto:EmployerServices@peba.sc.gov" TargetMode="External"/><Relationship Id="rId4" Type="http://schemas.openxmlformats.org/officeDocument/2006/relationships/hyperlink" Target="https://peba.sc.gov/peba-updat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a:xfrm>
            <a:off x="336550" y="2011680"/>
            <a:ext cx="5759450" cy="2310938"/>
          </a:xfrm>
        </p:spPr>
        <p:txBody>
          <a:bodyPr/>
          <a:lstStyle/>
          <a:p>
            <a:r>
              <a:rPr lang="en-US"/>
              <a:t>EBS, MyBenefits and other tools</a:t>
            </a:r>
            <a:endParaRPr lang="en-US" dirty="0"/>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a:xfrm>
            <a:off x="336550" y="4663456"/>
            <a:ext cx="3304425" cy="1803862"/>
          </a:xfrm>
        </p:spPr>
        <p:txBody>
          <a:bodyPr/>
          <a:lstStyle/>
          <a:p>
            <a:r>
              <a:rPr lang="en-US" dirty="0"/>
              <a:t>Insurance Benefits Training</a:t>
            </a:r>
          </a:p>
          <a:p>
            <a:r>
              <a:rPr lang="en-US" dirty="0"/>
              <a:t>2026</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7F893-E4C5-CD10-7897-F6B4990988A2}"/>
              </a:ext>
            </a:extLst>
          </p:cNvPr>
          <p:cNvSpPr>
            <a:spLocks noGrp="1"/>
          </p:cNvSpPr>
          <p:nvPr>
            <p:ph type="title"/>
          </p:nvPr>
        </p:nvSpPr>
        <p:spPr/>
        <p:txBody>
          <a:bodyPr/>
          <a:lstStyle/>
          <a:p>
            <a:r>
              <a:rPr lang="en-US" dirty="0"/>
              <a:t>EBS and </a:t>
            </a:r>
            <a:r>
              <a:rPr lang="en-US" dirty="0" err="1"/>
              <a:t>MyBenefits</a:t>
            </a:r>
            <a:endParaRPr lang="en-US" dirty="0"/>
          </a:p>
        </p:txBody>
      </p:sp>
      <p:sp>
        <p:nvSpPr>
          <p:cNvPr id="4" name="Slide Number Placeholder 3">
            <a:extLst>
              <a:ext uri="{FF2B5EF4-FFF2-40B4-BE49-F238E27FC236}">
                <a16:creationId xmlns:a16="http://schemas.microsoft.com/office/drawing/2014/main" id="{A251BE9E-1156-DBC3-2695-D27468D545A4}"/>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8" name="Content Placeholder 7">
            <a:extLst>
              <a:ext uri="{FF2B5EF4-FFF2-40B4-BE49-F238E27FC236}">
                <a16:creationId xmlns:a16="http://schemas.microsoft.com/office/drawing/2014/main" id="{1EB13725-6762-C8BE-74C3-0371A0A227B0}"/>
              </a:ext>
            </a:extLst>
          </p:cNvPr>
          <p:cNvSpPr>
            <a:spLocks noGrp="1"/>
          </p:cNvSpPr>
          <p:nvPr>
            <p:ph sz="half" idx="13"/>
          </p:nvPr>
        </p:nvSpPr>
        <p:spPr/>
        <p:txBody>
          <a:bodyPr/>
          <a:lstStyle/>
          <a:p>
            <a:r>
              <a:rPr lang="en-US" dirty="0"/>
              <a:t>Employee Benefits Services</a:t>
            </a:r>
            <a:endParaRPr lang="en-US" strike="sngStrike" dirty="0">
              <a:solidFill>
                <a:srgbClr val="FF0000"/>
              </a:solidFill>
            </a:endParaRPr>
          </a:p>
          <a:p>
            <a:pPr lvl="1"/>
            <a:r>
              <a:rPr lang="en-US" dirty="0"/>
              <a:t>BA console (homepage) – view, acknowledge and approve transactions, and manage requests for review. </a:t>
            </a:r>
          </a:p>
          <a:p>
            <a:pPr lvl="1"/>
            <a:r>
              <a:rPr lang="en-US" dirty="0"/>
              <a:t>Manage subscribers – enroll, change, terminate, request for review, reinstate and submit life insurance SOH requests. </a:t>
            </a:r>
          </a:p>
          <a:p>
            <a:pPr lvl="1"/>
            <a:r>
              <a:rPr lang="en-US" dirty="0"/>
              <a:t>Manage groups – view enrollment and accounting reports, including bills, view and manage employer contacts, and submit online bill payments. </a:t>
            </a:r>
          </a:p>
          <a:p>
            <a:endParaRPr lang="en-US" dirty="0"/>
          </a:p>
        </p:txBody>
      </p:sp>
      <p:sp>
        <p:nvSpPr>
          <p:cNvPr id="3" name="Content Placeholder 2">
            <a:extLst>
              <a:ext uri="{FF2B5EF4-FFF2-40B4-BE49-F238E27FC236}">
                <a16:creationId xmlns:a16="http://schemas.microsoft.com/office/drawing/2014/main" id="{B45A4709-038A-CF14-2C9C-BDEDA0966E99}"/>
              </a:ext>
            </a:extLst>
          </p:cNvPr>
          <p:cNvSpPr>
            <a:spLocks noGrp="1"/>
          </p:cNvSpPr>
          <p:nvPr>
            <p:ph sz="half" idx="2"/>
          </p:nvPr>
        </p:nvSpPr>
        <p:spPr/>
        <p:txBody>
          <a:bodyPr>
            <a:normAutofit/>
          </a:bodyPr>
          <a:lstStyle/>
          <a:p>
            <a:r>
              <a:rPr lang="en-US" dirty="0"/>
              <a:t>MyBenefits</a:t>
            </a:r>
          </a:p>
          <a:p>
            <a:pPr lvl="1"/>
            <a:r>
              <a:rPr lang="en-US" dirty="0"/>
              <a:t>Encourage subscribers to view coverage information and make changes in MyBenefits.</a:t>
            </a:r>
          </a:p>
          <a:p>
            <a:pPr lvl="1"/>
            <a:r>
              <a:rPr lang="en-US" dirty="0"/>
              <a:t>Also allows subscribers to upload supporting documentation. </a:t>
            </a:r>
          </a:p>
          <a:p>
            <a:pPr lvl="1"/>
            <a:r>
              <a:rPr lang="en-US" dirty="0"/>
              <a:t>Important resources for subscribers during open enrollment. </a:t>
            </a:r>
          </a:p>
        </p:txBody>
      </p:sp>
    </p:spTree>
    <p:extLst>
      <p:ext uri="{BB962C8B-B14F-4D97-AF65-F5344CB8AC3E}">
        <p14:creationId xmlns:p14="http://schemas.microsoft.com/office/powerpoint/2010/main" val="3144806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09BA53C-6931-4142-A9AD-3E25AD49FF5A}"/>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AB7B9FA7-5369-4D79-B476-DF4A1CB2A8B9}"/>
              </a:ext>
            </a:extLst>
          </p:cNvPr>
          <p:cNvSpPr>
            <a:spLocks noGrp="1"/>
          </p:cNvSpPr>
          <p:nvPr>
            <p:ph sz="half" idx="1"/>
          </p:nvPr>
        </p:nvSpPr>
        <p:spPr/>
        <p:txBody>
          <a:bodyPr vert="horz" lIns="91440" tIns="45720" rIns="91440" bIns="45720" rtlCol="0" anchor="t">
            <a:normAutofit/>
          </a:bodyPr>
          <a:lstStyle/>
          <a:p>
            <a:r>
              <a:rPr lang="en-US" altLang="en-US" dirty="0"/>
              <a:t>For training resources, visit </a:t>
            </a:r>
            <a:r>
              <a:rPr lang="en-US" altLang="en-US" dirty="0">
                <a:hlinkClick r:id="rId2"/>
              </a:rPr>
              <a:t>peba.sc.gov/insurance-training</a:t>
            </a:r>
            <a:r>
              <a:rPr lang="en-US" altLang="en-US" dirty="0"/>
              <a:t>.</a:t>
            </a:r>
          </a:p>
          <a:p>
            <a:pPr lvl="1"/>
            <a:r>
              <a:rPr lang="en-US" altLang="en-US" dirty="0"/>
              <a:t>Insurance enrollments with EBS.</a:t>
            </a:r>
          </a:p>
          <a:p>
            <a:pPr lvl="2"/>
            <a:r>
              <a:rPr lang="en-US" altLang="en-US" dirty="0"/>
              <a:t>EBS Enrollment Transaction Guide.</a:t>
            </a:r>
          </a:p>
          <a:p>
            <a:pPr lvl="2"/>
            <a:r>
              <a:rPr lang="en-US" altLang="en-US" dirty="0"/>
              <a:t>EBS Enrollment File Upload Guide.</a:t>
            </a:r>
          </a:p>
          <a:p>
            <a:pPr lvl="1"/>
            <a:r>
              <a:rPr lang="en-US" altLang="en-US" dirty="0"/>
              <a:t>Request for Review tutorial.</a:t>
            </a:r>
          </a:p>
          <a:p>
            <a:pPr lvl="1"/>
            <a:r>
              <a:rPr lang="en-US" altLang="en-US" dirty="0"/>
              <a:t>Updating salary information for SLTD.</a:t>
            </a:r>
            <a:endParaRPr lang="en-US" dirty="0"/>
          </a:p>
          <a:p>
            <a:pPr lvl="1"/>
            <a:r>
              <a:rPr lang="en-US" dirty="0"/>
              <a:t>Duo Security.</a:t>
            </a:r>
          </a:p>
          <a:p>
            <a:pPr lvl="1"/>
            <a:r>
              <a:rPr lang="en-US" dirty="0"/>
              <a:t>Long term disability claims. </a:t>
            </a:r>
          </a:p>
          <a:p>
            <a:pPr lvl="1"/>
            <a:r>
              <a:rPr lang="en-US" dirty="0"/>
              <a:t>Electronic life insurance </a:t>
            </a:r>
            <a:r>
              <a:rPr lang="en-US" i="1" dirty="0"/>
              <a:t>Statement of Health </a:t>
            </a:r>
            <a:r>
              <a:rPr lang="en-US" dirty="0"/>
              <a:t>process. </a:t>
            </a:r>
          </a:p>
          <a:p>
            <a:pPr lvl="1"/>
            <a:r>
              <a:rPr lang="en-US" dirty="0"/>
              <a:t>National Medical Support Notice.</a:t>
            </a:r>
          </a:p>
          <a:p>
            <a:r>
              <a:rPr lang="en-US" dirty="0"/>
              <a:t>Join online sessions and the Employer Advisory Group, hosted by Employer Services, which are announced in </a:t>
            </a:r>
            <a:r>
              <a:rPr lang="en-US" i="1" dirty="0"/>
              <a:t>PEBA Update</a:t>
            </a:r>
            <a:r>
              <a:rPr lang="en-US" dirty="0"/>
              <a:t>.</a:t>
            </a:r>
          </a:p>
        </p:txBody>
      </p:sp>
      <p:sp>
        <p:nvSpPr>
          <p:cNvPr id="2" name="Title 1">
            <a:extLst>
              <a:ext uri="{FF2B5EF4-FFF2-40B4-BE49-F238E27FC236}">
                <a16:creationId xmlns:a16="http://schemas.microsoft.com/office/drawing/2014/main" id="{AFAAA6F6-FB12-4FA2-8F19-D8D668883D4F}"/>
              </a:ext>
            </a:extLst>
          </p:cNvPr>
          <p:cNvSpPr>
            <a:spLocks noGrp="1"/>
          </p:cNvSpPr>
          <p:nvPr>
            <p:ph type="title"/>
          </p:nvPr>
        </p:nvSpPr>
        <p:spPr/>
        <p:txBody>
          <a:bodyPr/>
          <a:lstStyle/>
          <a:p>
            <a:r>
              <a:rPr lang="en-US"/>
              <a:t>Additional training</a:t>
            </a:r>
            <a:endParaRPr lang="en-US" dirty="0"/>
          </a:p>
        </p:txBody>
      </p:sp>
    </p:spTree>
    <p:extLst>
      <p:ext uri="{BB962C8B-B14F-4D97-AF65-F5344CB8AC3E}">
        <p14:creationId xmlns:p14="http://schemas.microsoft.com/office/powerpoint/2010/main" val="1460596610"/>
      </p:ext>
    </p:extLst>
  </p:cSld>
  <p:clrMapOvr>
    <a:masterClrMapping/>
  </p:clrMapOvr>
  <mc:AlternateContent xmlns:mc="http://schemas.openxmlformats.org/markup-compatibility/2006" xmlns:p14="http://schemas.microsoft.com/office/powerpoint/2010/main">
    <mc:Choice Requires="p14">
      <p:transition spd="slow" p14:dur="2000" advTm="36484"/>
    </mc:Choice>
    <mc:Fallback xmlns="">
      <p:transition spd="slow" advTm="3648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AA6F6-FB12-4FA2-8F19-D8D668883D4F}"/>
              </a:ext>
            </a:extLst>
          </p:cNvPr>
          <p:cNvSpPr>
            <a:spLocks noGrp="1"/>
          </p:cNvSpPr>
          <p:nvPr>
            <p:ph type="title"/>
          </p:nvPr>
        </p:nvSpPr>
        <p:spPr>
          <a:xfrm>
            <a:off x="609600" y="228599"/>
            <a:ext cx="9598430" cy="1724899"/>
          </a:xfrm>
        </p:spPr>
        <p:txBody>
          <a:bodyPr/>
          <a:lstStyle/>
          <a:p>
            <a:r>
              <a:rPr lang="en-US" dirty="0"/>
              <a:t>Other tools</a:t>
            </a:r>
          </a:p>
        </p:txBody>
      </p:sp>
      <p:sp>
        <p:nvSpPr>
          <p:cNvPr id="3" name="Content Placeholder 2">
            <a:extLst>
              <a:ext uri="{FF2B5EF4-FFF2-40B4-BE49-F238E27FC236}">
                <a16:creationId xmlns:a16="http://schemas.microsoft.com/office/drawing/2014/main" id="{AB7B9FA7-5369-4D79-B476-DF4A1CB2A8B9}"/>
              </a:ext>
            </a:extLst>
          </p:cNvPr>
          <p:cNvSpPr>
            <a:spLocks noGrp="1"/>
          </p:cNvSpPr>
          <p:nvPr>
            <p:ph idx="1"/>
          </p:nvPr>
        </p:nvSpPr>
        <p:spPr>
          <a:xfrm>
            <a:off x="609600" y="2510455"/>
            <a:ext cx="10972800" cy="3790590"/>
          </a:xfrm>
        </p:spPr>
        <p:txBody>
          <a:bodyPr/>
          <a:lstStyle/>
          <a:p>
            <a:r>
              <a:rPr lang="en-US" dirty="0"/>
              <a:t>Forms available at </a:t>
            </a:r>
            <a:r>
              <a:rPr lang="en-US" dirty="0">
                <a:hlinkClick r:id="rId2"/>
              </a:rPr>
              <a:t>peba.sc.gov/forms</a:t>
            </a:r>
            <a:r>
              <a:rPr lang="en-US" dirty="0"/>
              <a:t>. </a:t>
            </a:r>
          </a:p>
          <a:p>
            <a:r>
              <a:rPr lang="en-US" dirty="0"/>
              <a:t>Employer checklists available at </a:t>
            </a:r>
            <a:r>
              <a:rPr lang="en-US" dirty="0">
                <a:hlinkClick r:id="rId3"/>
              </a:rPr>
              <a:t>peba.sc.gov/publications</a:t>
            </a:r>
            <a:r>
              <a:rPr lang="en-US" dirty="0"/>
              <a:t>.</a:t>
            </a:r>
          </a:p>
          <a:p>
            <a:r>
              <a:rPr lang="en-US" dirty="0"/>
              <a:t>Important employer publications at </a:t>
            </a:r>
            <a:r>
              <a:rPr lang="en-US" dirty="0">
                <a:hlinkClick r:id="rId3"/>
              </a:rPr>
              <a:t>peba.sc.gov/publications</a:t>
            </a:r>
            <a:r>
              <a:rPr lang="en-US" dirty="0"/>
              <a:t>.</a:t>
            </a:r>
          </a:p>
          <a:p>
            <a:r>
              <a:rPr lang="en-US" i="1" dirty="0"/>
              <a:t>Navigating Your Benefits </a:t>
            </a:r>
            <a:r>
              <a:rPr lang="en-US" dirty="0"/>
              <a:t>series available at </a:t>
            </a:r>
            <a:r>
              <a:rPr lang="en-US" dirty="0">
                <a:hlinkClick r:id="rId4"/>
              </a:rPr>
              <a:t>peba.sc.gov/</a:t>
            </a:r>
            <a:r>
              <a:rPr lang="en-US" dirty="0" err="1">
                <a:hlinkClick r:id="rId4"/>
              </a:rPr>
              <a:t>nyb</a:t>
            </a:r>
            <a:r>
              <a:rPr lang="en-US" dirty="0"/>
              <a:t>.  </a:t>
            </a:r>
          </a:p>
          <a:p>
            <a:r>
              <a:rPr lang="en-US" dirty="0"/>
              <a:t>Information for new employees at </a:t>
            </a:r>
            <a:r>
              <a:rPr lang="en-US" dirty="0">
                <a:hlinkClick r:id="rId5"/>
              </a:rPr>
              <a:t>peba.sc.gov/new-employees</a:t>
            </a:r>
            <a:r>
              <a:rPr lang="en-US" dirty="0"/>
              <a:t>. </a:t>
            </a:r>
          </a:p>
        </p:txBody>
      </p:sp>
      <p:sp>
        <p:nvSpPr>
          <p:cNvPr id="4" name="Slide Number Placeholder 3">
            <a:extLst>
              <a:ext uri="{FF2B5EF4-FFF2-40B4-BE49-F238E27FC236}">
                <a16:creationId xmlns:a16="http://schemas.microsoft.com/office/drawing/2014/main" id="{809BA53C-6931-4142-A9AD-3E25AD49FF5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3850485675"/>
      </p:ext>
    </p:extLst>
  </p:cSld>
  <p:clrMapOvr>
    <a:masterClrMapping/>
  </p:clrMapOvr>
  <mc:AlternateContent xmlns:mc="http://schemas.openxmlformats.org/markup-compatibility/2006" xmlns:p14="http://schemas.microsoft.com/office/powerpoint/2010/main">
    <mc:Choice Requires="p14">
      <p:transition spd="slow" p14:dur="2000" advTm="25985"/>
    </mc:Choice>
    <mc:Fallback xmlns="">
      <p:transition spd="slow" advTm="2598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063AAF7-BBB0-485D-ACC4-010632D4BF36}"/>
              </a:ext>
            </a:extLst>
          </p:cNvPr>
          <p:cNvSpPr>
            <a:spLocks noGrp="1"/>
          </p:cNvSpPr>
          <p:nvPr>
            <p:ph type="title"/>
          </p:nvPr>
        </p:nvSpPr>
        <p:spPr>
          <a:xfrm>
            <a:off x="609600" y="228599"/>
            <a:ext cx="9598430" cy="1724899"/>
          </a:xfrm>
        </p:spPr>
        <p:txBody>
          <a:bodyPr/>
          <a:lstStyle/>
          <a:p>
            <a:r>
              <a:rPr lang="en-US"/>
              <a:t>Get in touch with PEBA</a:t>
            </a:r>
            <a:endParaRPr lang="en-US" dirty="0"/>
          </a:p>
        </p:txBody>
      </p:sp>
      <p:sp>
        <p:nvSpPr>
          <p:cNvPr id="6" name="Content Placeholder 5">
            <a:extLst>
              <a:ext uri="{FF2B5EF4-FFF2-40B4-BE49-F238E27FC236}">
                <a16:creationId xmlns:a16="http://schemas.microsoft.com/office/drawing/2014/main" id="{70AAE88F-9102-4E65-BF6E-586479F7CCAF}"/>
              </a:ext>
            </a:extLst>
          </p:cNvPr>
          <p:cNvSpPr>
            <a:spLocks noGrp="1"/>
          </p:cNvSpPr>
          <p:nvPr>
            <p:ph idx="1"/>
          </p:nvPr>
        </p:nvSpPr>
        <p:spPr>
          <a:xfrm>
            <a:off x="609600" y="2510455"/>
            <a:ext cx="10972800" cy="3790590"/>
          </a:xfrm>
        </p:spPr>
        <p:txBody>
          <a:bodyPr vert="horz" lIns="91440" tIns="45720" rIns="91440" bIns="45720" rtlCol="0" anchor="t">
            <a:normAutofit/>
          </a:bodyPr>
          <a:lstStyle/>
          <a:p>
            <a:r>
              <a:rPr lang="en-US" dirty="0"/>
              <a:t>Customer Service.</a:t>
            </a:r>
          </a:p>
          <a:p>
            <a:pPr lvl="1"/>
            <a:r>
              <a:rPr lang="en-US" dirty="0"/>
              <a:t>Use the Contact Us button in </a:t>
            </a:r>
            <a:r>
              <a:rPr lang="en-US" dirty="0">
                <a:hlinkClick r:id="rId2"/>
              </a:rPr>
              <a:t>EBS</a:t>
            </a:r>
            <a:r>
              <a:rPr lang="en-US" dirty="0"/>
              <a:t>; or</a:t>
            </a:r>
          </a:p>
          <a:p>
            <a:pPr lvl="1"/>
            <a:r>
              <a:rPr lang="en-US" dirty="0"/>
              <a:t>Email at </a:t>
            </a:r>
            <a:r>
              <a:rPr lang="en-US" dirty="0">
                <a:hlinkClick r:id="rId3"/>
              </a:rPr>
              <a:t>peba.sc.gov/contact-employer</a:t>
            </a:r>
            <a:r>
              <a:rPr lang="en-US" dirty="0"/>
              <a:t>. </a:t>
            </a:r>
          </a:p>
          <a:p>
            <a:r>
              <a:rPr lang="en-US" i="1" dirty="0">
                <a:hlinkClick r:id="rId4"/>
              </a:rPr>
              <a:t>PEBA Update</a:t>
            </a:r>
            <a:r>
              <a:rPr lang="en-US" i="1" dirty="0"/>
              <a:t> </a:t>
            </a:r>
            <a:r>
              <a:rPr lang="en-US" dirty="0"/>
              <a:t>weekly e-newsletter.</a:t>
            </a:r>
          </a:p>
          <a:p>
            <a:pPr lvl="1"/>
            <a:r>
              <a:rPr lang="en-US" dirty="0"/>
              <a:t>Employer contacts in EBS with a valid email address will be placed on the distribution list.</a:t>
            </a:r>
          </a:p>
          <a:p>
            <a:pPr lvl="1"/>
            <a:r>
              <a:rPr lang="en-US" dirty="0"/>
              <a:t>View archives at </a:t>
            </a:r>
            <a:r>
              <a:rPr lang="en-US" dirty="0">
                <a:hlinkClick r:id="rId4"/>
              </a:rPr>
              <a:t>peba.sc.gov/peba-update</a:t>
            </a:r>
            <a:r>
              <a:rPr lang="en-US" dirty="0"/>
              <a:t>. </a:t>
            </a:r>
          </a:p>
          <a:p>
            <a:r>
              <a:rPr lang="en-US" dirty="0"/>
              <a:t>Email </a:t>
            </a:r>
            <a:r>
              <a:rPr lang="en-US" dirty="0">
                <a:hlinkClick r:id="rId5"/>
              </a:rPr>
              <a:t>EmployerServices@peba.sc.gov</a:t>
            </a:r>
            <a:r>
              <a:rPr lang="en-US" dirty="0"/>
              <a:t> to request training assistance and share your feedback. </a:t>
            </a:r>
          </a:p>
          <a:p>
            <a:pPr lvl="1"/>
            <a:endParaRPr lang="en-US" dirty="0"/>
          </a:p>
        </p:txBody>
      </p:sp>
      <p:sp>
        <p:nvSpPr>
          <p:cNvPr id="3" name="Slide Number Placeholder 2">
            <a:extLst>
              <a:ext uri="{FF2B5EF4-FFF2-40B4-BE49-F238E27FC236}">
                <a16:creationId xmlns:a16="http://schemas.microsoft.com/office/drawing/2014/main" id="{AC082DA0-8AE1-4166-B009-54358822143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2330619477"/>
      </p:ext>
    </p:extLst>
  </p:cSld>
  <p:clrMapOvr>
    <a:masterClrMapping/>
  </p:clrMapOvr>
  <mc:AlternateContent xmlns:mc="http://schemas.openxmlformats.org/markup-compatibility/2006" xmlns:p14="http://schemas.microsoft.com/office/powerpoint/2010/main">
    <mc:Choice Requires="p14">
      <p:transition spd="slow" p14:dur="2000" advTm="23303"/>
    </mc:Choice>
    <mc:Fallback xmlns="">
      <p:transition spd="slow" advTm="2330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65C0AC7-694B-7B91-A454-960701D19CB4}"/>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244255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CA224039D7B4F8443B4FE833B68CF" ma:contentTypeVersion="3" ma:contentTypeDescription="Create a new document." ma:contentTypeScope="" ma:versionID="285ca011069bfca4bd586da58b875788">
  <xsd:schema xmlns:xsd="http://www.w3.org/2001/XMLSchema" xmlns:xs="http://www.w3.org/2001/XMLSchema" xmlns:p="http://schemas.microsoft.com/office/2006/metadata/properties" xmlns:ns2="b2d9911d-1712-41da-948a-3a7f0b6aa5de" targetNamespace="http://schemas.microsoft.com/office/2006/metadata/properties" ma:root="true" ma:fieldsID="b551d4a5534ee0a1981eb6d5714bda81" ns2:_="">
    <xsd:import namespace="b2d9911d-1712-41da-948a-3a7f0b6aa5de"/>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d9911d-1712-41da-948a-3a7f0b6aa5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76EF0C0-5239-47C2-9C58-47DF46A798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d9911d-1712-41da-948a-3a7f0b6aa5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9E733D-84F4-477C-9F87-D0A2CF7D0D9F}">
  <ds:schemaRefs>
    <ds:schemaRef ds:uri="http://schemas.microsoft.com/sharepoint/v3/contenttype/forms"/>
  </ds:schemaRefs>
</ds:datastoreItem>
</file>

<file path=customXml/itemProps3.xml><?xml version="1.0" encoding="utf-8"?>
<ds:datastoreItem xmlns:ds="http://schemas.openxmlformats.org/officeDocument/2006/customXml" ds:itemID="{8589677A-F04B-43C5-9B4E-B0A749FBD7D9}">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PEBA Presentation Template</Template>
  <TotalTime>23580</TotalTime>
  <Words>417</Words>
  <Application>Microsoft Office PowerPoint</Application>
  <PresentationFormat>Widescreen</PresentationFormat>
  <Paragraphs>54</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EBS, MyBenefits and other tools</vt:lpstr>
      <vt:lpstr>Important information</vt:lpstr>
      <vt:lpstr>EBS and MyBenefits</vt:lpstr>
      <vt:lpstr>Additional training</vt:lpstr>
      <vt:lpstr>Other tools</vt:lpstr>
      <vt:lpstr>Get in touch with PEBA</vt:lpstr>
      <vt:lpstr>PowerPoint Presentation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565</cp:revision>
  <cp:lastPrinted>2024-12-09T17:10:14Z</cp:lastPrinted>
  <dcterms:created xsi:type="dcterms:W3CDTF">2019-11-01T12:34:11Z</dcterms:created>
  <dcterms:modified xsi:type="dcterms:W3CDTF">2025-11-10T18:52:11Z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y fmtid="{D5CDD505-2E9C-101B-9397-08002B2CF9AE}" pid="7" name="ContentTypeId">
    <vt:lpwstr>0x010100192CA224039D7B4F8443B4FE833B68CF</vt:lpwstr>
  </property>
</Properties>
</file>