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315" r:id="rId3"/>
    <p:sldId id="316" r:id="rId4"/>
    <p:sldId id="317" r:id="rId5"/>
    <p:sldId id="263" r:id="rId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11EDD33-86DB-4CFD-A41B-7B88B073EF7A}" name="Jessica Moak" initials="JM" userId="S::rmoakj@peba.sc.gov::00fb72e6-3ecd-44d5-a8cb-95d2c3bab7d4" providerId="AD"/>
  <p188:author id="{D69F3596-F32A-6A11-B93C-60EEA29904A9}" name="Heather H. Young" initials="HHY" userId="S::ryounh@peba.sc.gov::9a85b619-8fd1-4dec-b439-2514df7fe89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8" clrIdx="0">
    <p:extLst>
      <p:ext uri="{19B8F6BF-5375-455C-9EA6-DF929625EA0E}">
        <p15:presenceInfo xmlns:p15="http://schemas.microsoft.com/office/powerpoint/2012/main" userId="S::ryounh@peba.sc.gov::9a85b619-8fd1-4dec-b439-2514df7fe89a" providerId="AD"/>
      </p:ext>
    </p:extLst>
  </p:cmAuthor>
  <p:cmAuthor id="2" name="Michele Johnson" initials="MJ" lastIdx="2" clrIdx="1">
    <p:extLst>
      <p:ext uri="{19B8F6BF-5375-455C-9EA6-DF929625EA0E}">
        <p15:presenceInfo xmlns:p15="http://schemas.microsoft.com/office/powerpoint/2012/main" userId="S::rjohnm@peba.sc.gov::5f4d155d-f457-4398-83b3-401996ea5b9f" providerId="AD"/>
      </p:ext>
    </p:extLst>
  </p:cmAuthor>
  <p:cmAuthor id="3" name="Paul Graham" initials="PG" lastIdx="4" clrIdx="2">
    <p:extLst>
      <p:ext uri="{19B8F6BF-5375-455C-9EA6-DF929625EA0E}">
        <p15:presenceInfo xmlns:p15="http://schemas.microsoft.com/office/powerpoint/2012/main" userId="S::rgrahp@peba.sc.gov::915614a9-9db6-4b70-b04c-6fa722633c3a" providerId="AD"/>
      </p:ext>
    </p:extLst>
  </p:cmAuthor>
  <p:cmAuthor id="4" name="Jessica Moak" initials="JM" lastIdx="1" clrIdx="3">
    <p:extLst>
      <p:ext uri="{19B8F6BF-5375-455C-9EA6-DF929625EA0E}">
        <p15:presenceInfo xmlns:p15="http://schemas.microsoft.com/office/powerpoint/2012/main" userId="S::rmoakj@peba.sc.gov::aefcb452-2607-4fbc-8c60-dfa075c160aa" providerId="AD"/>
      </p:ext>
    </p:extLst>
  </p:cmAuthor>
  <p:cmAuthor id="5" name="Amber Carter" initials="AC" lastIdx="3" clrIdx="4">
    <p:extLst>
      <p:ext uri="{19B8F6BF-5375-455C-9EA6-DF929625EA0E}">
        <p15:presenceInfo xmlns:p15="http://schemas.microsoft.com/office/powerpoint/2012/main" userId="S::rcarta@peba.sc.gov::eb8527e1-b802-446a-ae79-84550f6bea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5" autoAdjust="0"/>
    <p:restoredTop sz="95652" autoAdjust="0"/>
  </p:normalViewPr>
  <p:slideViewPr>
    <p:cSldViewPr snapToGrid="0">
      <p:cViewPr varScale="1">
        <p:scale>
          <a:sx n="114" d="100"/>
          <a:sy n="114" d="100"/>
        </p:scale>
        <p:origin x="1272"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2992"/>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1728"/>
          </a:xfrm>
          <a:prstGeom prst="rect">
            <a:avLst/>
          </a:prstGeom>
        </p:spPr>
        <p:txBody>
          <a:bodyPr vert="horz" lIns="96656" tIns="48328" rIns="96656" bIns="48328" rtlCol="0"/>
          <a:lstStyle>
            <a:lvl1pPr algn="r">
              <a:defRPr sz="1200"/>
            </a:lvl1pPr>
          </a:lstStyle>
          <a:p>
            <a:fld id="{CC20F16F-8811-4B51-BB31-320552CC85AF}" type="datetimeFigureOut">
              <a:rPr lang="en-US" smtClean="0"/>
              <a:t>11/29/2023</a:t>
            </a:fld>
            <a:endParaRPr lang="en-US"/>
          </a:p>
        </p:txBody>
      </p:sp>
      <p:sp>
        <p:nvSpPr>
          <p:cNvPr id="4" name="Footer Placeholder 3"/>
          <p:cNvSpPr>
            <a:spLocks noGrp="1"/>
          </p:cNvSpPr>
          <p:nvPr>
            <p:ph type="ftr" sz="quarter" idx="2"/>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6656" tIns="48328" rIns="96656" bIns="48328"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56" tIns="48328" rIns="96656" bIns="48328" rtlCol="0"/>
          <a:lstStyle>
            <a:lvl1pPr algn="r">
              <a:defRPr sz="1200"/>
            </a:lvl1pPr>
          </a:lstStyle>
          <a:p>
            <a:fld id="{6B005CDC-F66A-4EA3-93A4-41602AB21081}" type="datetimeFigureOut">
              <a:rPr lang="en-US" smtClean="0"/>
              <a:t>11/29/2023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56" tIns="48328" rIns="96656"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56" tIns="48328" rIns="96656" bIns="48328"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hyperlink" Target="https://www.instagram.com/s.c.peba/"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7.png"/><Relationship Id="rId10" Type="http://schemas.openxmlformats.org/officeDocument/2006/relationships/hyperlink" Target="http://www.youtube.com/c/pebatv" TargetMode="External"/><Relationship Id="rId4" Type="http://schemas.openxmlformats.org/officeDocument/2006/relationships/image" Target="../media/image6.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tx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632434" y="3657600"/>
            <a:ext cx="5044842" cy="1600200"/>
          </a:xfrm>
        </p:spPr>
        <p:txBody>
          <a:bodyPr anchor="b">
            <a:normAutofit/>
          </a:bodyPr>
          <a:lstStyle>
            <a:lvl1pPr>
              <a:defRPr sz="4500" b="1" baseline="0">
                <a:solidFill>
                  <a:schemeClr val="accent1"/>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632434" y="5265739"/>
            <a:ext cx="5044842"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45936"/>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391973"/>
            <a:ext cx="438150" cy="365125"/>
          </a:xfrm>
        </p:spPr>
        <p:txBody>
          <a:bodyPr/>
          <a:lstStyle>
            <a:lvl1pPr algn="ctr">
              <a:defRPr>
                <a:solidFill>
                  <a:schemeClr val="accent1"/>
                </a:solidFill>
                <a:latin typeface="Century Gothic" panose="020B0502020202020204"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25027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tx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pic>
        <p:nvPicPr>
          <p:cNvPr id="21" name="Picture 20">
            <a:extLst>
              <a:ext uri="{FF2B5EF4-FFF2-40B4-BE49-F238E27FC236}">
                <a16:creationId xmlns:a16="http://schemas.microsoft.com/office/drawing/2014/main" id="{B970E957-0244-46AF-A3F5-62854683BF2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2" name="Picture 21">
            <a:extLst>
              <a:ext uri="{FF2B5EF4-FFF2-40B4-BE49-F238E27FC236}">
                <a16:creationId xmlns:a16="http://schemas.microsoft.com/office/drawing/2014/main" id="{A1B82644-45E2-4AE1-A011-905548B029F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3" name="Picture 22">
            <a:extLst>
              <a:ext uri="{FF2B5EF4-FFF2-40B4-BE49-F238E27FC236}">
                <a16:creationId xmlns:a16="http://schemas.microsoft.com/office/drawing/2014/main" id="{5B5774FA-A45D-4143-8804-3CB97C8485F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25" name="Picture 24">
            <a:extLst>
              <a:ext uri="{FF2B5EF4-FFF2-40B4-BE49-F238E27FC236}">
                <a16:creationId xmlns:a16="http://schemas.microsoft.com/office/drawing/2014/main" id="{6660477D-E0E8-4212-BED5-97F299F2A22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26" name="Picture 25">
            <a:extLst>
              <a:ext uri="{FF2B5EF4-FFF2-40B4-BE49-F238E27FC236}">
                <a16:creationId xmlns:a16="http://schemas.microsoft.com/office/drawing/2014/main" id="{8C4BDEE1-0818-49E8-9C7A-F7F1872150A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grpSp>
        <p:nvGrpSpPr>
          <p:cNvPr id="27" name="Group 26">
            <a:extLst>
              <a:ext uri="{FF2B5EF4-FFF2-40B4-BE49-F238E27FC236}">
                <a16:creationId xmlns:a16="http://schemas.microsoft.com/office/drawing/2014/main" id="{E6019BF6-FAAB-4AEF-A69B-99EE68479C9D}"/>
              </a:ext>
            </a:extLst>
          </p:cNvPr>
          <p:cNvGrpSpPr/>
          <p:nvPr userDrawn="1"/>
        </p:nvGrpSpPr>
        <p:grpSpPr>
          <a:xfrm>
            <a:off x="1085421" y="1305360"/>
            <a:ext cx="7253907" cy="2312807"/>
            <a:chOff x="1085421" y="957888"/>
            <a:chExt cx="7253907" cy="2312807"/>
          </a:xfrm>
        </p:grpSpPr>
        <p:sp>
          <p:nvSpPr>
            <p:cNvPr id="28" name="TextBox 27">
              <a:extLst>
                <a:ext uri="{FF2B5EF4-FFF2-40B4-BE49-F238E27FC236}">
                  <a16:creationId xmlns:a16="http://schemas.microsoft.com/office/drawing/2014/main" id="{F47ADC1F-4ACF-4663-AC59-C3C991A94418}"/>
                </a:ext>
              </a:extLst>
            </p:cNvPr>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29" name="TextBox 28">
              <a:extLst>
                <a:ext uri="{FF2B5EF4-FFF2-40B4-BE49-F238E27FC236}">
                  <a16:creationId xmlns:a16="http://schemas.microsoft.com/office/drawing/2014/main" id="{ED000DA9-ED64-4472-9354-93129B96C359}"/>
                </a:ext>
              </a:extLst>
            </p:cNvPr>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30" name="TextBox 29">
              <a:extLst>
                <a:ext uri="{FF2B5EF4-FFF2-40B4-BE49-F238E27FC236}">
                  <a16:creationId xmlns:a16="http://schemas.microsoft.com/office/drawing/2014/main" id="{412E202D-9924-45DA-B969-28CEDB11E15F}"/>
                </a:ext>
              </a:extLst>
            </p:cNvPr>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31" name="TextBox 30">
              <a:extLst>
                <a:ext uri="{FF2B5EF4-FFF2-40B4-BE49-F238E27FC236}">
                  <a16:creationId xmlns:a16="http://schemas.microsoft.com/office/drawing/2014/main" id="{D4B79800-E144-4CE2-8F38-FC69AA82284F}"/>
                </a:ext>
              </a:extLst>
            </p:cNvPr>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32" name="TextBox 31">
            <a:extLst>
              <a:ext uri="{FF2B5EF4-FFF2-40B4-BE49-F238E27FC236}">
                <a16:creationId xmlns:a16="http://schemas.microsoft.com/office/drawing/2014/main" id="{3C24AC55-8294-4E5F-B26D-5E12307CB6FB}"/>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Layout" Target="../slideLayouts/slideLayout4.xml"/><Relationship Id="rId4" Type="http://schemas.openxmlformats.org/officeDocument/2006/relationships/tags" Target="../tags/tag8.xml"/></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hyperlink" Target="https://peba.sc.gov/sites/default/files/ins_enrollment_guide.pdf" TargetMode="Externa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hyperlink" Target="https://mybenefits.sc.gov/" TargetMode="Externa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57E120-D78F-436F-9DAF-23D11A3B9C3B}"/>
              </a:ext>
            </a:extLst>
          </p:cNvPr>
          <p:cNvSpPr>
            <a:spLocks noGrp="1"/>
          </p:cNvSpPr>
          <p:nvPr>
            <p:ph type="ctrTitle"/>
          </p:nvPr>
        </p:nvSpPr>
        <p:spPr/>
        <p:txBody>
          <a:bodyPr/>
          <a:lstStyle/>
          <a:p>
            <a:r>
              <a:rPr lang="en-US" dirty="0"/>
              <a:t>Enrollment</a:t>
            </a:r>
          </a:p>
        </p:txBody>
      </p:sp>
      <p:sp>
        <p:nvSpPr>
          <p:cNvPr id="5" name="Subtitle 4">
            <a:extLst>
              <a:ext uri="{FF2B5EF4-FFF2-40B4-BE49-F238E27FC236}">
                <a16:creationId xmlns:a16="http://schemas.microsoft.com/office/drawing/2014/main" id="{129F286B-1011-41AE-9146-57B9CEFADA4F}"/>
              </a:ext>
            </a:extLst>
          </p:cNvPr>
          <p:cNvSpPr>
            <a:spLocks noGrp="1"/>
          </p:cNvSpPr>
          <p:nvPr>
            <p:ph type="subTitle" idx="1"/>
          </p:nvPr>
        </p:nvSpPr>
        <p:spPr/>
        <p:txBody>
          <a:bodyPr/>
          <a:lstStyle/>
          <a:p>
            <a:r>
              <a:rPr lang="en-US" dirty="0"/>
              <a:t>Insurance Orientation and Education</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7833"/>
    </mc:Choice>
    <mc:Fallback xmlns="">
      <p:transition spd="slow" advTm="783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custDataLst>
              <p:tags r:id="rId1"/>
            </p:custDataLst>
          </p:nvPr>
        </p:nvSpPr>
        <p:spPr/>
        <p:txBody>
          <a:bodyPr/>
          <a:lstStyle/>
          <a:p>
            <a:pPr lvl="0"/>
            <a:r>
              <a:rPr lang="en-US" dirty="0"/>
              <a:t>Health plan:</a:t>
            </a:r>
          </a:p>
          <a:p>
            <a:pPr lvl="1"/>
            <a:r>
              <a:rPr lang="en-US" dirty="0"/>
              <a:t>Standard Plan.</a:t>
            </a:r>
          </a:p>
          <a:p>
            <a:pPr lvl="1"/>
            <a:r>
              <a:rPr lang="en-US" dirty="0"/>
              <a:t>Savings Plan.</a:t>
            </a:r>
          </a:p>
          <a:p>
            <a:pPr lvl="1"/>
            <a:r>
              <a:rPr lang="en-US" dirty="0"/>
              <a:t>TRICARE Supplement Plan.</a:t>
            </a:r>
          </a:p>
          <a:p>
            <a:pPr lvl="0"/>
            <a:r>
              <a:rPr lang="en-US" dirty="0"/>
              <a:t>Dental plan:</a:t>
            </a:r>
          </a:p>
          <a:p>
            <a:pPr lvl="1"/>
            <a:r>
              <a:rPr lang="en-US" dirty="0"/>
              <a:t>Dental Plus.</a:t>
            </a:r>
          </a:p>
          <a:p>
            <a:pPr lvl="1"/>
            <a:r>
              <a:rPr lang="en-US" dirty="0"/>
              <a:t>Basic Dental.</a:t>
            </a:r>
          </a:p>
          <a:p>
            <a:pPr lvl="0"/>
            <a:r>
              <a:rPr lang="en-US" dirty="0"/>
              <a:t>Vision coverage.</a:t>
            </a:r>
          </a:p>
          <a:p>
            <a:pPr lvl="0"/>
            <a:r>
              <a:rPr lang="en-US" dirty="0"/>
              <a:t>Life insurance coverage:</a:t>
            </a:r>
          </a:p>
          <a:p>
            <a:pPr lvl="1"/>
            <a:r>
              <a:rPr lang="en-US" dirty="0"/>
              <a:t>Optional Life.</a:t>
            </a:r>
          </a:p>
          <a:p>
            <a:pPr lvl="1"/>
            <a:r>
              <a:rPr lang="en-US" dirty="0"/>
              <a:t>Dependent Life-Spouse.</a:t>
            </a:r>
          </a:p>
          <a:p>
            <a:pPr lvl="1"/>
            <a:r>
              <a:rPr lang="en-US" dirty="0"/>
              <a:t>Dependent Life-Child.</a:t>
            </a:r>
          </a:p>
          <a:p>
            <a:pPr lvl="0"/>
            <a:endParaRPr lang="en-US" dirty="0"/>
          </a:p>
        </p:txBody>
      </p:sp>
      <p:sp>
        <p:nvSpPr>
          <p:cNvPr id="5" name="Content Placeholder 4"/>
          <p:cNvSpPr>
            <a:spLocks noGrp="1"/>
          </p:cNvSpPr>
          <p:nvPr>
            <p:ph sz="half" idx="2"/>
            <p:custDataLst>
              <p:tags r:id="rId2"/>
            </p:custDataLst>
          </p:nvPr>
        </p:nvSpPr>
        <p:spPr/>
        <p:txBody>
          <a:bodyPr>
            <a:normAutofit lnSpcReduction="10000"/>
          </a:bodyPr>
          <a:lstStyle/>
          <a:p>
            <a:r>
              <a:rPr lang="en-US" dirty="0"/>
              <a:t>Supplemental Long Term Disability coverage:</a:t>
            </a:r>
          </a:p>
          <a:p>
            <a:pPr lvl="1"/>
            <a:r>
              <a:rPr lang="en-US" dirty="0"/>
              <a:t>90-day benefit waiting period.</a:t>
            </a:r>
          </a:p>
          <a:p>
            <a:pPr lvl="1"/>
            <a:r>
              <a:rPr lang="en-US" dirty="0"/>
              <a:t>180-day benefit waiting period.</a:t>
            </a:r>
          </a:p>
          <a:p>
            <a:r>
              <a:rPr lang="en-US" dirty="0"/>
              <a:t>MoneyPlus elections:</a:t>
            </a:r>
          </a:p>
          <a:p>
            <a:pPr lvl="1"/>
            <a:r>
              <a:rPr lang="en-US" dirty="0"/>
              <a:t>Medical Spending Account.</a:t>
            </a:r>
          </a:p>
          <a:p>
            <a:pPr lvl="1"/>
            <a:r>
              <a:rPr lang="en-US" dirty="0"/>
              <a:t>Limited-use Medical Spending Account.</a:t>
            </a:r>
          </a:p>
          <a:p>
            <a:pPr lvl="1"/>
            <a:r>
              <a:rPr lang="en-US" dirty="0"/>
              <a:t>Pretax Group Insurance Premium feature.</a:t>
            </a:r>
          </a:p>
          <a:p>
            <a:pPr lvl="1"/>
            <a:r>
              <a:rPr lang="en-US" dirty="0"/>
              <a:t>Dependent Care Spending Account.</a:t>
            </a:r>
          </a:p>
          <a:p>
            <a:r>
              <a:rPr lang="en-US" dirty="0"/>
              <a:t>Health Savings Account.</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2</a:t>
            </a:fld>
            <a:endParaRPr lang="en-US" dirty="0"/>
          </a:p>
        </p:txBody>
      </p:sp>
      <p:sp>
        <p:nvSpPr>
          <p:cNvPr id="2" name="Title 1"/>
          <p:cNvSpPr>
            <a:spLocks noGrp="1"/>
          </p:cNvSpPr>
          <p:nvPr>
            <p:ph type="title"/>
            <p:custDataLst>
              <p:tags r:id="rId4"/>
            </p:custDataLst>
          </p:nvPr>
        </p:nvSpPr>
        <p:spPr/>
        <p:txBody>
          <a:bodyPr/>
          <a:lstStyle/>
          <a:p>
            <a:r>
              <a:rPr lang="en-US" dirty="0"/>
              <a:t>Know your choices</a:t>
            </a:r>
          </a:p>
        </p:txBody>
      </p:sp>
    </p:spTree>
    <p:extLst>
      <p:ext uri="{BB962C8B-B14F-4D97-AF65-F5344CB8AC3E}">
        <p14:creationId xmlns:p14="http://schemas.microsoft.com/office/powerpoint/2010/main" val="3523196120"/>
      </p:ext>
    </p:extLst>
  </p:cSld>
  <p:clrMapOvr>
    <a:masterClrMapping/>
  </p:clrMapOvr>
  <mc:AlternateContent xmlns:mc="http://schemas.openxmlformats.org/markup-compatibility/2006" xmlns:p14="http://schemas.microsoft.com/office/powerpoint/2010/main">
    <mc:Choice Requires="p14">
      <p:transition spd="slow" p14:dur="2000" advTm="11834"/>
    </mc:Choice>
    <mc:Fallback xmlns="">
      <p:transition spd="slow" advTm="1183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Benefits enrollment</a:t>
            </a:r>
          </a:p>
        </p:txBody>
      </p:sp>
      <p:sp>
        <p:nvSpPr>
          <p:cNvPr id="3" name="Content Placeholder 2"/>
          <p:cNvSpPr>
            <a:spLocks noGrp="1"/>
          </p:cNvSpPr>
          <p:nvPr>
            <p:ph idx="1"/>
            <p:custDataLst>
              <p:tags r:id="rId2"/>
            </p:custDataLst>
          </p:nvPr>
        </p:nvSpPr>
        <p:spPr/>
        <p:txBody>
          <a:bodyPr>
            <a:normAutofit fontScale="92500"/>
          </a:bodyPr>
          <a:lstStyle/>
          <a:p>
            <a:pPr lvl="0"/>
            <a:r>
              <a:rPr lang="en-US" dirty="0"/>
              <a:t>Within 31 days of: </a:t>
            </a:r>
          </a:p>
          <a:p>
            <a:pPr lvl="1"/>
            <a:r>
              <a:rPr lang="en-US" dirty="0"/>
              <a:t>Hire date; or</a:t>
            </a:r>
          </a:p>
          <a:p>
            <a:pPr lvl="1"/>
            <a:r>
              <a:rPr lang="en-US" dirty="0"/>
              <a:t>Special eligibility situation, such as marriage, childbirth, adoption or loss of other coverage.</a:t>
            </a:r>
          </a:p>
          <a:p>
            <a:r>
              <a:rPr lang="en-US" dirty="0"/>
              <a:t>Your employer will initiate the initial enrollment process. </a:t>
            </a:r>
          </a:p>
          <a:p>
            <a:r>
              <a:rPr lang="en-US" dirty="0"/>
              <a:t>You will need to provide a valid email address to your employer, then make your elections online by following the instructions in the email you receive from PEBA.</a:t>
            </a:r>
          </a:p>
          <a:p>
            <a:pPr lvl="1"/>
            <a:r>
              <a:rPr lang="en-US" altLang="en-US" dirty="0"/>
              <a:t>View the </a:t>
            </a:r>
            <a:r>
              <a:rPr lang="en-US" altLang="en-US" i="1" dirty="0">
                <a:hlinkClick r:id="rId5"/>
              </a:rPr>
              <a:t>Insurance Enrollment Guide for New Hires</a:t>
            </a:r>
            <a:r>
              <a:rPr lang="en-US" altLang="en-US" dirty="0"/>
              <a:t> flyer. </a:t>
            </a:r>
          </a:p>
          <a:p>
            <a:r>
              <a:rPr lang="en-US" dirty="0"/>
              <a:t>Your benefits administrator can also assist you.</a:t>
            </a:r>
          </a:p>
          <a:p>
            <a:r>
              <a:rPr lang="en-US" dirty="0"/>
              <a:t>You must provide Social Security numbers and supporting documentation to add eligible dependents to coverage.</a:t>
            </a:r>
          </a:p>
          <a:p>
            <a:r>
              <a:rPr lang="en-US" dirty="0"/>
              <a:t>Transfers must coordinate their insurance enrollment with their new employer; you cannot make changes to existing coverage.</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1488050551"/>
      </p:ext>
    </p:extLst>
  </p:cSld>
  <p:clrMapOvr>
    <a:masterClrMapping/>
  </p:clrMapOvr>
  <mc:AlternateContent xmlns:mc="http://schemas.openxmlformats.org/markup-compatibility/2006" xmlns:p14="http://schemas.microsoft.com/office/powerpoint/2010/main">
    <mc:Choice Requires="p14">
      <p:transition spd="slow" p14:dur="2000" advTm="65375"/>
    </mc:Choice>
    <mc:Fallback xmlns="">
      <p:transition spd="slow" advTm="6537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Open enrollment period</a:t>
            </a:r>
          </a:p>
        </p:txBody>
      </p:sp>
      <p:sp>
        <p:nvSpPr>
          <p:cNvPr id="3" name="Content Placeholder 2"/>
          <p:cNvSpPr>
            <a:spLocks noGrp="1"/>
          </p:cNvSpPr>
          <p:nvPr>
            <p:ph idx="1"/>
            <p:custDataLst>
              <p:tags r:id="rId2"/>
            </p:custDataLst>
          </p:nvPr>
        </p:nvSpPr>
        <p:spPr/>
        <p:txBody>
          <a:bodyPr>
            <a:normAutofit/>
          </a:bodyPr>
          <a:lstStyle/>
          <a:p>
            <a:pPr lvl="0"/>
            <a:r>
              <a:rPr lang="en-US" dirty="0"/>
              <a:t>October 1-31</a:t>
            </a:r>
            <a:r>
              <a:rPr lang="en-US" dirty="0">
                <a:solidFill>
                  <a:srgbClr val="FF0000"/>
                </a:solidFill>
              </a:rPr>
              <a:t> </a:t>
            </a:r>
            <a:r>
              <a:rPr lang="en-US" dirty="0"/>
              <a:t>each year.</a:t>
            </a:r>
          </a:p>
          <a:p>
            <a:pPr lvl="0"/>
            <a:r>
              <a:rPr lang="en-US" dirty="0"/>
              <a:t>Make coverage changes for following year.</a:t>
            </a:r>
          </a:p>
          <a:p>
            <a:pPr lvl="0"/>
            <a:r>
              <a:rPr lang="en-US" dirty="0"/>
              <a:t>Review your current coverage.</a:t>
            </a:r>
          </a:p>
          <a:p>
            <a:r>
              <a:rPr lang="en-US" dirty="0"/>
              <a:t>Review your life insurance beneficiaries and make any updates.</a:t>
            </a:r>
          </a:p>
          <a:p>
            <a:pPr lvl="1"/>
            <a:r>
              <a:rPr lang="en-US" dirty="0"/>
              <a:t>Provide phone numbers and email addresses for your beneficiaries.</a:t>
            </a:r>
          </a:p>
          <a:p>
            <a:pPr lvl="0"/>
            <a:r>
              <a:rPr lang="en-US" dirty="0"/>
              <a:t>If you are satisfied with your current elections, the only thing you need to do is re-enroll in MoneyPlus flexible spending accounts.</a:t>
            </a:r>
          </a:p>
          <a:p>
            <a:pPr lvl="0"/>
            <a:r>
              <a:rPr lang="en-US" dirty="0"/>
              <a:t>Dental changes can be made during open enrollment only in odd-numbered years. </a:t>
            </a:r>
          </a:p>
          <a:p>
            <a:pPr lvl="0"/>
            <a:r>
              <a:rPr lang="en-US" dirty="0"/>
              <a:t>Log in to MyBenefits at </a:t>
            </a:r>
            <a:r>
              <a:rPr lang="en-US" dirty="0">
                <a:hlinkClick r:id="rId5"/>
              </a:rPr>
              <a:t>mybenefits.sc.gov</a:t>
            </a:r>
            <a:r>
              <a:rPr lang="en-US" dirty="0"/>
              <a:t> to make open enrollment changes.</a:t>
            </a:r>
          </a:p>
          <a:p>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655423512"/>
      </p:ext>
    </p:extLst>
  </p:cSld>
  <p:clrMapOvr>
    <a:masterClrMapping/>
  </p:clrMapOvr>
  <mc:AlternateContent xmlns:mc="http://schemas.openxmlformats.org/markup-compatibility/2006" xmlns:p14="http://schemas.microsoft.com/office/powerpoint/2010/main">
    <mc:Choice Requires="p14">
      <p:transition spd="slow" p14:dur="2000" advTm="38849"/>
    </mc:Choice>
    <mc:Fallback xmlns="">
      <p:transition spd="slow" advTm="3884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3669356624"/>
      </p:ext>
    </p:extLst>
  </p:cSld>
  <p:clrMapOvr>
    <a:masterClrMapping/>
  </p:clrMapOvr>
  <mc:AlternateContent xmlns:mc="http://schemas.openxmlformats.org/markup-compatibility/2006" xmlns:p14="http://schemas.microsoft.com/office/powerpoint/2010/main">
    <mc:Choice Requires="p14">
      <p:transition spd="slow" p14:dur="2000" advTm="45499"/>
    </mc:Choice>
    <mc:Fallback xmlns="">
      <p:transition spd="slow" advTm="45499"/>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0&quot;/&gt;&lt;lineCharCount val=&quot;14&quot;/&gt;&lt;lineCharCount val=&quot;63&quot;/&gt;&lt;lineCharCount val=&quot;10&quot;/&gt;&lt;lineCharCount val=&quot;55&quot;/&gt;&lt;lineCharCount val=&quot;11&quot;/&gt;&lt;/TableIndex&gt;&lt;/ShapeTextInfo&gt;"/>
  <p:tag name="HTML_SHAPEINFO" val="&lt;ThreeDShapeInfo&gt;&lt;uuid val=&quot;{81967DBE-689F-4044-99C0-C687E982D4F2}&quot;/&gt;&lt;isInvalidForFieldText val=&quot;0&quot;/&gt;&lt;Image&gt;&lt;filename val=&quot;C:\Users\rscald\AppData\Local\Temp\CP16132381501937Session\CPTrustFolder16132381501953\PPTImport16132381587437\data\asimages\{81967DBE-689F-4044-99C0-C687E982D4F2}_49.png&quot;/&gt;&lt;left val=&quot;36&quot;/&gt;&lt;top val=&quot;192&quot;/&gt;&lt;width val=&quot;890&quot;/&gt;&lt;height val=&quot;444&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5BECC012-BBF5-4E0F-8C12-C35FA20D47C5}&quot;/&gt;&lt;isInvalidForFieldText val=&quot;0&quot;/&gt;&lt;Image&gt;&lt;filename val=&quot;C:\Users\rscald\AppData\Local\Temp\CP16132381501937Session\CPTrustFolder16132381501953\PPTImport16132381587437\data\asimages\{5BECC012-BBF5-4E0F-8C12-C35FA20D47C5}_49.png&quot;/&gt;&lt;left val=&quot;864&quot;/&gt;&lt;top val=&quot;670&quot;/&gt;&lt;width val=&quot;47&quot;/&gt;&lt;height val=&quot;39&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 name="HTML_SHAPEINFO" val="&lt;ThreeDShapeInfo&gt;&lt;uuid val=&quot;{9E7C86F9-1D5C-4438-8E7E-2DB21A0AC177}&quot;/&gt;&lt;isInvalidForFieldText val=&quot;0&quot;/&gt;&lt;Image&gt;&lt;filename val=&quot;C:\Users\rscald\AppData\Local\Temp\CP16132381501937Session\CPTrustFolder16132381501953\PPTImport16132381587437\data\asimages\{9E7C86F9-1D5C-4438-8E7E-2DB21A0AC177}_50.png&quot;/&gt;&lt;left val=&quot;24&quot;/&gt;&lt;top val=&quot;35&quot;/&gt;&lt;width val=&quot;743&quot;/&gt;&lt;height val=&quot;160&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14&quot;/&gt;&lt;lineCharCount val=&quot;42&quot;/&gt;&lt;lineCharCount val=&quot;53&quot;/&gt;&lt;lineCharCount val=&quot;52&quot;/&gt;&lt;lineCharCount val=&quot;10&quot;/&gt;&lt;lineCharCount val=&quot;44&quot;/&gt;&lt;lineCharCount val=&quot;35&quot;/&gt;&lt;lineCharCount val=&quot;50&quot;/&gt;&lt;lineCharCount val=&quot;25&quot;/&gt;&lt;/TableIndex&gt;&lt;/ShapeTextInfo&gt;"/>
  <p:tag name="HTML_SHAPEINFO" val="&lt;ThreeDShapeInfo&gt;&lt;uuid val=&quot;{DE6492A4-FC6F-44D6-A479-ACDD786C088D}&quot;/&gt;&lt;isInvalidForFieldText val=&quot;0&quot;/&gt;&lt;Image&gt;&lt;filename val=&quot;C:\Users\rscald\AppData\Local\Temp\CP16132381501937Session\CPTrustFolder16132381501953\PPTImport16132381587437\data\asimages\{DE6492A4-FC6F-44D6-A479-ACDD786C088D}_50.png&quot;/&gt;&lt;left val=&quot;36&quot;/&gt;&lt;top val=&quot;192&quot;/&gt;&lt;width val=&quot;876&quot;/&gt;&lt;height val=&quot;455&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01A9DD85-3380-4574-AD0C-0B18EBB3B7E7}&quot;/&gt;&lt;isInvalidForFieldText val=&quot;0&quot;/&gt;&lt;Image&gt;&lt;filename val=&quot;C:\Users\rscald\AppData\Local\Temp\CP16132381501937Session\CPTrustFolder16132381501953\PPTImport16132381587437\data\asimages\{01A9DD85-3380-4574-AD0C-0B18EBB3B7E7}_50.png&quot;/&gt;&lt;left val=&quot;864&quot;/&gt;&lt;top val=&quot;670&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17&quot;/&gt;&lt;lineCharCount val=&quot;14&quot;/&gt;&lt;lineCharCount val=&quot;13&quot;/&gt;&lt;lineCharCount val=&quot;24&quot;/&gt;&lt;lineCharCount val=&quot;17&quot;/&gt;&lt;lineCharCount val=&quot;13&quot;/&gt;&lt;lineCharCount val=&quot;17&quot;/&gt;&lt;lineCharCount val=&quot;21&quot;/&gt;&lt;lineCharCount val=&quot;29&quot;/&gt;&lt;lineCharCount val=&quot;14&quot;/&gt;&lt;lineCharCount val=&quot;22&quot;/&gt;&lt;lineCharCount val=&quot;21&quot;/&gt;&lt;/TableIndex&gt;&lt;/ShapeTextInfo&gt;"/>
  <p:tag name="HTML_SHAPEINFO" val="&lt;ThreeDShapeInfo&gt;&lt;uuid val=&quot;{4B71735B-F523-455A-9C0D-5DB053D3F06F}&quot;/&gt;&lt;isInvalidForFieldText val=&quot;0&quot;/&gt;&lt;Image&gt;&lt;filename val=&quot;C:\Users\rscald\AppData\Local\Temp\CP16132381501937Session\CPTrustFolder16132381501953\PPTImport16132381587437\data\asimages\{4B71735B-F523-455A-9C0D-5DB053D3F06F}_48.png&quot;/&gt;&lt;left val=&quot;47&quot;/&gt;&lt;top val=&quot;187&quot;/&gt;&lt;width val=&quot;409&quot;/&gt;&lt;height val=&quot;449&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28&quot;/&gt;&lt;lineCharCount val=&quot;25&quot;/&gt;&lt;lineCharCount val=&quot;23&quot;/&gt;&lt;lineCharCount val=&quot;7&quot;/&gt;&lt;lineCharCount val=&quot;24&quot;/&gt;&lt;lineCharCount val=&quot;7&quot;/&gt;&lt;lineCharCount val=&quot;25&quot;/&gt;&lt;lineCharCount val=&quot;25&quot;/&gt;&lt;lineCharCount val=&quot;23&quot;/&gt;&lt;lineCharCount val=&quot;20&quot;/&gt;&lt;lineCharCount val=&quot;17&quot;/&gt;&lt;lineCharCount val=&quot;23&quot;/&gt;&lt;lineCharCount val=&quot;16&quot;/&gt;&lt;lineCharCount val=&quot;24&quot;/&gt;&lt;lineCharCount val=&quot;8&quot;/&gt;&lt;/TableIndex&gt;&lt;/ShapeTextInfo&gt;"/>
  <p:tag name="HTML_SHAPEINFO" val="&lt;ThreeDShapeInfo&gt;&lt;uuid val=&quot;{D9EF1DFA-D624-49C3-A04E-0271B560F551}&quot;/&gt;&lt;isInvalidForFieldText val=&quot;0&quot;/&gt;&lt;Image&gt;&lt;filename val=&quot;C:\Users\rscald\AppData\Local\Temp\CP16132381501937Session\CPTrustFolder16132381501953\PPTImport16132381587437\data\asimages\{D9EF1DFA-D624-49C3-A04E-0271B560F551}_48.png&quot;/&gt;&lt;left val=&quot;503&quot;/&gt;&lt;top val=&quot;187&quot;/&gt;&lt;width val=&quot;417&quot;/&gt;&lt;height val=&quot;493&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F43FAC7A-B480-497C-B5B2-9B6CC4DD661A}&quot;/&gt;&lt;isInvalidForFieldText val=&quot;0&quot;/&gt;&lt;Image&gt;&lt;filename val=&quot;C:\Users\rscald\AppData\Local\Temp\CP16132381501937Session\CPTrustFolder16132381501953\PPTImport16132381587437\data\asimages\{F43FAC7A-B480-497C-B5B2-9B6CC4DD661A}_48.png&quot;/&gt;&lt;left val=&quot;864&quot;/&gt;&lt;top val=&quot;670&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64BBB7C5-CCDC-42BD-B279-6A3D9ED38BDA}&quot;/&gt;&lt;isInvalidForFieldText val=&quot;0&quot;/&gt;&lt;Image&gt;&lt;filename val=&quot;C:\Users\rscald\AppData\Local\Temp\CP16132381501937Session\CPTrustFolder16132381501953\PPTImport16132381587437\data\asimages\{64BBB7C5-CCDC-42BD-B279-6A3D9ED38BDA}_48.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1BE144F6-8BF5-457A-B754-BCDF2F9BA2BF}&quot;/&gt;&lt;isInvalidForFieldText val=&quot;0&quot;/&gt;&lt;Image&gt;&lt;filename val=&quot;C:\Users\rscald\AppData\Local\Temp\CP16132381501937Session\CPTrustFolder16132381501953\PPTImport16132381587437\data\asimages\{1BE144F6-8BF5-457A-B754-BCDF2F9BA2BF}_49.png&quot;/&gt;&lt;left val=&quot;24&quot;/&gt;&lt;top val=&quot;35&quot;/&gt;&lt;width val=&quot;743&quot;/&gt;&lt;height val=&quot;160&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1415</TotalTime>
  <Words>307</Words>
  <Application>Microsoft Office PowerPoint</Application>
  <PresentationFormat>On-screen Show (4:3)</PresentationFormat>
  <Paragraphs>48</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Century Gothic</vt:lpstr>
      <vt:lpstr>Times New Roman</vt:lpstr>
      <vt:lpstr>Tw Cen MT Condensed</vt:lpstr>
      <vt:lpstr>Office Theme</vt:lpstr>
      <vt:lpstr>Enrollment</vt:lpstr>
      <vt:lpstr>Know your choices</vt:lpstr>
      <vt:lpstr>Benefits enrollment</vt:lpstr>
      <vt:lpstr>Open enrollment period</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Group Insurance Orientation</dc:title>
  <dc:creator>Angie Warren</dc:creator>
  <cp:lastModifiedBy>Heather H. Young</cp:lastModifiedBy>
  <cp:revision>103</cp:revision>
  <cp:lastPrinted>2020-12-07T16:29:40Z</cp:lastPrinted>
  <dcterms:created xsi:type="dcterms:W3CDTF">2020-04-08T14:06:18Z</dcterms:created>
  <dcterms:modified xsi:type="dcterms:W3CDTF">2023-11-29T14:40:42Z</dcterms:modified>
</cp:coreProperties>
</file>