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9"/>
  </p:notesMasterIdLst>
  <p:handoutMasterIdLst>
    <p:handoutMasterId r:id="rId10"/>
  </p:handoutMasterIdLst>
  <p:sldIdLst>
    <p:sldId id="256" r:id="rId2"/>
    <p:sldId id="461" r:id="rId3"/>
    <p:sldId id="478" r:id="rId4"/>
    <p:sldId id="479" r:id="rId5"/>
    <p:sldId id="480" r:id="rId6"/>
    <p:sldId id="300" r:id="rId7"/>
    <p:sldId id="471" r:id="rId8"/>
  </p:sldIdLst>
  <p:sldSz cx="12192000" cy="6858000"/>
  <p:notesSz cx="7023100" cy="9309100"/>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9F3596-F32A-6A11-B93C-60EEA29904A9}" name="Heather H. Young" initials="HHY" userId="S::ryounh@peba.sc.gov::9a85b619-8fd1-4dec-b439-2514df7fe89a" providerId="AD"/>
  <p188:author id="{30ECEDC3-5A9C-DBC7-6255-80184EBB490D}" name="Angela A. Thornton" initials="AAT" userId="S::rthora@peba.sc.gov::5fd82288-7ab6-4911-991c-9d6c805828a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05" autoAdjust="0"/>
    <p:restoredTop sz="88837" autoAdjust="0"/>
  </p:normalViewPr>
  <p:slideViewPr>
    <p:cSldViewPr snapToGrid="0">
      <p:cViewPr varScale="1">
        <p:scale>
          <a:sx n="98" d="100"/>
          <a:sy n="98" d="100"/>
        </p:scale>
        <p:origin x="990" y="102"/>
      </p:cViewPr>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2712"/>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8/20/2025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8/20/2025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sz="10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8"/>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 y="1"/>
            <a:ext cx="12191997" cy="6857999"/>
          </a:xfrm>
          <a:prstGeom prst="rect">
            <a:avLst/>
          </a:prstGeom>
        </p:spPr>
      </p:pic>
      <p:sp>
        <p:nvSpPr>
          <p:cNvPr id="3" name="Content Placeholder 2"/>
          <p:cNvSpPr>
            <a:spLocks noGrp="1"/>
          </p:cNvSpPr>
          <p:nvPr>
            <p:ph sz="half" idx="1" hasCustomPrompt="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a:extLst>
              <a:ext uri="{FF2B5EF4-FFF2-40B4-BE49-F238E27FC236}">
                <a16:creationId xmlns:a16="http://schemas.microsoft.com/office/drawing/2014/main" id="{40A2396F-3FAF-4628-96FD-7ED599577BCD}"/>
              </a:ext>
            </a:extLst>
          </p:cNvPr>
          <p:cNvSpPr>
            <a:spLocks noGrp="1"/>
          </p:cNvSpPr>
          <p:nvPr>
            <p:ph type="sldNum" sz="quarter" idx="12"/>
          </p:nvPr>
        </p:nvSpPr>
        <p:spPr>
          <a:xfrm>
            <a:off x="11119104" y="6400800"/>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Title 1">
            <a:extLst>
              <a:ext uri="{FF2B5EF4-FFF2-40B4-BE49-F238E27FC236}">
                <a16:creationId xmlns:a16="http://schemas.microsoft.com/office/drawing/2014/main" id="{5BDE5EEF-D87C-4062-B64E-D346A0C26839}"/>
              </a:ext>
            </a:extLst>
          </p:cNvPr>
          <p:cNvSpPr>
            <a:spLocks noGrp="1"/>
          </p:cNvSpPr>
          <p:nvPr>
            <p:ph type="title" hasCustomPrompt="1"/>
          </p:nvPr>
        </p:nvSpPr>
        <p:spPr>
          <a:xfrm>
            <a:off x="609598" y="228600"/>
            <a:ext cx="10972799" cy="804672"/>
          </a:xfrm>
        </p:spPr>
        <p:txBody>
          <a:bodyPr anchor="ctr" anchorCtr="0">
            <a:normAutofit/>
          </a:bodyPr>
          <a:lstStyle>
            <a:lvl1pPr>
              <a:defRPr sz="28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909383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89"/>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hyperlink" Target="https://mybenefits.sc.gov/mybenefits/authentication/checkBrowser.do" TargetMode="Externa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hyperlink" Target="https://mybenefits.sc.gov/mybenefits/authentication/checkBrowser.do" TargetMode="Externa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hyperlink" Target="https://peba.sc.gov/monthly-premiums"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Your life insurance coverage</a:t>
            </a:r>
          </a:p>
        </p:txBody>
      </p:sp>
      <p:sp>
        <p:nvSpPr>
          <p:cNvPr id="3" name="Subtitle 2"/>
          <p:cNvSpPr>
            <a:spLocks noGrp="1"/>
          </p:cNvSpPr>
          <p:nvPr>
            <p:ph type="subTitle" idx="1"/>
          </p:nvPr>
        </p:nvSpPr>
        <p:spPr/>
        <p:txBody>
          <a:bodyPr/>
          <a:lstStyle/>
          <a:p>
            <a:r>
              <a:rPr lang="en-US" dirty="0"/>
              <a:t>Insurance Orientation and Education</a:t>
            </a:r>
          </a:p>
          <a:p>
            <a:r>
              <a:rPr lang="en-US" dirty="0"/>
              <a:t>2026</a:t>
            </a:r>
            <a:endParaRPr lang="en-US" dirty="0">
              <a:solidFill>
                <a:srgbClr val="FF0000"/>
              </a:solidFill>
            </a:endParaRP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56ADA10-E8D4-758B-BC98-33CFDC775D2D}"/>
              </a:ext>
            </a:extLst>
          </p:cNvPr>
          <p:cNvSpPr>
            <a:spLocks noGrp="1"/>
          </p:cNvSpPr>
          <p:nvPr>
            <p:ph sz="half" idx="1"/>
          </p:nvPr>
        </p:nvSpPr>
        <p:spPr/>
        <p:txBody>
          <a:bodyPr>
            <a:normAutofit/>
          </a:bodyPr>
          <a:lstStyle/>
          <a:p>
            <a:r>
              <a:rPr lang="en-US" dirty="0"/>
              <a:t>$3,000 term life insurance if younger than age 70.</a:t>
            </a:r>
          </a:p>
          <a:p>
            <a:r>
              <a:rPr lang="en-US" dirty="0"/>
              <a:t>Automatically enrolled at no cost if you enroll in health insurance. </a:t>
            </a:r>
          </a:p>
          <a:p>
            <a:r>
              <a:rPr lang="en-US" dirty="0"/>
              <a:t>Includes matching amount of Accidental Death and Dismemberment insurance.</a:t>
            </a:r>
          </a:p>
          <a:p>
            <a:r>
              <a:rPr lang="en-US" dirty="0"/>
              <a:t>Designate a beneficiary or beneficiaries when you enroll, or at any time in </a:t>
            </a:r>
            <a:r>
              <a:rPr lang="en-US" dirty="0">
                <a:solidFill>
                  <a:srgbClr val="FF0000"/>
                </a:solidFill>
                <a:hlinkClick r:id="rId2"/>
              </a:rPr>
              <a:t>MyBenefits</a:t>
            </a:r>
            <a:r>
              <a:rPr lang="en-US" dirty="0"/>
              <a:t>. </a:t>
            </a:r>
          </a:p>
        </p:txBody>
      </p:sp>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dirty="0"/>
              <a:t>Basic Life insurance</a:t>
            </a:r>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Tree>
    <p:extLst>
      <p:ext uri="{BB962C8B-B14F-4D97-AF65-F5344CB8AC3E}">
        <p14:creationId xmlns:p14="http://schemas.microsoft.com/office/powerpoint/2010/main" val="2378765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CDCB1-BB3A-DFFF-5180-2CCEC7977825}"/>
              </a:ext>
            </a:extLst>
          </p:cNvPr>
          <p:cNvSpPr>
            <a:spLocks noGrp="1"/>
          </p:cNvSpPr>
          <p:nvPr>
            <p:ph type="title"/>
          </p:nvPr>
        </p:nvSpPr>
        <p:spPr/>
        <p:txBody>
          <a:bodyPr/>
          <a:lstStyle/>
          <a:p>
            <a:r>
              <a:rPr lang="en-US" dirty="0"/>
              <a:t>Optional Life insurance</a:t>
            </a:r>
          </a:p>
        </p:txBody>
      </p:sp>
      <p:sp>
        <p:nvSpPr>
          <p:cNvPr id="3" name="Content Placeholder 2">
            <a:extLst>
              <a:ext uri="{FF2B5EF4-FFF2-40B4-BE49-F238E27FC236}">
                <a16:creationId xmlns:a16="http://schemas.microsoft.com/office/drawing/2014/main" id="{ECCB122A-E044-C2EE-73AE-1105CD0A064A}"/>
              </a:ext>
            </a:extLst>
          </p:cNvPr>
          <p:cNvSpPr>
            <a:spLocks noGrp="1"/>
          </p:cNvSpPr>
          <p:nvPr>
            <p:ph idx="1"/>
          </p:nvPr>
        </p:nvSpPr>
        <p:spPr/>
        <p:txBody>
          <a:bodyPr>
            <a:normAutofit lnSpcReduction="10000"/>
          </a:bodyPr>
          <a:lstStyle/>
          <a:p>
            <a:pPr lvl="0"/>
            <a:r>
              <a:rPr lang="en-US" dirty="0"/>
              <a:t>Elect in $10,000 increments up to a maximum of $500,000. Medical evidence might be required.</a:t>
            </a:r>
          </a:p>
          <a:p>
            <a:pPr lvl="0"/>
            <a:r>
              <a:rPr lang="en-US" dirty="0"/>
              <a:t>Lesser of three times annual earnings or $500,000 within 31 days of initial eligibility without medical evidence.</a:t>
            </a:r>
          </a:p>
          <a:p>
            <a:pPr lvl="1"/>
            <a:r>
              <a:rPr lang="en-US" dirty="0"/>
              <a:t>Apply for additional coverage by completing an </a:t>
            </a:r>
            <a:r>
              <a:rPr lang="en-US" i="1" dirty="0"/>
              <a:t>Active Notice of Election</a:t>
            </a:r>
            <a:r>
              <a:rPr lang="en-US" dirty="0"/>
              <a:t> form and returning it to your employer.</a:t>
            </a:r>
          </a:p>
          <a:p>
            <a:pPr lvl="1"/>
            <a:r>
              <a:rPr lang="en-US" dirty="0"/>
              <a:t>MetLife will email you a link to complete an online </a:t>
            </a:r>
            <a:r>
              <a:rPr lang="en-US" i="1" dirty="0"/>
              <a:t>Statement of Health</a:t>
            </a:r>
            <a:r>
              <a:rPr lang="en-US" dirty="0"/>
              <a:t>.</a:t>
            </a:r>
          </a:p>
          <a:p>
            <a:pPr lvl="0"/>
            <a:r>
              <a:rPr lang="en-US" dirty="0"/>
              <a:t>Includes matching amount of AD&amp;D insurance.</a:t>
            </a:r>
          </a:p>
          <a:p>
            <a:r>
              <a:rPr lang="en-US" dirty="0"/>
              <a:t>Designate a beneficiary or beneficiaries when you enroll, or at any time in </a:t>
            </a:r>
            <a:r>
              <a:rPr lang="en-US" dirty="0">
                <a:solidFill>
                  <a:srgbClr val="FF0000"/>
                </a:solidFill>
                <a:hlinkClick r:id="rId2"/>
              </a:rPr>
              <a:t>MyBenefits</a:t>
            </a:r>
            <a:r>
              <a:rPr lang="en-US" dirty="0"/>
              <a:t>.</a:t>
            </a:r>
            <a:r>
              <a:rPr lang="en-US" dirty="0">
                <a:solidFill>
                  <a:srgbClr val="FF0000"/>
                </a:solidFill>
              </a:rPr>
              <a:t> </a:t>
            </a:r>
          </a:p>
          <a:p>
            <a:pPr lvl="0"/>
            <a:r>
              <a:rPr lang="en-US" dirty="0"/>
              <a:t>Coverage reduces to:</a:t>
            </a:r>
          </a:p>
          <a:p>
            <a:pPr lvl="1"/>
            <a:r>
              <a:rPr lang="en-US" dirty="0"/>
              <a:t>65% at age 70;</a:t>
            </a:r>
          </a:p>
          <a:p>
            <a:pPr lvl="1"/>
            <a:r>
              <a:rPr lang="en-US" dirty="0"/>
              <a:t>42% at age 75; and </a:t>
            </a:r>
          </a:p>
          <a:p>
            <a:pPr lvl="1"/>
            <a:r>
              <a:rPr lang="en-US" dirty="0"/>
              <a:t>31.7% at age 80 and older.</a:t>
            </a:r>
          </a:p>
          <a:p>
            <a:endParaRPr lang="en-US" dirty="0"/>
          </a:p>
        </p:txBody>
      </p:sp>
      <p:sp>
        <p:nvSpPr>
          <p:cNvPr id="4" name="Slide Number Placeholder 3">
            <a:extLst>
              <a:ext uri="{FF2B5EF4-FFF2-40B4-BE49-F238E27FC236}">
                <a16:creationId xmlns:a16="http://schemas.microsoft.com/office/drawing/2014/main" id="{68ED3348-3BAF-2E2F-B851-35F775BA746F}"/>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Tree>
    <p:extLst>
      <p:ext uri="{BB962C8B-B14F-4D97-AF65-F5344CB8AC3E}">
        <p14:creationId xmlns:p14="http://schemas.microsoft.com/office/powerpoint/2010/main" val="35597782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8ED3348-3BAF-2E2F-B851-35F775BA746F}"/>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
        <p:nvSpPr>
          <p:cNvPr id="3" name="Content Placeholder 2">
            <a:extLst>
              <a:ext uri="{FF2B5EF4-FFF2-40B4-BE49-F238E27FC236}">
                <a16:creationId xmlns:a16="http://schemas.microsoft.com/office/drawing/2014/main" id="{ECCB122A-E044-C2EE-73AE-1105CD0A064A}"/>
              </a:ext>
            </a:extLst>
          </p:cNvPr>
          <p:cNvSpPr>
            <a:spLocks noGrp="1"/>
          </p:cNvSpPr>
          <p:nvPr>
            <p:ph sz="half" idx="1"/>
          </p:nvPr>
        </p:nvSpPr>
        <p:spPr/>
        <p:txBody>
          <a:bodyPr>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Elect in $10,000 increments up to a maximum of $100,000 or 50% of your Optional Life amount, whichever is less.</a:t>
            </a:r>
            <a:r>
              <a:rPr kumimoji="0" lang="en-US" sz="2000" b="0"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2000" b="0" i="0" u="none" strike="noStrike" kern="1200" cap="none" spc="0" normalizeH="0" baseline="0" noProof="0" dirty="0">
                <a:ln>
                  <a:noFill/>
                </a:ln>
                <a:effectLst/>
                <a:uLnTx/>
                <a:uFillTx/>
                <a:latin typeface="Calibri" panose="020F0502020204030204"/>
                <a:ea typeface="+mn-ea"/>
                <a:cs typeface="+mn-cs"/>
              </a:rPr>
              <a:t>Medical evidence might be required.</a:t>
            </a:r>
          </a:p>
          <a:p>
            <a:r>
              <a:rPr lang="en-US" dirty="0"/>
              <a:t>If not enrolled in Optional Life, spouse coverages of $10,000 or $20,000 are available.</a:t>
            </a:r>
          </a:p>
          <a:p>
            <a:r>
              <a:rPr lang="en-US" dirty="0"/>
              <a:t>Coverage of $10,000 or $20,000 within 31 days of initial eligibility without medical evidence.</a:t>
            </a:r>
          </a:p>
          <a:p>
            <a:pPr lvl="1"/>
            <a:r>
              <a:rPr lang="en-US" dirty="0"/>
              <a:t>Apply for additional coverage by completing an </a:t>
            </a:r>
            <a:r>
              <a:rPr lang="en-US" i="1" dirty="0"/>
              <a:t>Active Notice of Election</a:t>
            </a:r>
            <a:r>
              <a:rPr lang="en-US" dirty="0"/>
              <a:t> form and returning it to your employer.</a:t>
            </a:r>
          </a:p>
          <a:p>
            <a:pPr lvl="1"/>
            <a:r>
              <a:rPr lang="en-US" dirty="0"/>
              <a:t>MetLife will email you a link for your spouse to complete an online </a:t>
            </a:r>
            <a:r>
              <a:rPr lang="en-US" i="1" dirty="0"/>
              <a:t>Statement of Health</a:t>
            </a:r>
            <a:r>
              <a:rPr lang="en-US" dirty="0"/>
              <a:t>.</a:t>
            </a:r>
          </a:p>
          <a:p>
            <a:r>
              <a:rPr lang="en-US" dirty="0"/>
              <a:t>Includes matching amount of AD&amp;D insurance.</a:t>
            </a:r>
          </a:p>
          <a:p>
            <a:r>
              <a:rPr lang="en-US" dirty="0"/>
              <a:t>If spouse is eligible for PEBA-administered insurance benefits as an active employee, they are not eligible for Dependent Life-Spouse coverage.</a:t>
            </a:r>
          </a:p>
        </p:txBody>
      </p:sp>
      <p:sp>
        <p:nvSpPr>
          <p:cNvPr id="2" name="Title 1">
            <a:extLst>
              <a:ext uri="{FF2B5EF4-FFF2-40B4-BE49-F238E27FC236}">
                <a16:creationId xmlns:a16="http://schemas.microsoft.com/office/drawing/2014/main" id="{264CDCB1-BB3A-DFFF-5180-2CCEC7977825}"/>
              </a:ext>
            </a:extLst>
          </p:cNvPr>
          <p:cNvSpPr>
            <a:spLocks noGrp="1"/>
          </p:cNvSpPr>
          <p:nvPr>
            <p:ph type="title"/>
          </p:nvPr>
        </p:nvSpPr>
        <p:spPr/>
        <p:txBody>
          <a:bodyPr/>
          <a:lstStyle/>
          <a:p>
            <a:r>
              <a:rPr lang="en-US" dirty="0"/>
              <a:t>Dependent Life-Spouse</a:t>
            </a:r>
          </a:p>
        </p:txBody>
      </p:sp>
    </p:spTree>
    <p:extLst>
      <p:ext uri="{BB962C8B-B14F-4D97-AF65-F5344CB8AC3E}">
        <p14:creationId xmlns:p14="http://schemas.microsoft.com/office/powerpoint/2010/main" val="11420996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65D10-F054-6AF6-0A03-0DD1192CB112}"/>
              </a:ext>
            </a:extLst>
          </p:cNvPr>
          <p:cNvSpPr>
            <a:spLocks noGrp="1"/>
          </p:cNvSpPr>
          <p:nvPr>
            <p:ph type="title"/>
          </p:nvPr>
        </p:nvSpPr>
        <p:spPr/>
        <p:txBody>
          <a:bodyPr/>
          <a:lstStyle/>
          <a:p>
            <a:r>
              <a:rPr lang="en-US" dirty="0"/>
              <a:t>Dependent Life-Child</a:t>
            </a:r>
          </a:p>
        </p:txBody>
      </p:sp>
      <p:sp>
        <p:nvSpPr>
          <p:cNvPr id="3" name="Content Placeholder 2">
            <a:extLst>
              <a:ext uri="{FF2B5EF4-FFF2-40B4-BE49-F238E27FC236}">
                <a16:creationId xmlns:a16="http://schemas.microsoft.com/office/drawing/2014/main" id="{8DE4F9CB-3119-8120-DF93-6D7E33FBB479}"/>
              </a:ext>
            </a:extLst>
          </p:cNvPr>
          <p:cNvSpPr>
            <a:spLocks noGrp="1"/>
          </p:cNvSpPr>
          <p:nvPr>
            <p:ph idx="1"/>
          </p:nvPr>
        </p:nvSpPr>
        <p:spPr/>
        <p:txBody>
          <a:bodyPr/>
          <a:lstStyle/>
          <a:p>
            <a:r>
              <a:rPr lang="en-US" dirty="0"/>
              <a:t>Guaranteed coverage of $15,000 per child.</a:t>
            </a:r>
          </a:p>
          <a:p>
            <a:r>
              <a:rPr lang="en-US" dirty="0"/>
              <a:t>Children are eligible from live birth to ages 19 or 25 if a full-time student.</a:t>
            </a:r>
          </a:p>
          <a:p>
            <a:r>
              <a:rPr lang="en-US" dirty="0"/>
              <a:t>Child can be covered by only one parent under this Plan.</a:t>
            </a:r>
          </a:p>
          <a:p>
            <a:r>
              <a:rPr lang="en-US" dirty="0"/>
              <a:t>If child is eligible for PEBA-administered insurance benefits as an active employee, they are not eligible for Dependent Life-Child coverage.</a:t>
            </a:r>
          </a:p>
          <a:p>
            <a:endParaRPr lang="en-US" dirty="0"/>
          </a:p>
        </p:txBody>
      </p:sp>
      <p:sp>
        <p:nvSpPr>
          <p:cNvPr id="4" name="Slide Number Placeholder 3">
            <a:extLst>
              <a:ext uri="{FF2B5EF4-FFF2-40B4-BE49-F238E27FC236}">
                <a16:creationId xmlns:a16="http://schemas.microsoft.com/office/drawing/2014/main" id="{2168464F-A007-B21A-9C2D-4B9F5BBB248B}"/>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Tree>
    <p:extLst>
      <p:ext uri="{BB962C8B-B14F-4D97-AF65-F5344CB8AC3E}">
        <p14:creationId xmlns:p14="http://schemas.microsoft.com/office/powerpoint/2010/main" val="847025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E80588E9-3492-0B9B-3AE8-452707B3CA2E}"/>
              </a:ext>
            </a:extLst>
          </p:cNvPr>
          <p:cNvSpPr>
            <a:spLocks noGrp="1"/>
          </p:cNvSpPr>
          <p:nvPr>
            <p:ph sz="half" idx="2"/>
          </p:nvPr>
        </p:nvSpPr>
        <p:spPr/>
        <p:txBody>
          <a:bodyPr/>
          <a:lstStyle/>
          <a:p>
            <a:pPr marL="0" indent="0">
              <a:buNone/>
            </a:pPr>
            <a:r>
              <a:rPr lang="en-US" sz="1800" b="1" dirty="0">
                <a:solidFill>
                  <a:schemeClr val="tx2"/>
                </a:solidFill>
              </a:rPr>
              <a:t>Dependent Life-Child</a:t>
            </a:r>
            <a:br>
              <a:rPr lang="en-US" sz="1800" b="1" dirty="0">
                <a:solidFill>
                  <a:schemeClr val="tx2"/>
                </a:solidFill>
              </a:rPr>
            </a:br>
            <a:r>
              <a:rPr lang="en-US" sz="1800" kern="1200" dirty="0">
                <a:solidFill>
                  <a:schemeClr val="tx2"/>
                </a:solidFill>
                <a:effectLst/>
                <a:latin typeface="+mn-lt"/>
                <a:ea typeface="+mn-ea"/>
                <a:cs typeface="+mn-cs"/>
              </a:rPr>
              <a:t>$1.26 per month; you pay only one premium for all eligible children.</a:t>
            </a:r>
          </a:p>
          <a:p>
            <a:endParaRPr lang="en-US" dirty="0"/>
          </a:p>
        </p:txBody>
      </p:sp>
      <p:sp>
        <p:nvSpPr>
          <p:cNvPr id="6" name="Content Placeholder 5">
            <a:extLst>
              <a:ext uri="{FF2B5EF4-FFF2-40B4-BE49-F238E27FC236}">
                <a16:creationId xmlns:a16="http://schemas.microsoft.com/office/drawing/2014/main" id="{045D59A5-F0AF-4875-B79E-0C166D413797}"/>
              </a:ext>
            </a:extLst>
          </p:cNvPr>
          <p:cNvSpPr>
            <a:spLocks noGrp="1"/>
          </p:cNvSpPr>
          <p:nvPr>
            <p:ph sz="half" idx="1"/>
          </p:nvPr>
        </p:nvSpPr>
        <p:spPr/>
        <p:txBody>
          <a:bodyPr/>
          <a:lstStyle/>
          <a:p>
            <a:pPr marL="0" indent="0">
              <a:buNone/>
            </a:pPr>
            <a:r>
              <a:rPr lang="en-US" sz="1800" b="1" dirty="0"/>
              <a:t>Optional Life and Dependent Life-Spouse</a:t>
            </a:r>
            <a:br>
              <a:rPr lang="en-US" sz="1800" b="1" dirty="0"/>
            </a:br>
            <a:r>
              <a:rPr lang="en-US" sz="1800" dirty="0"/>
              <a:t>Your premiums are determined by your or your spouse’s age as of previous December 31 and coverage amount. Rates shown per $10,000 of coverage. Your monthly premium will change when your age bracket changes.</a:t>
            </a:r>
          </a:p>
          <a:p>
            <a:endParaRPr lang="en-US" dirty="0"/>
          </a:p>
        </p:txBody>
      </p:sp>
      <p:sp>
        <p:nvSpPr>
          <p:cNvPr id="4" name="Slide Number Placeholder 3"/>
          <p:cNvSpPr>
            <a:spLocks noGrp="1"/>
          </p:cNvSpPr>
          <p:nvPr>
            <p:ph type="sldNum" sz="quarter" idx="12"/>
            <p:custDataLst>
              <p:tags r:id="rId1"/>
            </p:custDataLst>
          </p:nvPr>
        </p:nvSpPr>
        <p:spPr/>
        <p:txBody>
          <a:bodyPr/>
          <a:lstStyle/>
          <a:p>
            <a:fld id="{28024367-D536-4F59-B2ED-0E7825EDA9AF}" type="slidenum">
              <a:rPr lang="en-US" smtClean="0"/>
              <a:pPr/>
              <a:t>6</a:t>
            </a:fld>
            <a:endParaRPr lang="en-US" dirty="0"/>
          </a:p>
        </p:txBody>
      </p:sp>
      <p:sp>
        <p:nvSpPr>
          <p:cNvPr id="2" name="Title 1"/>
          <p:cNvSpPr>
            <a:spLocks noGrp="1"/>
          </p:cNvSpPr>
          <p:nvPr>
            <p:ph type="title"/>
            <p:custDataLst>
              <p:tags r:id="rId2"/>
            </p:custDataLst>
          </p:nvPr>
        </p:nvSpPr>
        <p:spPr/>
        <p:txBody>
          <a:bodyPr/>
          <a:lstStyle/>
          <a:p>
            <a:r>
              <a:rPr lang="en-US"/>
              <a:t>2026 </a:t>
            </a:r>
            <a:r>
              <a:rPr lang="en-US" dirty="0"/>
              <a:t>Monthly premiums</a:t>
            </a:r>
          </a:p>
        </p:txBody>
      </p:sp>
      <p:sp>
        <p:nvSpPr>
          <p:cNvPr id="14" name="TextBox 13">
            <a:extLst>
              <a:ext uri="{FF2B5EF4-FFF2-40B4-BE49-F238E27FC236}">
                <a16:creationId xmlns:a16="http://schemas.microsoft.com/office/drawing/2014/main" id="{76216B80-BBE7-49A9-98F9-397D3DBF0DF5}"/>
              </a:ext>
            </a:extLst>
          </p:cNvPr>
          <p:cNvSpPr txBox="1"/>
          <p:nvPr/>
        </p:nvSpPr>
        <p:spPr>
          <a:xfrm>
            <a:off x="6400800" y="2690336"/>
            <a:ext cx="5181598" cy="738664"/>
          </a:xfrm>
          <a:prstGeom prst="rect">
            <a:avLst/>
          </a:prstGeom>
          <a:solidFill>
            <a:schemeClr val="bg2">
              <a:lumMod val="20000"/>
              <a:lumOff val="80000"/>
            </a:schemeClr>
          </a:solidFill>
        </p:spPr>
        <p:txBody>
          <a:bodyPr wrap="square" lIns="228600" tIns="91440" rIns="228600" bIns="91440" rtlCol="0">
            <a:spAutoFit/>
          </a:bodyPr>
          <a:lstStyle/>
          <a:p>
            <a:r>
              <a:rPr lang="en-US" b="1" dirty="0">
                <a:solidFill>
                  <a:schemeClr val="tx2"/>
                </a:solidFill>
              </a:rPr>
              <a:t>View monthly premiums at </a:t>
            </a:r>
            <a:br>
              <a:rPr lang="en-US" b="1" dirty="0">
                <a:solidFill>
                  <a:schemeClr val="tx2"/>
                </a:solidFill>
              </a:rPr>
            </a:br>
            <a:r>
              <a:rPr lang="en-US" b="1" dirty="0">
                <a:hlinkClick r:id="rId4"/>
              </a:rPr>
              <a:t>peba.sc.gov/monthly-premiums</a:t>
            </a:r>
            <a:r>
              <a:rPr lang="en-US" b="1" dirty="0">
                <a:solidFill>
                  <a:schemeClr val="tx2"/>
                </a:solidFill>
              </a:rPr>
              <a:t>.</a:t>
            </a:r>
          </a:p>
        </p:txBody>
      </p:sp>
      <p:graphicFrame>
        <p:nvGraphicFramePr>
          <p:cNvPr id="8" name="Table 8">
            <a:extLst>
              <a:ext uri="{FF2B5EF4-FFF2-40B4-BE49-F238E27FC236}">
                <a16:creationId xmlns:a16="http://schemas.microsoft.com/office/drawing/2014/main" id="{40A473AE-211D-4C03-95E7-375DB36F7E3B}"/>
              </a:ext>
            </a:extLst>
          </p:cNvPr>
          <p:cNvGraphicFramePr>
            <a:graphicFrameLocks/>
          </p:cNvGraphicFramePr>
          <p:nvPr>
            <p:extLst>
              <p:ext uri="{D42A27DB-BD31-4B8C-83A1-F6EECF244321}">
                <p14:modId xmlns:p14="http://schemas.microsoft.com/office/powerpoint/2010/main" val="3035525306"/>
              </p:ext>
            </p:extLst>
          </p:nvPr>
        </p:nvGraphicFramePr>
        <p:xfrm>
          <a:off x="609599" y="3372611"/>
          <a:ext cx="4780280" cy="2880360"/>
        </p:xfrm>
        <a:graphic>
          <a:graphicData uri="http://schemas.openxmlformats.org/drawingml/2006/table">
            <a:tbl>
              <a:tblPr firstRow="1" bandRow="1">
                <a:tableStyleId>{2D5ABB26-0587-4C30-8999-92F81FD0307C}</a:tableStyleId>
              </a:tblPr>
              <a:tblGrid>
                <a:gridCol w="1188720">
                  <a:extLst>
                    <a:ext uri="{9D8B030D-6E8A-4147-A177-3AD203B41FA5}">
                      <a16:colId xmlns:a16="http://schemas.microsoft.com/office/drawing/2014/main" val="4150371806"/>
                    </a:ext>
                  </a:extLst>
                </a:gridCol>
                <a:gridCol w="822960">
                  <a:extLst>
                    <a:ext uri="{9D8B030D-6E8A-4147-A177-3AD203B41FA5}">
                      <a16:colId xmlns:a16="http://schemas.microsoft.com/office/drawing/2014/main" val="1478665342"/>
                    </a:ext>
                  </a:extLst>
                </a:gridCol>
                <a:gridCol w="208280">
                  <a:extLst>
                    <a:ext uri="{9D8B030D-6E8A-4147-A177-3AD203B41FA5}">
                      <a16:colId xmlns:a16="http://schemas.microsoft.com/office/drawing/2014/main" val="3834959652"/>
                    </a:ext>
                  </a:extLst>
                </a:gridCol>
                <a:gridCol w="1554480">
                  <a:extLst>
                    <a:ext uri="{9D8B030D-6E8A-4147-A177-3AD203B41FA5}">
                      <a16:colId xmlns:a16="http://schemas.microsoft.com/office/drawing/2014/main" val="969066230"/>
                    </a:ext>
                  </a:extLst>
                </a:gridCol>
                <a:gridCol w="1005840">
                  <a:extLst>
                    <a:ext uri="{9D8B030D-6E8A-4147-A177-3AD203B41FA5}">
                      <a16:colId xmlns:a16="http://schemas.microsoft.com/office/drawing/2014/main" val="1365315066"/>
                    </a:ext>
                  </a:extLst>
                </a:gridCol>
              </a:tblGrid>
              <a:tr h="411480">
                <a:tc>
                  <a:txBody>
                    <a:bodyPr/>
                    <a:lstStyle/>
                    <a:p>
                      <a:pPr algn="ctr"/>
                      <a:r>
                        <a:rPr lang="en-US" sz="1800" b="1" dirty="0">
                          <a:solidFill>
                            <a:schemeClr val="tx1"/>
                          </a:solidFill>
                        </a:rPr>
                        <a:t>Age</a:t>
                      </a:r>
                    </a:p>
                  </a:txBody>
                  <a:tcPr anchor="ctr">
                    <a:lnB w="28575" cap="flat" cmpd="sng" algn="ctr">
                      <a:solidFill>
                        <a:srgbClr val="A0B810"/>
                      </a:solidFill>
                      <a:prstDash val="solid"/>
                      <a:round/>
                      <a:headEnd type="none" w="med" len="med"/>
                      <a:tailEnd type="none" w="med" len="med"/>
                    </a:lnB>
                  </a:tcPr>
                </a:tc>
                <a:tc>
                  <a:txBody>
                    <a:bodyPr/>
                    <a:lstStyle/>
                    <a:p>
                      <a:pPr algn="ctr"/>
                      <a:r>
                        <a:rPr lang="en-US" sz="1800" b="1" dirty="0">
                          <a:solidFill>
                            <a:schemeClr val="tx1"/>
                          </a:solidFill>
                        </a:rPr>
                        <a:t>Rate</a:t>
                      </a:r>
                    </a:p>
                  </a:txBody>
                  <a:tcPr anchor="ctr">
                    <a:lnB w="28575" cap="flat" cmpd="sng" algn="ctr">
                      <a:solidFill>
                        <a:srgbClr val="A0B810"/>
                      </a:solidFill>
                      <a:prstDash val="solid"/>
                      <a:round/>
                      <a:headEnd type="none" w="med" len="med"/>
                      <a:tailEnd type="none" w="med" len="med"/>
                    </a:lnB>
                  </a:tcPr>
                </a:tc>
                <a:tc rowSpan="7">
                  <a:txBody>
                    <a:bodyPr/>
                    <a:lstStyle/>
                    <a:p>
                      <a:pPr algn="ctr"/>
                      <a:endParaRPr lang="en-US" sz="1800" b="1" dirty="0">
                        <a:solidFill>
                          <a:schemeClr val="tx1"/>
                        </a:solidFill>
                      </a:endParaRPr>
                    </a:p>
                  </a:txBody>
                  <a:tcPr anchor="ctr"/>
                </a:tc>
                <a:tc>
                  <a:txBody>
                    <a:bodyPr/>
                    <a:lstStyle/>
                    <a:p>
                      <a:pPr algn="ctr"/>
                      <a:r>
                        <a:rPr lang="en-US" sz="1800" b="1" dirty="0">
                          <a:solidFill>
                            <a:schemeClr val="tx1"/>
                          </a:solidFill>
                        </a:rPr>
                        <a:t>Age</a:t>
                      </a:r>
                    </a:p>
                  </a:txBody>
                  <a:tcPr anchor="ctr">
                    <a:lnB w="28575" cap="flat" cmpd="sng" algn="ctr">
                      <a:solidFill>
                        <a:srgbClr val="A0B810"/>
                      </a:solidFill>
                      <a:prstDash val="solid"/>
                      <a:round/>
                      <a:headEnd type="none" w="med" len="med"/>
                      <a:tailEnd type="none" w="med" len="med"/>
                    </a:lnB>
                  </a:tcPr>
                </a:tc>
                <a:tc>
                  <a:txBody>
                    <a:bodyPr/>
                    <a:lstStyle/>
                    <a:p>
                      <a:pPr algn="ctr"/>
                      <a:r>
                        <a:rPr lang="en-US" sz="1800" b="1" dirty="0">
                          <a:solidFill>
                            <a:schemeClr val="tx1"/>
                          </a:solidFill>
                        </a:rPr>
                        <a:t>Rate</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411480">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Under 35</a:t>
                      </a:r>
                    </a:p>
                  </a:txBody>
                  <a:tcPr marL="68580" marR="68580" marT="0" marB="0"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$0.40</a:t>
                      </a:r>
                    </a:p>
                  </a:txBody>
                  <a:tcPr marL="68580" marR="68580" marT="0" marB="0"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vMerge="1">
                  <a:txBody>
                    <a:bodyPr/>
                    <a:lstStyle/>
                    <a:p>
                      <a:pPr marL="0" marR="0" algn="ctr">
                        <a:lnSpc>
                          <a:spcPct val="107000"/>
                        </a:lnSpc>
                        <a:spcBef>
                          <a:spcPts val="0"/>
                        </a:spcBef>
                        <a:spcAft>
                          <a:spcPts val="0"/>
                        </a:spcAft>
                      </a:pPr>
                      <a:endParaRPr lang="en-US" sz="180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nchor="ctr">
                    <a:lnT w="28575" cap="flat" cmpd="sng" algn="ctr">
                      <a:solidFill>
                        <a:srgbClr val="A0B810"/>
                      </a:solidFill>
                      <a:prstDash val="solid"/>
                      <a:round/>
                      <a:headEnd type="none" w="med" len="med"/>
                      <a:tailEnd type="none" w="med" len="med"/>
                    </a:lnT>
                    <a:lnB w="19050" cap="flat" cmpd="sng" algn="ctr">
                      <a:solidFill>
                        <a:schemeClr val="accent1"/>
                      </a:solidFill>
                      <a:prstDash val="sysDot"/>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60-64</a:t>
                      </a:r>
                    </a:p>
                  </a:txBody>
                  <a:tcPr marL="68580" marR="68580" marT="0" marB="0"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$6.00</a:t>
                      </a:r>
                    </a:p>
                  </a:txBody>
                  <a:tcPr marL="68580" marR="68580" marT="0" marB="0"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411480">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35-39</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$0.50</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vMerge="1">
                  <a:txBody>
                    <a:bodyPr/>
                    <a:lstStyle/>
                    <a:p>
                      <a:pPr marL="0" marR="0" algn="ctr">
                        <a:lnSpc>
                          <a:spcPct val="107000"/>
                        </a:lnSpc>
                        <a:spcBef>
                          <a:spcPts val="0"/>
                        </a:spcBef>
                        <a:spcAft>
                          <a:spcPts val="0"/>
                        </a:spcAft>
                      </a:pPr>
                      <a:endParaRPr lang="en-US" sz="180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nchor="ctr">
                    <a:lnT w="19050" cap="flat" cmpd="sng" algn="ctr">
                      <a:solidFill>
                        <a:schemeClr val="accent1"/>
                      </a:solidFill>
                      <a:prstDash val="sysDot"/>
                      <a:round/>
                      <a:headEnd type="none" w="med" len="med"/>
                      <a:tailEnd type="none" w="med" len="med"/>
                    </a:lnT>
                    <a:lnB w="19050" cap="flat" cmpd="sng" algn="ctr">
                      <a:solidFill>
                        <a:schemeClr val="accent1"/>
                      </a:solidFill>
                      <a:prstDash val="sysDot"/>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65-69</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$13.50</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165194788"/>
                  </a:ext>
                </a:extLst>
              </a:tr>
              <a:tr h="411480">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40-44</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$0.60</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vMerge="1">
                  <a:txBody>
                    <a:bodyPr/>
                    <a:lstStyle/>
                    <a:p>
                      <a:pPr marL="0" marR="0" algn="ctr">
                        <a:lnSpc>
                          <a:spcPct val="107000"/>
                        </a:lnSpc>
                        <a:spcBef>
                          <a:spcPts val="0"/>
                        </a:spcBef>
                        <a:spcAft>
                          <a:spcPts val="0"/>
                        </a:spcAft>
                      </a:pPr>
                      <a:endParaRPr lang="en-US" sz="180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nchor="ctr">
                    <a:lnT w="19050" cap="flat" cmpd="sng" algn="ctr">
                      <a:solidFill>
                        <a:schemeClr val="accent1"/>
                      </a:solidFill>
                      <a:prstDash val="sysDot"/>
                      <a:round/>
                      <a:headEnd type="none" w="med" len="med"/>
                      <a:tailEnd type="none" w="med" len="med"/>
                    </a:lnT>
                    <a:lnB w="19050" cap="flat" cmpd="sng" algn="ctr">
                      <a:solidFill>
                        <a:schemeClr val="accent1"/>
                      </a:solidFill>
                      <a:prstDash val="sysDot"/>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70-74</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$24.22</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755017730"/>
                  </a:ext>
                </a:extLst>
              </a:tr>
              <a:tr h="411480">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45-49</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$0.82</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vMerge="1">
                  <a:txBody>
                    <a:bodyPr/>
                    <a:lstStyle/>
                    <a:p>
                      <a:pPr marL="0" marR="0" algn="ctr">
                        <a:lnSpc>
                          <a:spcPct val="107000"/>
                        </a:lnSpc>
                        <a:spcBef>
                          <a:spcPts val="0"/>
                        </a:spcBef>
                        <a:spcAft>
                          <a:spcPts val="0"/>
                        </a:spcAft>
                      </a:pPr>
                      <a:endParaRPr lang="en-US" sz="180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nchor="ctr">
                    <a:lnT w="19050" cap="flat" cmpd="sng" algn="ctr">
                      <a:solidFill>
                        <a:schemeClr val="accent1"/>
                      </a:solidFill>
                      <a:prstDash val="sysDot"/>
                      <a:round/>
                      <a:headEnd type="none" w="med" len="med"/>
                      <a:tailEnd type="none" w="med" len="med"/>
                    </a:lnT>
                    <a:lnB w="19050" cap="flat" cmpd="sng" algn="ctr">
                      <a:solidFill>
                        <a:schemeClr val="accent1"/>
                      </a:solidFill>
                      <a:prstDash val="sysDot"/>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75-79</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$37.50</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2204309"/>
                  </a:ext>
                </a:extLst>
              </a:tr>
              <a:tr h="411480">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50-54</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$1.44</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vMerge="1">
                  <a:txBody>
                    <a:bodyPr/>
                    <a:lstStyle/>
                    <a:p>
                      <a:pPr marL="0" marR="0" algn="ctr">
                        <a:lnSpc>
                          <a:spcPct val="107000"/>
                        </a:lnSpc>
                        <a:spcBef>
                          <a:spcPts val="0"/>
                        </a:spcBef>
                        <a:spcAft>
                          <a:spcPts val="0"/>
                        </a:spcAft>
                      </a:pPr>
                      <a:endParaRPr lang="en-US" sz="180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nchor="ctr">
                    <a:lnT w="19050" cap="flat" cmpd="sng" algn="ctr">
                      <a:solidFill>
                        <a:schemeClr val="accent1"/>
                      </a:solidFill>
                      <a:prstDash val="sysDot"/>
                      <a:round/>
                      <a:headEnd type="none" w="med" len="med"/>
                      <a:tailEnd type="none" w="med" len="med"/>
                    </a:lnT>
                    <a:lnB w="19050" cap="flat" cmpd="sng" algn="ctr">
                      <a:solidFill>
                        <a:schemeClr val="accent1"/>
                      </a:solidFill>
                      <a:prstDash val="sysDot"/>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80 and older</a:t>
                      </a:r>
                    </a:p>
                  </a:txBody>
                  <a:tcPr marL="68580" marR="68580" marT="0" marB="0" anchor="ctr">
                    <a:lnT w="6350" cap="flat" cmpd="sng" algn="ctr">
                      <a:solidFill>
                        <a:schemeClr val="bg2"/>
                      </a:solidFill>
                      <a:prstDash val="solid"/>
                      <a:round/>
                      <a:headEnd type="none" w="med" len="med"/>
                      <a:tailEnd type="none" w="med" len="med"/>
                    </a:lnT>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$62.04</a:t>
                      </a:r>
                    </a:p>
                  </a:txBody>
                  <a:tcPr marL="68580" marR="68580" marT="0" marB="0" anchor="ctr">
                    <a:lnT w="6350" cap="flat" cmpd="sng" algn="ctr">
                      <a:solidFill>
                        <a:schemeClr val="bg2"/>
                      </a:solidFill>
                      <a:prstDash val="solid"/>
                      <a:round/>
                      <a:headEnd type="none" w="med" len="med"/>
                      <a:tailEnd type="none" w="med" len="med"/>
                    </a:lnT>
                  </a:tcPr>
                </a:tc>
                <a:extLst>
                  <a:ext uri="{0D108BD9-81ED-4DB2-BD59-A6C34878D82A}">
                    <a16:rowId xmlns:a16="http://schemas.microsoft.com/office/drawing/2014/main" val="527294742"/>
                  </a:ext>
                </a:extLst>
              </a:tr>
              <a:tr h="411480">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55-59</a:t>
                      </a:r>
                    </a:p>
                  </a:txBody>
                  <a:tcPr marL="68580" marR="68580" marT="0" marB="0" anchor="ctr">
                    <a:lnT w="6350" cap="flat" cmpd="sng" algn="ctr">
                      <a:solidFill>
                        <a:schemeClr val="bg2"/>
                      </a:solidFill>
                      <a:prstDash val="solid"/>
                      <a:round/>
                      <a:headEnd type="none" w="med" len="med"/>
                      <a:tailEnd type="none" w="med" len="med"/>
                    </a:lnT>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$2.84</a:t>
                      </a:r>
                    </a:p>
                  </a:txBody>
                  <a:tcPr marL="68580" marR="68580" marT="0" marB="0" anchor="ctr">
                    <a:lnT w="6350" cap="flat" cmpd="sng" algn="ctr">
                      <a:solidFill>
                        <a:schemeClr val="bg2"/>
                      </a:solidFill>
                      <a:prstDash val="solid"/>
                      <a:round/>
                      <a:headEnd type="none" w="med" len="med"/>
                      <a:tailEnd type="none" w="med" len="med"/>
                    </a:lnT>
                  </a:tcPr>
                </a:tc>
                <a:tc vMerge="1">
                  <a:txBody>
                    <a:bodyPr/>
                    <a:lstStyle/>
                    <a:p>
                      <a:pPr marL="0" marR="0" algn="ctr">
                        <a:lnSpc>
                          <a:spcPct val="107000"/>
                        </a:lnSpc>
                        <a:spcBef>
                          <a:spcPts val="0"/>
                        </a:spcBef>
                        <a:spcAft>
                          <a:spcPts val="0"/>
                        </a:spcAft>
                      </a:pPr>
                      <a:endParaRPr lang="en-US" sz="180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nchor="ctr">
                    <a:lnT w="19050" cap="flat" cmpd="sng" algn="ctr">
                      <a:solidFill>
                        <a:schemeClr val="accent1"/>
                      </a:solidFill>
                      <a:prstDash val="sysDot"/>
                      <a:round/>
                      <a:headEnd type="none" w="med" len="med"/>
                      <a:tailEnd type="none" w="med" len="med"/>
                    </a:lnT>
                  </a:tcPr>
                </a:tc>
                <a:tc>
                  <a:txBody>
                    <a:bodyPr/>
                    <a:lstStyle/>
                    <a:p>
                      <a:pPr marL="0" marR="0" algn="ctr">
                        <a:lnSpc>
                          <a:spcPct val="107000"/>
                        </a:lnSpc>
                        <a:spcBef>
                          <a:spcPts val="0"/>
                        </a:spcBef>
                        <a:spcAft>
                          <a:spcPts val="0"/>
                        </a:spcAft>
                      </a:pPr>
                      <a:endParaRPr lang="en-US" sz="180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endParaRPr lang="en-US" sz="180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82819140"/>
                  </a:ext>
                </a:extLst>
              </a:tr>
            </a:tbl>
          </a:graphicData>
        </a:graphic>
      </p:graphicFrame>
    </p:spTree>
    <p:extLst>
      <p:ext uri="{BB962C8B-B14F-4D97-AF65-F5344CB8AC3E}">
        <p14:creationId xmlns:p14="http://schemas.microsoft.com/office/powerpoint/2010/main" val="152600808"/>
      </p:ext>
    </p:extLst>
  </p:cSld>
  <p:clrMapOvr>
    <a:masterClrMapping/>
  </p:clrMapOvr>
  <mc:AlternateContent xmlns:mc="http://schemas.openxmlformats.org/markup-compatibility/2006" xmlns:p14="http://schemas.microsoft.com/office/powerpoint/2010/main">
    <mc:Choice Requires="p14">
      <p:transition spd="slow" p14:dur="2000" advTm="28608"/>
    </mc:Choice>
    <mc:Fallback xmlns="">
      <p:transition spd="slow" advTm="28608"/>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ABCAFFF-9323-CEDE-3F82-3C73C88C7FEA}"/>
              </a:ext>
            </a:extLst>
          </p:cNvPr>
          <p:cNvSpPr>
            <a:spLocks noGrp="1"/>
          </p:cNvSpPr>
          <p:nvPr>
            <p:ph type="sldNum" sz="quarter" idx="12"/>
          </p:nvPr>
        </p:nvSpPr>
        <p:spPr/>
        <p:txBody>
          <a:bodyPr/>
          <a:lstStyle/>
          <a:p>
            <a:fld id="{28024367-D536-4F59-B2ED-0E7825EDA9AF}" type="slidenum">
              <a:rPr lang="en-US" smtClean="0"/>
              <a:pPr/>
              <a:t>7</a:t>
            </a:fld>
            <a:endParaRPr lang="en-US" dirty="0"/>
          </a:p>
        </p:txBody>
      </p:sp>
    </p:spTree>
    <p:extLst>
      <p:ext uri="{BB962C8B-B14F-4D97-AF65-F5344CB8AC3E}">
        <p14:creationId xmlns:p14="http://schemas.microsoft.com/office/powerpoint/2010/main" val="10611876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4E2675DC-4C59-4134-BE4F-64206006D081}&quot;/&gt;&lt;isInvalidForFieldText val=&quot;0&quot;/&gt;&lt;Image&gt;&lt;filename val=&quot;C:\Users\rscald\AppData\Local\Temp\CP16132381501937Session\CPTrustFolder16132381501953\PPTImport16132381587437\data\asimages\{4E2675DC-4C59-4134-BE4F-64206006D081}_33.png&quot;/&gt;&lt;left val=&quot;864&quot;/&gt;&lt;top val=&quot;670&quot;/&gt;&lt;width val=&quot;47&quot;/&gt;&lt;height val=&quot;39&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0&quot;/&gt;&lt;lineCharCount val=&quot;8&quot;/&gt;&lt;/TableIndex&gt;&lt;/ShapeTextInfo&gt;"/>
  <p:tag name="HTML_SHAPEINFO" val="&lt;ThreeDShapeInfo&gt;&lt;uuid val=&quot;{6D6C1589-7FB2-449E-84EC-3A673C4A236C}&quot;/&gt;&lt;isInvalidForFieldText val=&quot;0&quot;/&gt;&lt;Image&gt;&lt;filename val=&quot;C:\Users\rscald\AppData\Local\Temp\CP16132381501937Session\CPTrustFolder16132381501953\PPTImport16132381587437\data\asimages\{6D6C1589-7FB2-449E-84EC-3A673C4A236C}_33.png&quot;/&gt;&lt;left val=&quot;24&quot;/&gt;&lt;top val=&quot;24&quot;/&gt;&lt;width val=&quot;743&quot;/&gt;&lt;height val=&quot;170&quot;/&gt;&lt;hasText val=&quot;1&quot;/&gt;&lt;/Image&gt;&lt;/ThreeDShapeInfo&gt;"/>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26270</TotalTime>
  <Words>505</Words>
  <Application>Microsoft Office PowerPoint</Application>
  <PresentationFormat>Widescreen</PresentationFormat>
  <Paragraphs>69</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Times New Roman</vt:lpstr>
      <vt:lpstr>Tw Cen MT Condensed</vt:lpstr>
      <vt:lpstr>2_Office Theme</vt:lpstr>
      <vt:lpstr>Your life insurance coverage</vt:lpstr>
      <vt:lpstr>Basic Life insurance</vt:lpstr>
      <vt:lpstr>Optional Life insurance</vt:lpstr>
      <vt:lpstr>Dependent Life-Spouse</vt:lpstr>
      <vt:lpstr>Dependent Life-Child</vt:lpstr>
      <vt:lpstr>2026 Monthly premiums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721</cp:revision>
  <cp:lastPrinted>2024-06-06T13:47:10Z</cp:lastPrinted>
  <dcterms:created xsi:type="dcterms:W3CDTF">2019-11-01T12:34:11Z</dcterms:created>
  <dcterms:modified xsi:type="dcterms:W3CDTF">2025-08-20T17:12:32Z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