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283" r:id="rId2"/>
    <p:sldId id="286" r:id="rId3"/>
    <p:sldId id="287" r:id="rId4"/>
    <p:sldId id="288" r:id="rId5"/>
    <p:sldId id="289" r:id="rId6"/>
    <p:sldId id="263" r:id="rId7"/>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6" clrIdx="0">
    <p:extLst>
      <p:ext uri="{19B8F6BF-5375-455C-9EA6-DF929625EA0E}">
        <p15:presenceInfo xmlns:p15="http://schemas.microsoft.com/office/powerpoint/2012/main" userId="S::ryounh@peba.sc.gov::9a85b619-8fd1-4dec-b439-2514df7fe89a" providerId="AD"/>
      </p:ext>
    </p:extLst>
  </p:cmAuthor>
  <p:cmAuthor id="2" name="Jennifer S. Dolder" initials="JSD" lastIdx="4" clrIdx="1">
    <p:extLst>
      <p:ext uri="{19B8F6BF-5375-455C-9EA6-DF929625EA0E}">
        <p15:presenceInfo xmlns:p15="http://schemas.microsoft.com/office/powerpoint/2012/main" userId="S::rdoldj@peba.sc.gov::adc8f237-6518-4fda-a594-f6aaccffabfd" providerId="AD"/>
      </p:ext>
    </p:extLst>
  </p:cmAuthor>
  <p:cmAuthor id="3" name="Jessica Moak" initials="JM" lastIdx="1" clrIdx="2">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5652" autoAdjust="0"/>
  </p:normalViewPr>
  <p:slideViewPr>
    <p:cSldViewPr snapToGrid="0">
      <p:cViewPr varScale="1">
        <p:scale>
          <a:sx n="86" d="100"/>
          <a:sy n="86" d="100"/>
        </p:scale>
        <p:origin x="1382" y="5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49023D2-F9BC-42D4-9783-5A644FF3D4F5}"/>
              </a:ext>
            </a:extLst>
          </p:cNvPr>
          <p:cNvSpPr>
            <a:spLocks noGrp="1"/>
          </p:cNvSpPr>
          <p:nvPr>
            <p:ph type="sldNum" sz="quarter" idx="3"/>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21128BC9-932B-46C7-A2D0-3874919F741B}"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7D330D61-9C91-4998-83A1-A2A469A87CB8}"/>
              </a:ext>
            </a:extLst>
          </p:cNvPr>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a:extLst>
              <a:ext uri="{FF2B5EF4-FFF2-40B4-BE49-F238E27FC236}">
                <a16:creationId xmlns:a16="http://schemas.microsoft.com/office/drawing/2014/main" id="{6B5AB8FD-1ED3-4777-9C36-526E5B7A6177}"/>
              </a:ext>
            </a:extLst>
          </p:cNvPr>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E53F0D4F-214D-4C6F-A262-4FA0FD8611E6}"/>
              </a:ext>
            </a:extLst>
          </p:cNvPr>
          <p:cNvSpPr>
            <a:spLocks noGrp="1"/>
          </p:cNvSpPr>
          <p:nvPr>
            <p:ph type="sldNum" sz="quarter" idx="5"/>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50CD50F7-A226-4C61-9D91-99332F6C514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47AADCF-99C0-4D12-9BB2-2DDF6D1225F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45920" y="2286000"/>
            <a:ext cx="6641869" cy="2286000"/>
          </a:xfrm>
        </p:spPr>
        <p:txBody>
          <a:bodyPr>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645920" y="4754880"/>
            <a:ext cx="6641869" cy="1463040"/>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87951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13C12C3-9ED5-431F-BFC2-7D68150CE9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45920" y="1828800"/>
            <a:ext cx="6693408" cy="2286000"/>
          </a:xfrm>
        </p:spPr>
        <p:txBody>
          <a:bodyP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8" name="Subtitle 2"/>
          <p:cNvSpPr>
            <a:spLocks noGrp="1"/>
          </p:cNvSpPr>
          <p:nvPr>
            <p:ph type="subTitle" idx="13"/>
          </p:nvPr>
        </p:nvSpPr>
        <p:spPr>
          <a:xfrm>
            <a:off x="1645920" y="4297680"/>
            <a:ext cx="6693408" cy="1368398"/>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319CE571-6F21-42B8-A3DB-85C999DFF3F4}"/>
              </a:ext>
            </a:extLst>
          </p:cNvPr>
          <p:cNvSpPr>
            <a:spLocks noGrp="1"/>
          </p:cNvSpPr>
          <p:nvPr>
            <p:ph type="sldNum" sz="quarter" idx="14"/>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BCEA577A-3EAF-43B0-B08D-9708758E53B0}" type="slidenum">
              <a:rPr lang="en-US"/>
              <a:pPr>
                <a:defRPr/>
              </a:pPr>
              <a:t>‹#›</a:t>
            </a:fld>
            <a:endParaRPr lang="en-US" dirty="0"/>
          </a:p>
        </p:txBody>
      </p:sp>
    </p:spTree>
    <p:extLst>
      <p:ext uri="{BB962C8B-B14F-4D97-AF65-F5344CB8AC3E}">
        <p14:creationId xmlns:p14="http://schemas.microsoft.com/office/powerpoint/2010/main" val="3127208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EB7C92AD-6B51-426D-A9BD-7B560C1CB02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B9AD5009-74AC-4DC2-9E0D-932FED9C3C1E}"/>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70776F98-CB8F-4D1E-ACB0-5A205AD654C5}" type="slidenum">
              <a:rPr lang="en-US"/>
              <a:pPr>
                <a:defRPr/>
              </a:pPr>
              <a:t>‹#›</a:t>
            </a:fld>
            <a:endParaRPr lang="en-US" dirty="0"/>
          </a:p>
        </p:txBody>
      </p:sp>
    </p:spTree>
    <p:extLst>
      <p:ext uri="{BB962C8B-B14F-4D97-AF65-F5344CB8AC3E}">
        <p14:creationId xmlns:p14="http://schemas.microsoft.com/office/powerpoint/2010/main" val="3179987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A14A4A8C-CD4D-4EC7-A589-AEB45A576D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C39DD74-A621-4A06-B887-7C0CEB9B1D61}"/>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24D13F12-0FC7-4B99-B2C6-8D7093DA3979}" type="slidenum">
              <a:rPr lang="en-US"/>
              <a:pPr>
                <a:defRPr/>
              </a:pPr>
              <a:t>‹#›</a:t>
            </a:fld>
            <a:endParaRPr lang="en-US" dirty="0"/>
          </a:p>
        </p:txBody>
      </p:sp>
    </p:spTree>
    <p:extLst>
      <p:ext uri="{BB962C8B-B14F-4D97-AF65-F5344CB8AC3E}">
        <p14:creationId xmlns:p14="http://schemas.microsoft.com/office/powerpoint/2010/main" val="2636630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7B27647A-40B2-4568-8689-C6272654AE5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944E188A-4B5D-4C61-B263-5F025F20F12A}"/>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21609CCA-FF05-4190-AC26-4AF9A08E6609}" type="slidenum">
              <a:rPr lang="en-US"/>
              <a:pPr>
                <a:defRPr/>
              </a:pPr>
              <a:t>‹#›</a:t>
            </a:fld>
            <a:endParaRPr lang="en-US" dirty="0"/>
          </a:p>
        </p:txBody>
      </p:sp>
    </p:spTree>
    <p:extLst>
      <p:ext uri="{BB962C8B-B14F-4D97-AF65-F5344CB8AC3E}">
        <p14:creationId xmlns:p14="http://schemas.microsoft.com/office/powerpoint/2010/main" val="277235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8C93910D-683A-42CB-B179-A4835045996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DE1A766C-83C2-4B2C-AF22-113B754C51A7}"/>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82FA6FEA-9B06-4833-B9BA-E0BB7D50CCEC}" type="slidenum">
              <a:rPr lang="en-US"/>
              <a:pPr>
                <a:defRPr/>
              </a:pPr>
              <a:t>‹#›</a:t>
            </a:fld>
            <a:endParaRPr lang="en-US" dirty="0"/>
          </a:p>
        </p:txBody>
      </p:sp>
    </p:spTree>
    <p:extLst>
      <p:ext uri="{BB962C8B-B14F-4D97-AF65-F5344CB8AC3E}">
        <p14:creationId xmlns:p14="http://schemas.microsoft.com/office/powerpoint/2010/main" val="2415858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9BFD9F43-0F60-416E-B095-77194C99867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2B4EE97-E4C6-4313-97B9-FF1BFE461796}"/>
              </a:ext>
            </a:extLst>
          </p:cNvPr>
          <p:cNvSpPr txBox="1">
            <a:spLocks noChangeArrowheads="1"/>
          </p:cNvSpPr>
          <p:nvPr userDrawn="1"/>
        </p:nvSpPr>
        <p:spPr bwMode="auto">
          <a:xfrm>
            <a:off x="457200" y="1262063"/>
            <a:ext cx="8229600"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Contact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hlinkClick r:id="rId3"/>
              </a:rPr>
              <a:t>peba.sc.gov/contact</a:t>
            </a:r>
            <a:r>
              <a:rPr lang="en-US" altLang="en-US" sz="2000" dirty="0">
                <a:solidFill>
                  <a:schemeClr val="tx2"/>
                </a:solidFill>
              </a:rPr>
              <a:t>. </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803.737.6800 or 888.260.9430.</a:t>
            </a:r>
          </a:p>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Visit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202 Arbor Lake Drive</a:t>
            </a:r>
            <a:br>
              <a:rPr lang="en-US" altLang="en-US" sz="2000" dirty="0">
                <a:solidFill>
                  <a:schemeClr val="tx2"/>
                </a:solidFill>
              </a:rPr>
            </a:br>
            <a:r>
              <a:rPr lang="en-US" altLang="en-US" sz="2000" dirty="0">
                <a:solidFill>
                  <a:schemeClr val="tx2"/>
                </a:solidFill>
              </a:rPr>
              <a:t>Columbia, SC 29223</a:t>
            </a:r>
          </a:p>
        </p:txBody>
      </p:sp>
      <p:sp>
        <p:nvSpPr>
          <p:cNvPr id="4" name="TextBox 3">
            <a:extLst>
              <a:ext uri="{FF2B5EF4-FFF2-40B4-BE49-F238E27FC236}">
                <a16:creationId xmlns:a16="http://schemas.microsoft.com/office/drawing/2014/main" id="{D2A4C58E-C92A-4010-9BC4-A5FB24BAAFDB}"/>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in touch with PEBA</a:t>
            </a:r>
          </a:p>
        </p:txBody>
      </p:sp>
      <p:sp>
        <p:nvSpPr>
          <p:cNvPr id="5" name="Slide Number Placeholder 5">
            <a:extLst>
              <a:ext uri="{FF2B5EF4-FFF2-40B4-BE49-F238E27FC236}">
                <a16:creationId xmlns:a16="http://schemas.microsoft.com/office/drawing/2014/main" id="{82EEC875-A49C-4771-B35B-9DA906526DF0}"/>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DA3E79B3-31F3-4406-8915-009A2BFD53A6}" type="slidenum">
              <a:rPr lang="en-US"/>
              <a:pPr>
                <a:defRPr/>
              </a:pPr>
              <a:t>‹#›</a:t>
            </a:fld>
            <a:endParaRPr lang="en-US" dirty="0"/>
          </a:p>
        </p:txBody>
      </p:sp>
    </p:spTree>
    <p:extLst>
      <p:ext uri="{BB962C8B-B14F-4D97-AF65-F5344CB8AC3E}">
        <p14:creationId xmlns:p14="http://schemas.microsoft.com/office/powerpoint/2010/main" val="874863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9C376D0-4105-438C-9381-F740047B332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6438"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A04AD499-F19D-477D-B93B-BF8EEF96AA2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48025" y="2179638"/>
            <a:ext cx="5476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3BEDBB48-2464-4D42-A712-52E3FD50423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2187575"/>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CAAEBBDF-D4EE-425E-9E8E-F7DD20B1A70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1A62DC41-6433-44D7-887A-D67A52E84264}"/>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00" y="3113088"/>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a:extLst>
              <a:ext uri="{FF2B5EF4-FFF2-40B4-BE49-F238E27FC236}">
                <a16:creationId xmlns:a16="http://schemas.microsoft.com/office/drawing/2014/main" id="{4CD416ED-5A11-48AB-B8FC-EF5C1EFE8A0A}"/>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a:extLst>
              <a:ext uri="{FF2B5EF4-FFF2-40B4-BE49-F238E27FC236}">
                <a16:creationId xmlns:a16="http://schemas.microsoft.com/office/drawing/2014/main" id="{286FBDB7-D031-4B34-8C58-715BDD8716BE}"/>
              </a:ext>
            </a:extLst>
          </p:cNvPr>
          <p:cNvGrpSpPr>
            <a:grpSpLocks/>
          </p:cNvGrpSpPr>
          <p:nvPr userDrawn="1"/>
        </p:nvGrpSpPr>
        <p:grpSpPr bwMode="auto">
          <a:xfrm>
            <a:off x="1085850" y="1304925"/>
            <a:ext cx="7253288" cy="2312988"/>
            <a:chOff x="1085421" y="957888"/>
            <a:chExt cx="7253907" cy="2312807"/>
          </a:xfrm>
        </p:grpSpPr>
        <p:sp>
          <p:nvSpPr>
            <p:cNvPr id="9" name="TextBox 8">
              <a:extLst>
                <a:ext uri="{FF2B5EF4-FFF2-40B4-BE49-F238E27FC236}">
                  <a16:creationId xmlns:a16="http://schemas.microsoft.com/office/drawing/2014/main" id="{AB51671A-1CDD-4D10-B3A0-485BAD3EE419}"/>
                </a:ext>
              </a:extLst>
            </p:cNvPr>
            <p:cNvSpPr txBox="1">
              <a:spLocks noChangeArrowheads="1"/>
            </p:cNvSpPr>
            <p:nvPr userDrawn="1"/>
          </p:nvSpPr>
          <p:spPr bwMode="auto">
            <a:xfrm>
              <a:off x="1085421" y="1883329"/>
              <a:ext cx="1354254" cy="46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8"/>
                </a:rPr>
                <a:t>SCPEBA</a:t>
              </a:r>
              <a:endParaRPr lang="en-US" altLang="en-US" sz="2400"/>
            </a:p>
          </p:txBody>
        </p:sp>
        <p:sp>
          <p:nvSpPr>
            <p:cNvPr id="10" name="TextBox 9">
              <a:extLst>
                <a:ext uri="{FF2B5EF4-FFF2-40B4-BE49-F238E27FC236}">
                  <a16:creationId xmlns:a16="http://schemas.microsoft.com/office/drawing/2014/main" id="{6F6113CB-4D01-4FBA-9A23-24A265B3891F}"/>
                </a:ext>
              </a:extLst>
            </p:cNvPr>
            <p:cNvSpPr txBox="1">
              <a:spLocks noChangeArrowheads="1"/>
            </p:cNvSpPr>
            <p:nvPr userDrawn="1"/>
          </p:nvSpPr>
          <p:spPr bwMode="auto">
            <a:xfrm>
              <a:off x="1085421" y="957888"/>
              <a:ext cx="2082978"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9"/>
                </a:rPr>
                <a:t>SCPEBA</a:t>
              </a:r>
              <a:endParaRPr lang="en-US" altLang="en-US" sz="2400"/>
            </a:p>
          </p:txBody>
        </p:sp>
        <p:sp>
          <p:nvSpPr>
            <p:cNvPr id="11" name="TextBox 10">
              <a:extLst>
                <a:ext uri="{FF2B5EF4-FFF2-40B4-BE49-F238E27FC236}">
                  <a16:creationId xmlns:a16="http://schemas.microsoft.com/office/drawing/2014/main" id="{4BEF766C-0379-425D-A1C9-D42ADC07E969}"/>
                </a:ext>
              </a:extLst>
            </p:cNvPr>
            <p:cNvSpPr txBox="1">
              <a:spLocks noChangeArrowheads="1"/>
            </p:cNvSpPr>
            <p:nvPr userDrawn="1"/>
          </p:nvSpPr>
          <p:spPr bwMode="auto">
            <a:xfrm>
              <a:off x="3874897" y="1870630"/>
              <a:ext cx="1574934" cy="4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0"/>
                </a:rPr>
                <a:t>PEBA TV</a:t>
              </a:r>
              <a:endParaRPr lang="en-US" altLang="en-US" sz="2400"/>
            </a:p>
          </p:txBody>
        </p:sp>
        <p:sp>
          <p:nvSpPr>
            <p:cNvPr id="12" name="TextBox 11">
              <a:extLst>
                <a:ext uri="{FF2B5EF4-FFF2-40B4-BE49-F238E27FC236}">
                  <a16:creationId xmlns:a16="http://schemas.microsoft.com/office/drawing/2014/main" id="{7572D79B-7065-4779-8EA7-4725AB6D33F5}"/>
                </a:ext>
              </a:extLst>
            </p:cNvPr>
            <p:cNvSpPr txBox="1">
              <a:spLocks noChangeArrowheads="1"/>
            </p:cNvSpPr>
            <p:nvPr userDrawn="1"/>
          </p:nvSpPr>
          <p:spPr bwMode="auto">
            <a:xfrm>
              <a:off x="1085421" y="2808768"/>
              <a:ext cx="7253907"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1"/>
                </a:rPr>
                <a:t>South Carolina Public Employee Benefit Authority</a:t>
              </a:r>
              <a:endParaRPr lang="en-US" altLang="en-US" sz="3600"/>
            </a:p>
          </p:txBody>
        </p:sp>
      </p:grpSp>
      <p:sp>
        <p:nvSpPr>
          <p:cNvPr id="13" name="TextBox 12">
            <a:extLst>
              <a:ext uri="{FF2B5EF4-FFF2-40B4-BE49-F238E27FC236}">
                <a16:creationId xmlns:a16="http://schemas.microsoft.com/office/drawing/2014/main" id="{E90B62CC-D014-4548-983D-F345DD7B7064}"/>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social with PEBA</a:t>
            </a:r>
          </a:p>
        </p:txBody>
      </p:sp>
      <p:sp>
        <p:nvSpPr>
          <p:cNvPr id="14" name="TextBox 13">
            <a:extLst>
              <a:ext uri="{FF2B5EF4-FFF2-40B4-BE49-F238E27FC236}">
                <a16:creationId xmlns:a16="http://schemas.microsoft.com/office/drawing/2014/main" id="{60BF5F42-04E2-49BE-A413-B261F1640174}"/>
              </a:ext>
            </a:extLst>
          </p:cNvPr>
          <p:cNvSpPr txBox="1">
            <a:spLocks noChangeArrowheads="1"/>
          </p:cNvSpPr>
          <p:nvPr userDrawn="1"/>
        </p:nvSpPr>
        <p:spPr bwMode="auto">
          <a:xfrm>
            <a:off x="3875088" y="1304925"/>
            <a:ext cx="1354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12"/>
              </a:rPr>
              <a:t>s.c.peba</a:t>
            </a:r>
            <a:endParaRPr lang="en-US" altLang="en-US" sz="2400"/>
          </a:p>
        </p:txBody>
      </p:sp>
      <p:sp>
        <p:nvSpPr>
          <p:cNvPr id="15" name="Slide Number Placeholder 5">
            <a:extLst>
              <a:ext uri="{FF2B5EF4-FFF2-40B4-BE49-F238E27FC236}">
                <a16:creationId xmlns:a16="http://schemas.microsoft.com/office/drawing/2014/main" id="{839D0B6E-2ED7-4FFE-BACB-25C23F5A9D7B}"/>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1587C58E-B04F-44F6-B8A2-876650077C2C}" type="slidenum">
              <a:rPr lang="en-US"/>
              <a:pPr>
                <a:defRPr/>
              </a:pPr>
              <a:t>‹#›</a:t>
            </a:fld>
            <a:endParaRPr lang="en-US" dirty="0"/>
          </a:p>
        </p:txBody>
      </p:sp>
    </p:spTree>
    <p:extLst>
      <p:ext uri="{BB962C8B-B14F-4D97-AF65-F5344CB8AC3E}">
        <p14:creationId xmlns:p14="http://schemas.microsoft.com/office/powerpoint/2010/main" val="925817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D1922898-A663-402E-B291-FD33851BBE7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EB57AC27-777D-4280-9775-DA2F69A9E306}"/>
              </a:ext>
            </a:extLst>
          </p:cNvPr>
          <p:cNvSpPr>
            <a:spLocks noChangeArrowheads="1"/>
          </p:cNvSpPr>
          <p:nvPr userDrawn="1"/>
        </p:nvSpPr>
        <p:spPr bwMode="auto">
          <a:xfrm>
            <a:off x="457200" y="1262063"/>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defRPr/>
            </a:pPr>
            <a:r>
              <a:rPr lang="en-US" altLang="en-US" sz="240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4" name="TextBox 3">
            <a:extLst>
              <a:ext uri="{FF2B5EF4-FFF2-40B4-BE49-F238E27FC236}">
                <a16:creationId xmlns:a16="http://schemas.microsoft.com/office/drawing/2014/main" id="{481BF39E-B714-4839-8712-1ABBFD9D0CAC}"/>
              </a:ext>
            </a:extLst>
          </p:cNvPr>
          <p:cNvSpPr txBox="1">
            <a:spLocks noChangeArrowheads="1"/>
          </p:cNvSpPr>
          <p:nvPr userDrawn="1"/>
        </p:nvSpPr>
        <p:spPr bwMode="auto">
          <a:xfrm>
            <a:off x="457200" y="369888"/>
            <a:ext cx="33258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Disclaimer</a:t>
            </a:r>
          </a:p>
        </p:txBody>
      </p:sp>
      <p:sp>
        <p:nvSpPr>
          <p:cNvPr id="5" name="Slide Number Placeholder 5">
            <a:extLst>
              <a:ext uri="{FF2B5EF4-FFF2-40B4-BE49-F238E27FC236}">
                <a16:creationId xmlns:a16="http://schemas.microsoft.com/office/drawing/2014/main" id="{4601AF0D-F1FA-4686-983D-E12BADB28729}"/>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AE9BD4AE-2CE7-4866-B0A9-D1B580F0D206}" type="slidenum">
              <a:rPr lang="en-US"/>
              <a:pPr>
                <a:defRPr/>
              </a:pPr>
              <a:t>‹#›</a:t>
            </a:fld>
            <a:endParaRPr lang="en-US" dirty="0"/>
          </a:p>
        </p:txBody>
      </p:sp>
    </p:spTree>
    <p:extLst>
      <p:ext uri="{BB962C8B-B14F-4D97-AF65-F5344CB8AC3E}">
        <p14:creationId xmlns:p14="http://schemas.microsoft.com/office/powerpoint/2010/main" val="3296593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13CDCA4-B5B3-4D56-829E-F3CA88FF6A13}"/>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ECA18F6-A21C-4798-B8A1-FBBB00F45838}"/>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0A07880-98CD-4C45-AAED-EFDAE10B727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6765652F-B9B4-4975-AF22-E022DFAD639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F7F1DCDE-2A57-4F95-9073-B14FA98FFFA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bg2">
                    <a:lumMod val="75000"/>
                  </a:schemeClr>
                </a:solidFill>
                <a:latin typeface="Tw Cen MT Condensed" panose="020B0606020104020203" pitchFamily="34" charset="0"/>
              </a:defRPr>
            </a:lvl1pPr>
          </a:lstStyle>
          <a:p>
            <a:pPr>
              <a:defRPr/>
            </a:pPr>
            <a:fld id="{986FC3A5-7489-40DC-8C7C-0342C4BB1F7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hf hdr="0" ftr="0" dt="0"/>
  <p:txStyles>
    <p:titleStyle>
      <a:lvl1pPr algn="l" rtl="0" eaLnBrk="0" fontAlgn="base" hangingPunct="0">
        <a:lnSpc>
          <a:spcPct val="90000"/>
        </a:lnSpc>
        <a:spcBef>
          <a:spcPct val="0"/>
        </a:spcBef>
        <a:spcAft>
          <a:spcPct val="0"/>
        </a:spcAft>
        <a:defRPr sz="44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b="1">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b="1">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b="1">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b="1">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0.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hyperlink" Target="https://www.peba.sc.gov/sites/default/files/designating_beneficiaries.pdf" TargetMode="External"/><Relationship Id="rId5" Type="http://schemas.openxmlformats.org/officeDocument/2006/relationships/hyperlink" Target="https://www.peba.sc.gov/sites/default/files/ee_checklist_leaving_before_retirement.pdf" TargetMode="External"/><Relationship Id="rId4" Type="http://schemas.openxmlformats.org/officeDocument/2006/relationships/hyperlink" Target="https://online.retirement.sc.gov/MemberAccess/welcom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98E1F89-8118-4A18-91F3-80F0A540DCDA}"/>
              </a:ext>
            </a:extLst>
          </p:cNvPr>
          <p:cNvSpPr>
            <a:spLocks noGrp="1" noChangeArrowheads="1"/>
          </p:cNvSpPr>
          <p:nvPr>
            <p:ph type="ctrTitle"/>
          </p:nvPr>
        </p:nvSpPr>
        <p:spPr/>
        <p:txBody>
          <a:bodyPr/>
          <a:lstStyle/>
          <a:p>
            <a:r>
              <a:rPr lang="en-US" altLang="en-US" dirty="0"/>
              <a:t>Leaving covered employment: leaving funds on deposit</a:t>
            </a:r>
          </a:p>
        </p:txBody>
      </p:sp>
      <p:sp>
        <p:nvSpPr>
          <p:cNvPr id="3" name="Subtitle 2">
            <a:extLst>
              <a:ext uri="{FF2B5EF4-FFF2-40B4-BE49-F238E27FC236}">
                <a16:creationId xmlns:a16="http://schemas.microsoft.com/office/drawing/2014/main" id="{21593EFB-8177-48E3-919B-116C4F2051BB}"/>
              </a:ext>
            </a:extLst>
          </p:cNvPr>
          <p:cNvSpPr>
            <a:spLocks noGrp="1"/>
          </p:cNvSpPr>
          <p:nvPr>
            <p:ph type="subTitle" idx="1"/>
          </p:nvPr>
        </p:nvSpPr>
        <p:spPr/>
        <p:txBody>
          <a:bodyPr/>
          <a:lstStyle/>
          <a:p>
            <a:r>
              <a:rPr lang="en-US" dirty="0"/>
              <a:t>Retirement Benefits Training</a:t>
            </a:r>
          </a:p>
          <a:p>
            <a:r>
              <a:rPr lang="en-US" dirty="0"/>
              <a:t>Fiscal year 2024</a:t>
            </a:r>
          </a:p>
        </p:txBody>
      </p:sp>
      <p:pic>
        <p:nvPicPr>
          <p:cNvPr id="2" name="Audio 1">
            <a:hlinkClick r:id="" action="ppaction://media"/>
            <a:extLst>
              <a:ext uri="{FF2B5EF4-FFF2-40B4-BE49-F238E27FC236}">
                <a16:creationId xmlns:a16="http://schemas.microsoft.com/office/drawing/2014/main" id="{7538E21A-5058-7253-3AE2-897962F48E8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5291"/>
    </mc:Choice>
    <mc:Fallback>
      <p:transition spd="slow" advTm="152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D3F266E-38C5-4E3B-8FBB-39FF35F51552}"/>
              </a:ext>
            </a:extLst>
          </p:cNvPr>
          <p:cNvSpPr>
            <a:spLocks noGrp="1" noChangeArrowheads="1"/>
          </p:cNvSpPr>
          <p:nvPr>
            <p:ph type="title"/>
          </p:nvPr>
        </p:nvSpPr>
        <p:spPr>
          <a:xfrm>
            <a:off x="457200" y="228600"/>
            <a:ext cx="8229600" cy="804863"/>
          </a:xfrm>
        </p:spPr>
        <p:txBody>
          <a:bodyPr/>
          <a:lstStyle/>
          <a:p>
            <a:pPr eaLnBrk="1" hangingPunct="1"/>
            <a:r>
              <a:rPr lang="en-US" altLang="en-US" dirty="0"/>
              <a:t>Applying for retirement later</a:t>
            </a:r>
          </a:p>
        </p:txBody>
      </p:sp>
      <p:sp>
        <p:nvSpPr>
          <p:cNvPr id="16387" name="Content Placeholder 2">
            <a:extLst>
              <a:ext uri="{FF2B5EF4-FFF2-40B4-BE49-F238E27FC236}">
                <a16:creationId xmlns:a16="http://schemas.microsoft.com/office/drawing/2014/main" id="{FFACDB00-1541-4613-B718-02AB79C49501}"/>
              </a:ext>
            </a:extLst>
          </p:cNvPr>
          <p:cNvSpPr>
            <a:spLocks noGrp="1" noChangeArrowheads="1"/>
          </p:cNvSpPr>
          <p:nvPr>
            <p:ph idx="1"/>
          </p:nvPr>
        </p:nvSpPr>
        <p:spPr>
          <a:xfrm>
            <a:off x="457200" y="1262063"/>
            <a:ext cx="8229600" cy="5029200"/>
          </a:xfrm>
        </p:spPr>
        <p:txBody>
          <a:bodyPr/>
          <a:lstStyle/>
          <a:p>
            <a:pPr eaLnBrk="1" hangingPunct="1"/>
            <a:r>
              <a:rPr lang="en-US" altLang="en-US" dirty="0"/>
              <a:t>Member can apply for retirement upon eligibility if:</a:t>
            </a:r>
          </a:p>
          <a:p>
            <a:pPr lvl="1" eaLnBrk="1" hangingPunct="1"/>
            <a:r>
              <a:rPr lang="en-US" altLang="en-US" dirty="0"/>
              <a:t>Class Two member and has five years earned service; or</a:t>
            </a:r>
          </a:p>
          <a:p>
            <a:pPr lvl="1" eaLnBrk="1" hangingPunct="1"/>
            <a:r>
              <a:rPr lang="en-US" altLang="en-US" dirty="0"/>
              <a:t>Class Three member and has eight years earned service. </a:t>
            </a:r>
          </a:p>
          <a:p>
            <a:pPr eaLnBrk="1" hangingPunct="1"/>
            <a:r>
              <a:rPr lang="en-US" altLang="en-US" dirty="0"/>
              <a:t>Member has responsibility to file retirement application once eligible.</a:t>
            </a:r>
          </a:p>
          <a:p>
            <a:pPr eaLnBrk="1" hangingPunct="1"/>
            <a:endParaRPr lang="en-US" altLang="en-US" dirty="0"/>
          </a:p>
        </p:txBody>
      </p:sp>
      <p:sp>
        <p:nvSpPr>
          <p:cNvPr id="16388" name="Slide Number Placeholder 3">
            <a:extLst>
              <a:ext uri="{FF2B5EF4-FFF2-40B4-BE49-F238E27FC236}">
                <a16:creationId xmlns:a16="http://schemas.microsoft.com/office/drawing/2014/main" id="{851D523B-0151-4DDC-8569-DD0A4F742F6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1C3A3FF8-8D0A-435D-83EB-AC27DBCB6392}"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2</a:t>
            </a:fld>
            <a:endParaRPr lang="en-US" altLang="en-US" sz="1400">
              <a:solidFill>
                <a:schemeClr val="bg1"/>
              </a:solidFill>
              <a:latin typeface="Times New Roman" panose="02020603050405020304" pitchFamily="18" charset="0"/>
            </a:endParaRPr>
          </a:p>
        </p:txBody>
      </p:sp>
      <p:sp>
        <p:nvSpPr>
          <p:cNvPr id="2" name="TextBox 1">
            <a:extLst>
              <a:ext uri="{FF2B5EF4-FFF2-40B4-BE49-F238E27FC236}">
                <a16:creationId xmlns:a16="http://schemas.microsoft.com/office/drawing/2014/main" id="{3D95396D-F493-DB88-DFE0-9152ED05E34D}"/>
              </a:ext>
            </a:extLst>
          </p:cNvPr>
          <p:cNvSpPr txBox="1"/>
          <p:nvPr/>
        </p:nvSpPr>
        <p:spPr>
          <a:xfrm>
            <a:off x="4942885" y="369421"/>
            <a:ext cx="256802" cy="261610"/>
          </a:xfrm>
          <a:prstGeom prst="rect">
            <a:avLst/>
          </a:prstGeom>
          <a:noFill/>
        </p:spPr>
        <p:txBody>
          <a:bodyPr wrap="none" rtlCol="0">
            <a:spAutoFit/>
          </a:bodyPr>
          <a:lstStyle/>
          <a:p>
            <a:r>
              <a:rPr lang="en-US" sz="1100" dirty="0">
                <a:solidFill>
                  <a:srgbClr val="FF0000"/>
                </a:solidFill>
              </a:rPr>
              <a:t>1</a:t>
            </a:r>
          </a:p>
        </p:txBody>
      </p:sp>
      <p:sp>
        <p:nvSpPr>
          <p:cNvPr id="3" name="TextBox 2">
            <a:extLst>
              <a:ext uri="{FF2B5EF4-FFF2-40B4-BE49-F238E27FC236}">
                <a16:creationId xmlns:a16="http://schemas.microsoft.com/office/drawing/2014/main" id="{6D08E3E9-8C18-E051-2E02-EEE18DC3F633}"/>
              </a:ext>
            </a:extLst>
          </p:cNvPr>
          <p:cNvSpPr txBox="1"/>
          <p:nvPr/>
        </p:nvSpPr>
        <p:spPr>
          <a:xfrm>
            <a:off x="457200" y="6045042"/>
            <a:ext cx="4485685" cy="246221"/>
          </a:xfrm>
          <a:prstGeom prst="rect">
            <a:avLst/>
          </a:prstGeom>
          <a:noFill/>
        </p:spPr>
        <p:txBody>
          <a:bodyPr wrap="square" rtlCol="0">
            <a:spAutoFit/>
          </a:bodyPr>
          <a:lstStyle/>
          <a:p>
            <a:r>
              <a:rPr lang="en-US" sz="1000" dirty="0">
                <a:solidFill>
                  <a:schemeClr val="tx2"/>
                </a:solidFill>
              </a:rPr>
              <a:t>1 Leaving funds on deposit is only applicable to defined benefit plans. </a:t>
            </a:r>
          </a:p>
        </p:txBody>
      </p:sp>
      <p:pic>
        <p:nvPicPr>
          <p:cNvPr id="4" name="Audio 3">
            <a:hlinkClick r:id="" action="ppaction://media"/>
            <a:extLst>
              <a:ext uri="{FF2B5EF4-FFF2-40B4-BE49-F238E27FC236}">
                <a16:creationId xmlns:a16="http://schemas.microsoft.com/office/drawing/2014/main" id="{61B8C7F4-6E94-C30C-BC48-61F4992E2C8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9522"/>
    </mc:Choice>
    <mc:Fallback>
      <p:transition spd="slow" advTm="295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65F92C45-72F9-4626-9B7D-20D13F41489A}"/>
              </a:ext>
            </a:extLst>
          </p:cNvPr>
          <p:cNvSpPr>
            <a:spLocks noGrp="1" noChangeArrowheads="1"/>
          </p:cNvSpPr>
          <p:nvPr>
            <p:ph type="title"/>
          </p:nvPr>
        </p:nvSpPr>
        <p:spPr>
          <a:xfrm>
            <a:off x="457200" y="228600"/>
            <a:ext cx="8229600" cy="804863"/>
          </a:xfrm>
        </p:spPr>
        <p:txBody>
          <a:bodyPr/>
          <a:lstStyle/>
          <a:p>
            <a:pPr eaLnBrk="1" hangingPunct="1"/>
            <a:r>
              <a:rPr lang="en-US" altLang="en-US"/>
              <a:t>Interest on account funds</a:t>
            </a:r>
          </a:p>
        </p:txBody>
      </p:sp>
      <p:sp>
        <p:nvSpPr>
          <p:cNvPr id="17411" name="Content Placeholder 2">
            <a:extLst>
              <a:ext uri="{FF2B5EF4-FFF2-40B4-BE49-F238E27FC236}">
                <a16:creationId xmlns:a16="http://schemas.microsoft.com/office/drawing/2014/main" id="{0B791E9A-A275-4ADF-A717-2112D51CE09F}"/>
              </a:ext>
            </a:extLst>
          </p:cNvPr>
          <p:cNvSpPr>
            <a:spLocks noGrp="1" noChangeArrowheads="1"/>
          </p:cNvSpPr>
          <p:nvPr>
            <p:ph idx="1"/>
          </p:nvPr>
        </p:nvSpPr>
        <p:spPr>
          <a:xfrm>
            <a:off x="457200" y="1262063"/>
            <a:ext cx="8229600" cy="5029200"/>
          </a:xfrm>
        </p:spPr>
        <p:txBody>
          <a:bodyPr/>
          <a:lstStyle/>
          <a:p>
            <a:pPr eaLnBrk="1" hangingPunct="1"/>
            <a:r>
              <a:rPr lang="en-US" altLang="en-US" dirty="0"/>
              <a:t>Funds accrue interest until account becomes inactive.</a:t>
            </a:r>
          </a:p>
          <a:p>
            <a:pPr eaLnBrk="1" hangingPunct="1"/>
            <a:r>
              <a:rPr lang="en-US" altLang="en-US" dirty="0"/>
              <a:t>Account becomes inactive as of July 1 when:</a:t>
            </a:r>
          </a:p>
          <a:p>
            <a:pPr lvl="1" eaLnBrk="1" hangingPunct="1"/>
            <a:r>
              <a:rPr lang="en-US" altLang="en-US" dirty="0"/>
              <a:t>No contributions made in preceding fiscal year; and </a:t>
            </a:r>
          </a:p>
          <a:p>
            <a:pPr lvl="1" eaLnBrk="1" hangingPunct="1"/>
            <a:r>
              <a:rPr lang="en-US" altLang="en-US" dirty="0"/>
              <a:t>No other active, correlated system or State ORP account exists. </a:t>
            </a:r>
          </a:p>
          <a:p>
            <a:pPr eaLnBrk="1" hangingPunct="1"/>
            <a:r>
              <a:rPr lang="en-US" altLang="en-US" dirty="0"/>
              <a:t>Account status updates on fiscal year basis.</a:t>
            </a:r>
          </a:p>
        </p:txBody>
      </p:sp>
      <p:sp>
        <p:nvSpPr>
          <p:cNvPr id="17412" name="Slide Number Placeholder 3">
            <a:extLst>
              <a:ext uri="{FF2B5EF4-FFF2-40B4-BE49-F238E27FC236}">
                <a16:creationId xmlns:a16="http://schemas.microsoft.com/office/drawing/2014/main" id="{9BDC990C-32D9-458F-9C73-3B5D047B4C1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50DFB776-9815-47F1-9D61-2C8DBAB8E90F}"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3</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029FBE2E-0C5A-BFD7-4302-E65DC5223BF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0344"/>
    </mc:Choice>
    <mc:Fallback>
      <p:transition spd="slow" advTm="203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E36B065E-4A29-4088-ACD2-C14D00D64295}"/>
              </a:ext>
            </a:extLst>
          </p:cNvPr>
          <p:cNvSpPr>
            <a:spLocks noGrp="1" noChangeArrowheads="1"/>
          </p:cNvSpPr>
          <p:nvPr>
            <p:ph type="title"/>
          </p:nvPr>
        </p:nvSpPr>
        <p:spPr>
          <a:xfrm>
            <a:off x="457200" y="228600"/>
            <a:ext cx="8229600" cy="804863"/>
          </a:xfrm>
        </p:spPr>
        <p:txBody>
          <a:bodyPr/>
          <a:lstStyle/>
          <a:p>
            <a:pPr eaLnBrk="1" hangingPunct="1"/>
            <a:r>
              <a:rPr lang="en-US" altLang="en-US"/>
              <a:t>How long can funds stay on deposit?</a:t>
            </a:r>
          </a:p>
        </p:txBody>
      </p:sp>
      <p:sp>
        <p:nvSpPr>
          <p:cNvPr id="18435" name="Content Placeholder 2">
            <a:extLst>
              <a:ext uri="{FF2B5EF4-FFF2-40B4-BE49-F238E27FC236}">
                <a16:creationId xmlns:a16="http://schemas.microsoft.com/office/drawing/2014/main" id="{8A0B306A-7E71-46C1-885D-577FDE4454FA}"/>
              </a:ext>
            </a:extLst>
          </p:cNvPr>
          <p:cNvSpPr>
            <a:spLocks noGrp="1" noChangeArrowheads="1"/>
          </p:cNvSpPr>
          <p:nvPr>
            <p:ph idx="1"/>
          </p:nvPr>
        </p:nvSpPr>
        <p:spPr>
          <a:xfrm>
            <a:off x="457200" y="1262063"/>
            <a:ext cx="8229600" cy="5029200"/>
          </a:xfrm>
        </p:spPr>
        <p:txBody>
          <a:bodyPr/>
          <a:lstStyle/>
          <a:p>
            <a:pPr eaLnBrk="1" hangingPunct="1"/>
            <a:r>
              <a:rPr lang="en-US" altLang="en-US" dirty="0"/>
              <a:t>IRS requires that distributions begin by later of two dates:</a:t>
            </a:r>
          </a:p>
          <a:p>
            <a:pPr lvl="1" eaLnBrk="1" hangingPunct="1"/>
            <a:r>
              <a:rPr lang="en-US" altLang="en-US" dirty="0"/>
              <a:t>April 1 of the year after the year in which member turns age </a:t>
            </a:r>
            <a:br>
              <a:rPr lang="en-US" altLang="en-US" dirty="0"/>
            </a:br>
            <a:r>
              <a:rPr lang="en-US" altLang="en-US" dirty="0"/>
              <a:t>73 or;</a:t>
            </a:r>
          </a:p>
          <a:p>
            <a:pPr lvl="1" eaLnBrk="1" hangingPunct="1"/>
            <a:r>
              <a:rPr lang="en-US" altLang="en-US" dirty="0"/>
              <a:t>Year in which member retires.</a:t>
            </a:r>
          </a:p>
          <a:p>
            <a:pPr eaLnBrk="1" hangingPunct="1"/>
            <a:r>
              <a:rPr lang="en-US" altLang="en-US" dirty="0"/>
              <a:t>Penalties may apply if this requirement is not met.</a:t>
            </a:r>
          </a:p>
        </p:txBody>
      </p:sp>
      <p:sp>
        <p:nvSpPr>
          <p:cNvPr id="18436" name="Slide Number Placeholder 3">
            <a:extLst>
              <a:ext uri="{FF2B5EF4-FFF2-40B4-BE49-F238E27FC236}">
                <a16:creationId xmlns:a16="http://schemas.microsoft.com/office/drawing/2014/main" id="{868C1882-B03F-4CCA-9313-37B50D4237A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544C65DB-D772-4EB2-AA85-C788CC43C256}"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4</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CFFBEB8A-2144-5CA4-A898-BE10F4B5209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0683"/>
    </mc:Choice>
    <mc:Fallback>
      <p:transition spd="slow" advTm="206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AA9F924-2A21-4ED3-966B-04371C442FF9}"/>
              </a:ext>
            </a:extLst>
          </p:cNvPr>
          <p:cNvSpPr>
            <a:spLocks noGrp="1" noChangeArrowheads="1"/>
          </p:cNvSpPr>
          <p:nvPr>
            <p:ph type="title"/>
          </p:nvPr>
        </p:nvSpPr>
        <p:spPr>
          <a:xfrm>
            <a:off x="457200" y="228600"/>
            <a:ext cx="8229600" cy="804863"/>
          </a:xfrm>
        </p:spPr>
        <p:txBody>
          <a:bodyPr/>
          <a:lstStyle/>
          <a:p>
            <a:pPr eaLnBrk="1" hangingPunct="1"/>
            <a:r>
              <a:rPr lang="en-US" altLang="en-US"/>
              <a:t>Member information</a:t>
            </a:r>
          </a:p>
        </p:txBody>
      </p:sp>
      <p:sp>
        <p:nvSpPr>
          <p:cNvPr id="19459" name="Content Placeholder 2">
            <a:extLst>
              <a:ext uri="{FF2B5EF4-FFF2-40B4-BE49-F238E27FC236}">
                <a16:creationId xmlns:a16="http://schemas.microsoft.com/office/drawing/2014/main" id="{D4D41E75-11F9-42CA-A0A9-E1D19046DE9D}"/>
              </a:ext>
            </a:extLst>
          </p:cNvPr>
          <p:cNvSpPr>
            <a:spLocks noGrp="1" noChangeArrowheads="1"/>
          </p:cNvSpPr>
          <p:nvPr>
            <p:ph idx="1"/>
          </p:nvPr>
        </p:nvSpPr>
        <p:spPr>
          <a:xfrm>
            <a:off x="457200" y="1262063"/>
            <a:ext cx="8229600" cy="5029200"/>
          </a:xfrm>
        </p:spPr>
        <p:txBody>
          <a:bodyPr/>
          <a:lstStyle/>
          <a:p>
            <a:pPr eaLnBrk="1" hangingPunct="1"/>
            <a:r>
              <a:rPr lang="en-US" altLang="en-US" dirty="0"/>
              <a:t>Member should maintain current address through </a:t>
            </a:r>
            <a:r>
              <a:rPr lang="en-US" altLang="en-US" dirty="0">
                <a:hlinkClick r:id="rId4"/>
              </a:rPr>
              <a:t>Member Access</a:t>
            </a:r>
            <a:r>
              <a:rPr lang="en-US" altLang="en-US" dirty="0"/>
              <a:t>.</a:t>
            </a:r>
          </a:p>
          <a:p>
            <a:pPr eaLnBrk="1" hangingPunct="1"/>
            <a:r>
              <a:rPr lang="en-US" altLang="en-US" dirty="0"/>
              <a:t>Member should update beneficiary information through </a:t>
            </a:r>
            <a:r>
              <a:rPr lang="en-US" altLang="en-US" dirty="0">
                <a:hlinkClick r:id="rId4"/>
              </a:rPr>
              <a:t>Member Access</a:t>
            </a:r>
            <a:r>
              <a:rPr lang="en-US" altLang="en-US" dirty="0"/>
              <a:t>.</a:t>
            </a:r>
          </a:p>
          <a:p>
            <a:pPr lvl="1" eaLnBrk="1" hangingPunct="1"/>
            <a:r>
              <a:rPr lang="en-US" altLang="en-US" dirty="0"/>
              <a:t>Can also complete appropriate notarized form.</a:t>
            </a:r>
          </a:p>
          <a:p>
            <a:pPr eaLnBrk="1" hangingPunct="1"/>
            <a:r>
              <a:rPr lang="en-US" altLang="en-US" dirty="0"/>
              <a:t>Provide the </a:t>
            </a:r>
            <a:r>
              <a:rPr lang="en-US" altLang="en-US" dirty="0">
                <a:solidFill>
                  <a:srgbClr val="FF0000"/>
                </a:solidFill>
                <a:hlinkClick r:id="rId5"/>
              </a:rPr>
              <a:t>Leaving employment before retirement eligibility </a:t>
            </a:r>
            <a:r>
              <a:rPr lang="en-US" altLang="en-US" dirty="0"/>
              <a:t>life event checklist.</a:t>
            </a:r>
          </a:p>
          <a:p>
            <a:pPr eaLnBrk="1" hangingPunct="1"/>
            <a:r>
              <a:rPr lang="en-US" altLang="en-US" dirty="0"/>
              <a:t>Provide the </a:t>
            </a:r>
            <a:r>
              <a:rPr lang="en-US" altLang="en-US" i="1" dirty="0">
                <a:solidFill>
                  <a:srgbClr val="FF0000"/>
                </a:solidFill>
                <a:hlinkClick r:id="rId6"/>
              </a:rPr>
              <a:t>Designating Active Member Beneficiaries</a:t>
            </a:r>
            <a:r>
              <a:rPr lang="en-US" altLang="en-US" dirty="0">
                <a:solidFill>
                  <a:srgbClr val="FF0000"/>
                </a:solidFill>
                <a:hlinkClick r:id="rId6"/>
              </a:rPr>
              <a:t> </a:t>
            </a:r>
            <a:r>
              <a:rPr lang="en-US" altLang="en-US" dirty="0"/>
              <a:t>flyer.</a:t>
            </a:r>
          </a:p>
        </p:txBody>
      </p:sp>
      <p:sp>
        <p:nvSpPr>
          <p:cNvPr id="19460" name="Slide Number Placeholder 3">
            <a:extLst>
              <a:ext uri="{FF2B5EF4-FFF2-40B4-BE49-F238E27FC236}">
                <a16:creationId xmlns:a16="http://schemas.microsoft.com/office/drawing/2014/main" id="{2C05835A-706D-4038-A0A7-0E54699178A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C045BE09-FD68-4812-80D5-F40DC1609A89}"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5</a:t>
            </a:fld>
            <a:endParaRPr lang="en-US" altLang="en-US" sz="1400">
              <a:solidFill>
                <a:schemeClr val="bg1"/>
              </a:solidFill>
              <a:latin typeface="Times New Roman" panose="02020603050405020304" pitchFamily="18" charset="0"/>
            </a:endParaRPr>
          </a:p>
        </p:txBody>
      </p:sp>
      <p:pic>
        <p:nvPicPr>
          <p:cNvPr id="6" name="Audio 5">
            <a:hlinkClick r:id="" action="ppaction://media"/>
            <a:extLst>
              <a:ext uri="{FF2B5EF4-FFF2-40B4-BE49-F238E27FC236}">
                <a16:creationId xmlns:a16="http://schemas.microsoft.com/office/drawing/2014/main" id="{95409FBA-CC29-95F2-C1B6-DC6872886B1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2084"/>
    </mc:Choice>
    <mc:Fallback>
      <p:transition spd="slow" advTm="320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a:extLst>
              <a:ext uri="{FF2B5EF4-FFF2-40B4-BE49-F238E27FC236}">
                <a16:creationId xmlns:a16="http://schemas.microsoft.com/office/drawing/2014/main" id="{667CF170-CFC9-454D-9BBE-65C92FF5BCF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50A9BC35-892B-4657-9AE4-C2690B23E8DD}"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6</a:t>
            </a:fld>
            <a:endParaRPr lang="en-US" altLang="en-US" sz="1400">
              <a:solidFill>
                <a:schemeClr val="bg1"/>
              </a:solidFill>
              <a:latin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9960687-C75A-420D-8DDD-D4595019A51F}" vid="{44207126-CA13-42C3-9B79-86376552E6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PEBA Academy Presentation Template</Template>
  <TotalTime>575</TotalTime>
  <Words>225</Words>
  <Application>Microsoft Office PowerPoint</Application>
  <PresentationFormat>On-screen Show (4:3)</PresentationFormat>
  <Paragraphs>32</Paragraphs>
  <Slides>6</Slides>
  <Notes>0</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Times New Roman</vt:lpstr>
      <vt:lpstr>Tw Cen MT Condensed</vt:lpstr>
      <vt:lpstr>Office Theme</vt:lpstr>
      <vt:lpstr>Leaving covered employment: leaving funds on deposit</vt:lpstr>
      <vt:lpstr>Applying for retirement later</vt:lpstr>
      <vt:lpstr>Interest on account funds</vt:lpstr>
      <vt:lpstr>How long can funds stay on deposit?</vt:lpstr>
      <vt:lpstr>Member information</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H. Young</dc:creator>
  <cp:lastModifiedBy>Karen Rawl</cp:lastModifiedBy>
  <cp:revision>37</cp:revision>
  <cp:lastPrinted>2019-12-11T18:59:44Z</cp:lastPrinted>
  <dcterms:created xsi:type="dcterms:W3CDTF">2020-03-31T13:24:57Z</dcterms:created>
  <dcterms:modified xsi:type="dcterms:W3CDTF">2023-06-12T14:02:31Z</dcterms:modified>
</cp:coreProperties>
</file>