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283" r:id="rId2"/>
    <p:sldId id="301" r:id="rId3"/>
    <p:sldId id="327" r:id="rId4"/>
    <p:sldId id="263" r:id="rId5"/>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9F3596-F32A-6A11-B93C-60EEA29904A9}" name="Heather H. Young" initials="HHY" userId="S::ryounh@peba.sc.gov::9a85b619-8fd1-4dec-b439-2514df7fe8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6" clrIdx="0">
    <p:extLst>
      <p:ext uri="{19B8F6BF-5375-455C-9EA6-DF929625EA0E}">
        <p15:presenceInfo xmlns:p15="http://schemas.microsoft.com/office/powerpoint/2012/main" userId="S::ryounh@peba.sc.gov::9a85b619-8fd1-4dec-b439-2514df7fe89a" providerId="AD"/>
      </p:ext>
    </p:extLst>
  </p:cmAuthor>
  <p:cmAuthor id="2" name="Jennifer S. Dolder" initials="JSD" lastIdx="4" clrIdx="1">
    <p:extLst>
      <p:ext uri="{19B8F6BF-5375-455C-9EA6-DF929625EA0E}">
        <p15:presenceInfo xmlns:p15="http://schemas.microsoft.com/office/powerpoint/2012/main" userId="S::rdoldj@peba.sc.gov::adc8f237-6518-4fda-a594-f6aaccffabfd" providerId="AD"/>
      </p:ext>
    </p:extLst>
  </p:cmAuthor>
  <p:cmAuthor id="3" name="Jessica Moak" initials="JM" lastIdx="3"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86" d="100"/>
          <a:sy n="86" d="100"/>
        </p:scale>
        <p:origin x="1382"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9023D2-F9BC-42D4-9783-5A644FF3D4F5}"/>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21128BC9-932B-46C7-A2D0-3874919F741B}"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7D330D61-9C91-4998-83A1-A2A469A87CB8}"/>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6B5AB8FD-1ED3-4777-9C36-526E5B7A6177}"/>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E53F0D4F-214D-4C6F-A262-4FA0FD8611E6}"/>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50CD50F7-A226-4C61-9D91-99332F6C514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3</a:t>
            </a:fld>
            <a:endParaRPr lang="en-US" dirty="0"/>
          </a:p>
        </p:txBody>
      </p:sp>
    </p:spTree>
    <p:extLst>
      <p:ext uri="{BB962C8B-B14F-4D97-AF65-F5344CB8AC3E}">
        <p14:creationId xmlns:p14="http://schemas.microsoft.com/office/powerpoint/2010/main" val="1371240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47AADCF-99C0-4D12-9BB2-2DDF6D1225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8795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13C12C3-9ED5-431F-BFC2-7D68150CE9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319CE571-6F21-42B8-A3DB-85C999DFF3F4}"/>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BCEA577A-3EAF-43B0-B08D-9708758E53B0}" type="slidenum">
              <a:rPr lang="en-US"/>
              <a:pPr>
                <a:defRPr/>
              </a:pPr>
              <a:t>‹#›</a:t>
            </a:fld>
            <a:endParaRPr lang="en-US" dirty="0"/>
          </a:p>
        </p:txBody>
      </p:sp>
    </p:spTree>
    <p:extLst>
      <p:ext uri="{BB962C8B-B14F-4D97-AF65-F5344CB8AC3E}">
        <p14:creationId xmlns:p14="http://schemas.microsoft.com/office/powerpoint/2010/main" val="312720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B7C92AD-6B51-426D-A9BD-7B560C1CB0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B9AD5009-74AC-4DC2-9E0D-932FED9C3C1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0776F98-CB8F-4D1E-ACB0-5A205AD654C5}" type="slidenum">
              <a:rPr lang="en-US"/>
              <a:pPr>
                <a:defRPr/>
              </a:pPr>
              <a:t>‹#›</a:t>
            </a:fld>
            <a:endParaRPr lang="en-US" dirty="0"/>
          </a:p>
        </p:txBody>
      </p:sp>
    </p:spTree>
    <p:extLst>
      <p:ext uri="{BB962C8B-B14F-4D97-AF65-F5344CB8AC3E}">
        <p14:creationId xmlns:p14="http://schemas.microsoft.com/office/powerpoint/2010/main" val="317998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14A4A8C-CD4D-4EC7-A589-AEB45A576D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C39DD74-A621-4A06-B887-7C0CEB9B1D61}"/>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4D13F12-0FC7-4B99-B2C6-8D7093DA3979}" type="slidenum">
              <a:rPr lang="en-US"/>
              <a:pPr>
                <a:defRPr/>
              </a:pPr>
              <a:t>‹#›</a:t>
            </a:fld>
            <a:endParaRPr lang="en-US" dirty="0"/>
          </a:p>
        </p:txBody>
      </p:sp>
    </p:spTree>
    <p:extLst>
      <p:ext uri="{BB962C8B-B14F-4D97-AF65-F5344CB8AC3E}">
        <p14:creationId xmlns:p14="http://schemas.microsoft.com/office/powerpoint/2010/main" val="263663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B27647A-40B2-4568-8689-C6272654AE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944E188A-4B5D-4C61-B263-5F025F20F12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1609CCA-FF05-4190-AC26-4AF9A08E6609}" type="slidenum">
              <a:rPr lang="en-US"/>
              <a:pPr>
                <a:defRPr/>
              </a:pPr>
              <a:t>‹#›</a:t>
            </a:fld>
            <a:endParaRPr lang="en-US" dirty="0"/>
          </a:p>
        </p:txBody>
      </p:sp>
    </p:spTree>
    <p:extLst>
      <p:ext uri="{BB962C8B-B14F-4D97-AF65-F5344CB8AC3E}">
        <p14:creationId xmlns:p14="http://schemas.microsoft.com/office/powerpoint/2010/main" val="277235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C93910D-683A-42CB-B179-A483504599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DE1A766C-83C2-4B2C-AF22-113B754C51A7}"/>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82FA6FEA-9B06-4833-B9BA-E0BB7D50CCEC}" type="slidenum">
              <a:rPr lang="en-US"/>
              <a:pPr>
                <a:defRPr/>
              </a:pPr>
              <a:t>‹#›</a:t>
            </a:fld>
            <a:endParaRPr lang="en-US" dirty="0"/>
          </a:p>
        </p:txBody>
      </p:sp>
    </p:spTree>
    <p:extLst>
      <p:ext uri="{BB962C8B-B14F-4D97-AF65-F5344CB8AC3E}">
        <p14:creationId xmlns:p14="http://schemas.microsoft.com/office/powerpoint/2010/main" val="241585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BFD9F43-0F60-416E-B095-77194C9986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2B4EE97-E4C6-4313-97B9-FF1BFE461796}"/>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D2A4C58E-C92A-4010-9BC4-A5FB24BAAFDB}"/>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82EEC875-A49C-4771-B35B-9DA906526DF0}"/>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A3E79B3-31F3-4406-8915-009A2BFD53A6}" type="slidenum">
              <a:rPr lang="en-US"/>
              <a:pPr>
                <a:defRPr/>
              </a:pPr>
              <a:t>‹#›</a:t>
            </a:fld>
            <a:endParaRPr lang="en-US" dirty="0"/>
          </a:p>
        </p:txBody>
      </p:sp>
    </p:spTree>
    <p:extLst>
      <p:ext uri="{BB962C8B-B14F-4D97-AF65-F5344CB8AC3E}">
        <p14:creationId xmlns:p14="http://schemas.microsoft.com/office/powerpoint/2010/main" val="87486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9C376D0-4105-438C-9381-F740047B33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A04AD499-F19D-477D-B93B-BF8EEF96AA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3BEDBB48-2464-4D42-A712-52E3FD5042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CAAEBBDF-D4EE-425E-9E8E-F7DD20B1A70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1A62DC41-6433-44D7-887A-D67A52E8426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4CD416ED-5A11-48AB-B8FC-EF5C1EFE8A0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286FBDB7-D031-4B34-8C58-715BDD8716BE}"/>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AB51671A-1CDD-4D10-B3A0-485BAD3EE419}"/>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6F6113CB-4D01-4FBA-9A23-24A265B3891F}"/>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4BEF766C-0379-425D-A1C9-D42ADC07E969}"/>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7572D79B-7065-4779-8EA7-4725AB6D33F5}"/>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E90B62CC-D014-4548-983D-F345DD7B7064}"/>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60BF5F42-04E2-49BE-A413-B261F1640174}"/>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839D0B6E-2ED7-4FFE-BACB-25C23F5A9D7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587C58E-B04F-44F6-B8A2-876650077C2C}" type="slidenum">
              <a:rPr lang="en-US"/>
              <a:pPr>
                <a:defRPr/>
              </a:pPr>
              <a:t>‹#›</a:t>
            </a:fld>
            <a:endParaRPr lang="en-US" dirty="0"/>
          </a:p>
        </p:txBody>
      </p:sp>
    </p:spTree>
    <p:extLst>
      <p:ext uri="{BB962C8B-B14F-4D97-AF65-F5344CB8AC3E}">
        <p14:creationId xmlns:p14="http://schemas.microsoft.com/office/powerpoint/2010/main" val="92581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1922898-A663-402E-B291-FD33851BBE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B57AC27-777D-4280-9775-DA2F69A9E306}"/>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481BF39E-B714-4839-8712-1ABBFD9D0CAC}"/>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4601AF0D-F1FA-4686-983D-E12BADB28729}"/>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AE9BD4AE-2CE7-4866-B0A9-D1B580F0D206}" type="slidenum">
              <a:rPr lang="en-US"/>
              <a:pPr>
                <a:defRPr/>
              </a:pPr>
              <a:t>‹#›</a:t>
            </a:fld>
            <a:endParaRPr lang="en-US" dirty="0"/>
          </a:p>
        </p:txBody>
      </p:sp>
    </p:spTree>
    <p:extLst>
      <p:ext uri="{BB962C8B-B14F-4D97-AF65-F5344CB8AC3E}">
        <p14:creationId xmlns:p14="http://schemas.microsoft.com/office/powerpoint/2010/main" val="3296593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13CDCA4-B5B3-4D56-829E-F3CA88FF6A13}"/>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ECA18F6-A21C-4798-B8A1-FBBB00F4583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0A07880-98CD-4C45-AAED-EFDAE10B727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6765652F-B9B4-4975-AF22-E022DFAD639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7F1DCDE-2A57-4F95-9073-B14FA98FFFA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986FC3A5-7489-40DC-8C7C-0342C4BB1F7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hyperlink" Target="https://www.peba.sc.gov/sites/default/files/ee_checklist_leaving_before_retirement.pdf"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98E1F89-8118-4A18-91F3-80F0A540DCDA}"/>
              </a:ext>
            </a:extLst>
          </p:cNvPr>
          <p:cNvSpPr>
            <a:spLocks noGrp="1" noChangeArrowheads="1"/>
          </p:cNvSpPr>
          <p:nvPr>
            <p:ph type="ctrTitle"/>
          </p:nvPr>
        </p:nvSpPr>
        <p:spPr/>
        <p:txBody>
          <a:bodyPr/>
          <a:lstStyle/>
          <a:p>
            <a:r>
              <a:rPr lang="en-US" altLang="en-US" dirty="0"/>
              <a:t>Leaving covered employment: State ORP</a:t>
            </a:r>
          </a:p>
        </p:txBody>
      </p:sp>
      <p:sp>
        <p:nvSpPr>
          <p:cNvPr id="3" name="Subtitle 2">
            <a:extLst>
              <a:ext uri="{FF2B5EF4-FFF2-40B4-BE49-F238E27FC236}">
                <a16:creationId xmlns:a16="http://schemas.microsoft.com/office/drawing/2014/main" id="{21593EFB-8177-48E3-919B-116C4F2051BB}"/>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4A544B52-BDB2-AA0A-0142-DDBFC2594F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006"/>
    </mc:Choice>
    <mc:Fallback>
      <p:transition spd="slow" advTm="170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8FB52-2380-47EF-884E-9A943C7424CA}"/>
              </a:ext>
            </a:extLst>
          </p:cNvPr>
          <p:cNvSpPr>
            <a:spLocks noGrp="1"/>
          </p:cNvSpPr>
          <p:nvPr>
            <p:ph type="title"/>
          </p:nvPr>
        </p:nvSpPr>
        <p:spPr/>
        <p:txBody>
          <a:bodyPr/>
          <a:lstStyle/>
          <a:p>
            <a:r>
              <a:rPr lang="en-US" dirty="0"/>
              <a:t>Options for State ORP participants </a:t>
            </a:r>
          </a:p>
        </p:txBody>
      </p:sp>
      <p:sp>
        <p:nvSpPr>
          <p:cNvPr id="3" name="Content Placeholder 2">
            <a:extLst>
              <a:ext uri="{FF2B5EF4-FFF2-40B4-BE49-F238E27FC236}">
                <a16:creationId xmlns:a16="http://schemas.microsoft.com/office/drawing/2014/main" id="{FCCBCD36-CC66-49A8-9E7D-11CFA8776AB3}"/>
              </a:ext>
            </a:extLst>
          </p:cNvPr>
          <p:cNvSpPr>
            <a:spLocks noGrp="1"/>
          </p:cNvSpPr>
          <p:nvPr>
            <p:ph idx="1"/>
          </p:nvPr>
        </p:nvSpPr>
        <p:spPr/>
        <p:txBody>
          <a:bodyPr/>
          <a:lstStyle/>
          <a:p>
            <a:pPr lvl="0"/>
            <a:r>
              <a:rPr lang="en-US" dirty="0"/>
              <a:t>There are no minimum age or years of service requirements to begin receiving State ORP funds.</a:t>
            </a:r>
          </a:p>
          <a:p>
            <a:pPr lvl="0"/>
            <a:r>
              <a:rPr lang="en-US" dirty="0"/>
              <a:t>Participants can request a distribution from their State ORP account either</a:t>
            </a:r>
          </a:p>
          <a:p>
            <a:pPr lvl="1"/>
            <a:r>
              <a:rPr lang="en-US" dirty="0"/>
              <a:t>At termination of all covered employment or</a:t>
            </a:r>
          </a:p>
          <a:p>
            <a:pPr lvl="1"/>
            <a:r>
              <a:rPr lang="en-US" dirty="0"/>
              <a:t>After age 59½.</a:t>
            </a:r>
          </a:p>
          <a:p>
            <a:pPr lvl="0"/>
            <a:r>
              <a:rPr lang="en-US" dirty="0"/>
              <a:t>Participants may alternatively leave their funds in their State ORP account until they elect to receive them.</a:t>
            </a:r>
          </a:p>
          <a:p>
            <a:pPr lvl="1"/>
            <a:r>
              <a:rPr lang="en-US" dirty="0"/>
              <a:t>IRS requires annual minimum distributions beginning at age 73.</a:t>
            </a:r>
          </a:p>
          <a:p>
            <a:pPr lvl="0"/>
            <a:r>
              <a:rPr lang="en-US" dirty="0"/>
              <a:t>Provide the </a:t>
            </a:r>
            <a:r>
              <a:rPr lang="en-US" dirty="0">
                <a:solidFill>
                  <a:schemeClr val="accent1"/>
                </a:solidFill>
                <a:hlinkClick r:id="rId4">
                  <a:extLst>
                    <a:ext uri="{A12FA001-AC4F-418D-AE19-62706E023703}">
                      <ahyp:hlinkClr xmlns:ahyp="http://schemas.microsoft.com/office/drawing/2018/hyperlinkcolor" val="tx"/>
                    </a:ext>
                  </a:extLst>
                </a:hlinkClick>
              </a:rPr>
              <a:t>Leaving employment before retirement eligibility </a:t>
            </a:r>
            <a:r>
              <a:rPr lang="en-US" dirty="0"/>
              <a:t>life event checklist.</a:t>
            </a:r>
          </a:p>
          <a:p>
            <a:endParaRPr lang="en-US" dirty="0"/>
          </a:p>
          <a:p>
            <a:endParaRPr lang="en-US" dirty="0"/>
          </a:p>
        </p:txBody>
      </p:sp>
      <p:sp>
        <p:nvSpPr>
          <p:cNvPr id="4" name="Slide Number Placeholder 3">
            <a:extLst>
              <a:ext uri="{FF2B5EF4-FFF2-40B4-BE49-F238E27FC236}">
                <a16:creationId xmlns:a16="http://schemas.microsoft.com/office/drawing/2014/main" id="{F97EEE72-6187-48D7-8FAA-90880B0F4D7D}"/>
              </a:ext>
            </a:extLst>
          </p:cNvPr>
          <p:cNvSpPr>
            <a:spLocks noGrp="1"/>
          </p:cNvSpPr>
          <p:nvPr>
            <p:ph type="sldNum" sz="quarter" idx="10"/>
          </p:nvPr>
        </p:nvSpPr>
        <p:spPr/>
        <p:txBody>
          <a:bodyPr/>
          <a:lstStyle/>
          <a:p>
            <a:pPr>
              <a:defRPr/>
            </a:pPr>
            <a:fld id="{70776F98-CB8F-4D1E-ACB0-5A205AD654C5}" type="slidenum">
              <a:rPr lang="en-US" smtClean="0"/>
              <a:pPr>
                <a:defRPr/>
              </a:pPr>
              <a:t>2</a:t>
            </a:fld>
            <a:endParaRPr lang="en-US" dirty="0"/>
          </a:p>
        </p:txBody>
      </p:sp>
      <p:pic>
        <p:nvPicPr>
          <p:cNvPr id="5" name="Audio 4">
            <a:hlinkClick r:id="" action="ppaction://media"/>
            <a:extLst>
              <a:ext uri="{FF2B5EF4-FFF2-40B4-BE49-F238E27FC236}">
                <a16:creationId xmlns:a16="http://schemas.microsoft.com/office/drawing/2014/main" id="{253470C2-1F0D-A7F3-269A-C7548E90D6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000037298"/>
      </p:ext>
    </p:extLst>
  </p:cSld>
  <p:clrMapOvr>
    <a:masterClrMapping/>
  </p:clrMapOvr>
  <mc:AlternateContent xmlns:mc="http://schemas.openxmlformats.org/markup-compatibility/2006">
    <mc:Choice xmlns:p14="http://schemas.microsoft.com/office/powerpoint/2010/main" Requires="p14">
      <p:transition spd="slow" p14:dur="2000" advTm="44263"/>
    </mc:Choice>
    <mc:Fallback>
      <p:transition spd="slow" advTm="442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ORP benefit</a:t>
            </a:r>
          </a:p>
        </p:txBody>
      </p:sp>
      <p:sp>
        <p:nvSpPr>
          <p:cNvPr id="3" name="Content Placeholder 2"/>
          <p:cNvSpPr>
            <a:spLocks noGrp="1"/>
          </p:cNvSpPr>
          <p:nvPr>
            <p:ph idx="1"/>
          </p:nvPr>
        </p:nvSpPr>
        <p:spPr/>
        <p:txBody>
          <a:bodyPr/>
          <a:lstStyle/>
          <a:p>
            <a:pPr lvl="0"/>
            <a:r>
              <a:rPr lang="en-US" dirty="0"/>
              <a:t>Benefit is based on the participant’s account balance at retirement.</a:t>
            </a:r>
          </a:p>
          <a:p>
            <a:pPr lvl="1"/>
            <a:r>
              <a:rPr lang="en-US" dirty="0"/>
              <a:t>Any fees, distributions, and investment gains or losses will affect this balance.</a:t>
            </a:r>
          </a:p>
          <a:p>
            <a:pPr lvl="1"/>
            <a:r>
              <a:rPr lang="en-US" dirty="0"/>
              <a:t>Potential federal tax penalties for distribution prior to age 59½.</a:t>
            </a:r>
          </a:p>
          <a:p>
            <a:pPr eaLnBrk="1" fontAlgn="auto" hangingPunct="1">
              <a:spcAft>
                <a:spcPts val="0"/>
              </a:spcAft>
              <a:defRPr/>
            </a:pPr>
            <a:r>
              <a:rPr lang="en-US" dirty="0"/>
              <a:t>Lump sum or periodic withdrawals.</a:t>
            </a:r>
          </a:p>
          <a:p>
            <a:pPr lvl="1" eaLnBrk="1" fontAlgn="auto" hangingPunct="1">
              <a:spcAft>
                <a:spcPts val="0"/>
              </a:spcAft>
              <a:defRPr/>
            </a:pPr>
            <a:r>
              <a:rPr lang="en-US" dirty="0"/>
              <a:t>May purchase an annuity product with account balance.</a:t>
            </a:r>
          </a:p>
          <a:p>
            <a:r>
              <a:rPr lang="en-US" dirty="0"/>
              <a:t>Participants eligible for a distribution should contact their chosen service provider for assistance with initiating a withdrawal.</a:t>
            </a:r>
          </a:p>
          <a:p>
            <a:r>
              <a:rPr lang="en-US" dirty="0"/>
              <a:t>Participants who return to work for a State ORP covered employer may elect to join SCRS, State ORP or non-membership, if eligible.</a:t>
            </a:r>
          </a:p>
          <a:p>
            <a:endParaRPr lang="en-US" dirty="0"/>
          </a:p>
        </p:txBody>
      </p:sp>
      <p:sp>
        <p:nvSpPr>
          <p:cNvPr id="4" name="Slide Number Placeholder 3"/>
          <p:cNvSpPr>
            <a:spLocks noGrp="1"/>
          </p:cNvSpPr>
          <p:nvPr>
            <p:ph type="sldNum" sz="quarter" idx="12"/>
          </p:nvPr>
        </p:nvSpPr>
        <p:spPr>
          <a:xfrm>
            <a:off x="8339328" y="6400800"/>
            <a:ext cx="804672" cy="457200"/>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024367-D536-4F59-B2ED-0E7825EDA9AF}" type="slidenum">
              <a:rPr lang="en-US" smtClean="0"/>
              <a:pPr/>
              <a:t>3</a:t>
            </a:fld>
            <a:endParaRPr lang="en-US" dirty="0"/>
          </a:p>
        </p:txBody>
      </p:sp>
      <p:pic>
        <p:nvPicPr>
          <p:cNvPr id="5" name="Audio 4">
            <a:hlinkClick r:id="" action="ppaction://media"/>
            <a:extLst>
              <a:ext uri="{FF2B5EF4-FFF2-40B4-BE49-F238E27FC236}">
                <a16:creationId xmlns:a16="http://schemas.microsoft.com/office/drawing/2014/main" id="{45596EFE-F76E-0DE4-5393-05854749C0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536016690"/>
      </p:ext>
    </p:extLst>
  </p:cSld>
  <p:clrMapOvr>
    <a:masterClrMapping/>
  </p:clrMapOvr>
  <mc:AlternateContent xmlns:mc="http://schemas.openxmlformats.org/markup-compatibility/2006">
    <mc:Choice xmlns:p14="http://schemas.microsoft.com/office/powerpoint/2010/main" Requires="p14">
      <p:transition spd="slow" p14:dur="2000" advTm="44005"/>
    </mc:Choice>
    <mc:Fallback>
      <p:transition spd="slow" advTm="44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a:extLst>
              <a:ext uri="{FF2B5EF4-FFF2-40B4-BE49-F238E27FC236}">
                <a16:creationId xmlns:a16="http://schemas.microsoft.com/office/drawing/2014/main" id="{667CF170-CFC9-454D-9BBE-65C92FF5BC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0A9BC35-892B-4657-9AE4-C2690B23E8DD}"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581</TotalTime>
  <Words>197</Words>
  <Application>Microsoft Office PowerPoint</Application>
  <PresentationFormat>On-screen Show (4:3)</PresentationFormat>
  <Paragraphs>23</Paragraphs>
  <Slides>4</Slides>
  <Notes>1</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Times New Roman</vt:lpstr>
      <vt:lpstr>Tw Cen MT Condensed</vt:lpstr>
      <vt:lpstr>Office Theme</vt:lpstr>
      <vt:lpstr>Leaving covered employment: State ORP</vt:lpstr>
      <vt:lpstr>Options for State ORP participants </vt:lpstr>
      <vt:lpstr>State ORP benefit</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Karen Rawl</cp:lastModifiedBy>
  <cp:revision>38</cp:revision>
  <cp:lastPrinted>2019-12-11T18:59:44Z</cp:lastPrinted>
  <dcterms:created xsi:type="dcterms:W3CDTF">2020-03-31T13:24:57Z</dcterms:created>
  <dcterms:modified xsi:type="dcterms:W3CDTF">2023-06-12T14:17:38Z</dcterms:modified>
</cp:coreProperties>
</file>