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83" r:id="rId2"/>
    <p:sldId id="308" r:id="rId3"/>
    <p:sldId id="429" r:id="rId4"/>
    <p:sldId id="430" r:id="rId5"/>
    <p:sldId id="431" r:id="rId6"/>
    <p:sldId id="432" r:id="rId7"/>
    <p:sldId id="263" r:id="rId8"/>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9" clrIdx="0"/>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4"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72" d="100"/>
          <a:sy n="72" d="100"/>
        </p:scale>
        <p:origin x="1272"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3B7EE3-EE71-4EA3-A4C3-EB09E2E225CC}"/>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4CFE6B4C-6C6D-4137-93A6-D0E38CAF96E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FC029ED-D28F-4ECD-9BE7-2786B5A4DB5A}"/>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3AF47B81-A7E2-42BE-A689-89DAA136D515}"/>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F361A79F-772D-49AD-9614-5E7549EDEBEA}"/>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6A6BAFA4-2F28-49EC-A7DC-2D9CA31ECB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5251EB8-B74C-45D7-A515-36D13FEB7E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072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E8BF48B-B4A9-4009-BD7E-1592960217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392C358B-A1D1-456E-8A30-491F140037F5}"/>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9F823C43-CCFC-4684-A90C-460510E1ECB5}" type="slidenum">
              <a:rPr lang="en-US"/>
              <a:pPr>
                <a:defRPr/>
              </a:pPr>
              <a:t>‹#›</a:t>
            </a:fld>
            <a:endParaRPr lang="en-US" dirty="0"/>
          </a:p>
        </p:txBody>
      </p:sp>
    </p:spTree>
    <p:extLst>
      <p:ext uri="{BB962C8B-B14F-4D97-AF65-F5344CB8AC3E}">
        <p14:creationId xmlns:p14="http://schemas.microsoft.com/office/powerpoint/2010/main" val="176765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595CACC-AFA9-4370-B208-E823230929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B1D9DE39-93A0-42EB-9821-13C1F0492243}"/>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B0F109D-22A2-452A-899C-98BEB55FB27A}" type="slidenum">
              <a:rPr lang="en-US"/>
              <a:pPr>
                <a:defRPr/>
              </a:pPr>
              <a:t>‹#›</a:t>
            </a:fld>
            <a:endParaRPr lang="en-US" dirty="0"/>
          </a:p>
        </p:txBody>
      </p:sp>
    </p:spTree>
    <p:extLst>
      <p:ext uri="{BB962C8B-B14F-4D97-AF65-F5344CB8AC3E}">
        <p14:creationId xmlns:p14="http://schemas.microsoft.com/office/powerpoint/2010/main" val="285292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94DF282-01CA-4F79-836A-5003EAA016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ABB482D-9246-458E-ACB0-FA32C2016B3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BC38255-B199-4E0C-8A71-593F8A3191AC}" type="slidenum">
              <a:rPr lang="en-US"/>
              <a:pPr>
                <a:defRPr/>
              </a:pPr>
              <a:t>‹#›</a:t>
            </a:fld>
            <a:endParaRPr lang="en-US" dirty="0"/>
          </a:p>
        </p:txBody>
      </p:sp>
    </p:spTree>
    <p:extLst>
      <p:ext uri="{BB962C8B-B14F-4D97-AF65-F5344CB8AC3E}">
        <p14:creationId xmlns:p14="http://schemas.microsoft.com/office/powerpoint/2010/main" val="196951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DE201A1-6560-4981-B15C-99171FF841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F62019A-DD8D-4389-824C-F479A866B64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EF6B05E-853F-4D9D-9C41-D02A1A99CCF3}" type="slidenum">
              <a:rPr lang="en-US"/>
              <a:pPr>
                <a:defRPr/>
              </a:pPr>
              <a:t>‹#›</a:t>
            </a:fld>
            <a:endParaRPr lang="en-US" dirty="0"/>
          </a:p>
        </p:txBody>
      </p:sp>
    </p:spTree>
    <p:extLst>
      <p:ext uri="{BB962C8B-B14F-4D97-AF65-F5344CB8AC3E}">
        <p14:creationId xmlns:p14="http://schemas.microsoft.com/office/powerpoint/2010/main" val="176647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432BF42-9366-42B3-99C7-4F0DB11512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451E853-94AD-407E-A438-D78CB3C141A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B5B779-79AB-4888-9B2F-5663C0067D5E}" type="slidenum">
              <a:rPr lang="en-US"/>
              <a:pPr>
                <a:defRPr/>
              </a:pPr>
              <a:t>‹#›</a:t>
            </a:fld>
            <a:endParaRPr lang="en-US" dirty="0"/>
          </a:p>
        </p:txBody>
      </p:sp>
    </p:spTree>
    <p:extLst>
      <p:ext uri="{BB962C8B-B14F-4D97-AF65-F5344CB8AC3E}">
        <p14:creationId xmlns:p14="http://schemas.microsoft.com/office/powerpoint/2010/main" val="228859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DE67E8E-6B70-404E-996E-D1FCB41C44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1EA3980-09ED-4C22-ADF7-BEEF9B988AE7}"/>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282B9EA0-800E-4CA7-A5F4-5E1689E85787}"/>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CA896C13-9870-45A9-8BCF-EEC4D08FBA2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355D7D9-7C61-4365-9B86-9288CB808141}" type="slidenum">
              <a:rPr lang="en-US"/>
              <a:pPr>
                <a:defRPr/>
              </a:pPr>
              <a:t>‹#›</a:t>
            </a:fld>
            <a:endParaRPr lang="en-US" dirty="0"/>
          </a:p>
        </p:txBody>
      </p:sp>
    </p:spTree>
    <p:extLst>
      <p:ext uri="{BB962C8B-B14F-4D97-AF65-F5344CB8AC3E}">
        <p14:creationId xmlns:p14="http://schemas.microsoft.com/office/powerpoint/2010/main" val="42793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B6BBD99-1EB1-475F-8F7E-C25E45FEE2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A3FEE62-D8CA-4715-BE6B-0806B46365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A2B89F9-BF3F-4D36-8E60-D65FFD432CD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89527C9-CD35-4686-9231-4E0AAC79147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2F2CF9CF-9119-4C77-9FE1-A39AF4EA0EA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CCF05B9-E731-41FE-BDD4-3D364A18A6D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C5CB29D6-9E9D-4591-9498-8712C219F50B}"/>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F4A334AE-5313-46DB-B0C7-C935C54340D6}"/>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13CD8E5D-9218-457E-82D2-DFB3C5142607}"/>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F0D4A0E0-D240-4EC7-B7D7-75F1DA85F64E}"/>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FA3997C7-2CD3-486A-85EC-246BFB2B0EFD}"/>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6E1DCB07-CC84-47D5-8343-5C907BCD230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A3C5346C-6F7A-41EC-995C-1344F94C9A12}"/>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12DCD064-0597-4A46-AEAE-B4E091FCBBB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5C28E8C-8AD2-4C23-A252-0CEB775ED27F}" type="slidenum">
              <a:rPr lang="en-US"/>
              <a:pPr>
                <a:defRPr/>
              </a:pPr>
              <a:t>‹#›</a:t>
            </a:fld>
            <a:endParaRPr lang="en-US" dirty="0"/>
          </a:p>
        </p:txBody>
      </p:sp>
    </p:spTree>
    <p:extLst>
      <p:ext uri="{BB962C8B-B14F-4D97-AF65-F5344CB8AC3E}">
        <p14:creationId xmlns:p14="http://schemas.microsoft.com/office/powerpoint/2010/main" val="230521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254DC62-6761-4785-A4C4-B7B6767A14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5144900-D258-4A78-AEE0-1F8F6D94AF61}"/>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6D37F503-FD45-4F33-ABFC-DA257E8EECB1}"/>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87861ED2-FF80-4173-B8C1-D75AC7DF383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32CE300-09F1-4154-9FA0-624405D360F7}" type="slidenum">
              <a:rPr lang="en-US"/>
              <a:pPr>
                <a:defRPr/>
              </a:pPr>
              <a:t>‹#›</a:t>
            </a:fld>
            <a:endParaRPr lang="en-US" dirty="0"/>
          </a:p>
        </p:txBody>
      </p:sp>
    </p:spTree>
    <p:extLst>
      <p:ext uri="{BB962C8B-B14F-4D97-AF65-F5344CB8AC3E}">
        <p14:creationId xmlns:p14="http://schemas.microsoft.com/office/powerpoint/2010/main" val="306210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64EB63-5FDD-4047-95A3-92012C91A7F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6552357-F861-4ED2-B2ED-C721D536F25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5A741B-550C-4039-9112-689C532E322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3640F67-885A-4D55-A184-0A9087AA9F2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383784B-C2C8-45AE-B95B-FB536B9481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D2CAA1FC-9BE6-4534-905D-0EE8B2791F0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hyperlink" Target="https://peba.sc.gov/sites/default/files/er_manu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CC3194B-9F6D-4FB7-A912-B2965FACBEAE}"/>
              </a:ext>
            </a:extLst>
          </p:cNvPr>
          <p:cNvSpPr>
            <a:spLocks noGrp="1" noChangeArrowheads="1"/>
          </p:cNvSpPr>
          <p:nvPr>
            <p:ph type="ctrTitle"/>
          </p:nvPr>
        </p:nvSpPr>
        <p:spPr/>
        <p:txBody>
          <a:bodyPr/>
          <a:lstStyle/>
          <a:p>
            <a:r>
              <a:rPr lang="en-US" altLang="en-US" dirty="0"/>
              <a:t>Reporting process: earning service credit</a:t>
            </a:r>
          </a:p>
        </p:txBody>
      </p:sp>
      <p:sp>
        <p:nvSpPr>
          <p:cNvPr id="3" name="Subtitle 2">
            <a:extLst>
              <a:ext uri="{FF2B5EF4-FFF2-40B4-BE49-F238E27FC236}">
                <a16:creationId xmlns:a16="http://schemas.microsoft.com/office/drawing/2014/main" id="{9507AB54-403D-4FE8-B06A-85067A2DCCD0}"/>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4" name="Audio 3">
            <a:hlinkClick r:id="" action="ppaction://media"/>
            <a:extLst>
              <a:ext uri="{FF2B5EF4-FFF2-40B4-BE49-F238E27FC236}">
                <a16:creationId xmlns:a16="http://schemas.microsoft.com/office/drawing/2014/main" id="{53EE53B8-C577-52A3-54DE-F1B66417AB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449"/>
    </mc:Choice>
    <mc:Fallback>
      <p:transition spd="slow" advTm="14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4D574C4-CFEA-4209-B0CA-9D62826FEB50}"/>
              </a:ext>
            </a:extLst>
          </p:cNvPr>
          <p:cNvSpPr>
            <a:spLocks noGrp="1" noChangeArrowheads="1"/>
          </p:cNvSpPr>
          <p:nvPr>
            <p:ph type="title"/>
          </p:nvPr>
        </p:nvSpPr>
        <p:spPr>
          <a:xfrm>
            <a:off x="457200" y="228600"/>
            <a:ext cx="8229600" cy="804863"/>
          </a:xfrm>
        </p:spPr>
        <p:txBody>
          <a:bodyPr/>
          <a:lstStyle/>
          <a:p>
            <a:pPr eaLnBrk="1" hangingPunct="1"/>
            <a:r>
              <a:rPr lang="en-US" altLang="en-US"/>
              <a:t>Employer reporting representatives</a:t>
            </a:r>
          </a:p>
        </p:txBody>
      </p:sp>
      <p:sp>
        <p:nvSpPr>
          <p:cNvPr id="15363" name="Content Placeholder 2">
            <a:extLst>
              <a:ext uri="{FF2B5EF4-FFF2-40B4-BE49-F238E27FC236}">
                <a16:creationId xmlns:a16="http://schemas.microsoft.com/office/drawing/2014/main" id="{3F7ABA1B-8EF4-4528-A7CD-99F4A99222C1}"/>
              </a:ext>
            </a:extLst>
          </p:cNvPr>
          <p:cNvSpPr>
            <a:spLocks noGrp="1" noChangeArrowheads="1"/>
          </p:cNvSpPr>
          <p:nvPr>
            <p:ph idx="1"/>
          </p:nvPr>
        </p:nvSpPr>
        <p:spPr>
          <a:xfrm>
            <a:off x="457200" y="1262063"/>
            <a:ext cx="8229600" cy="5029200"/>
          </a:xfrm>
        </p:spPr>
        <p:txBody>
          <a:bodyPr/>
          <a:lstStyle/>
          <a:p>
            <a:pPr eaLnBrk="1" hangingPunct="1"/>
            <a:r>
              <a:rPr lang="en-US" altLang="en-US"/>
              <a:t>PEBA’s Member Account Services has staff assigned to each employer to help with:</a:t>
            </a:r>
          </a:p>
          <a:p>
            <a:pPr lvl="1" eaLnBrk="1" hangingPunct="1"/>
            <a:r>
              <a:rPr lang="en-US" altLang="en-US"/>
              <a:t>Monthly deposits;</a:t>
            </a:r>
          </a:p>
          <a:p>
            <a:pPr lvl="1" eaLnBrk="1" hangingPunct="1"/>
            <a:r>
              <a:rPr lang="en-US" altLang="en-US"/>
              <a:t>Quarterly payroll reports;</a:t>
            </a:r>
          </a:p>
          <a:p>
            <a:pPr lvl="1" eaLnBrk="1" hangingPunct="1"/>
            <a:r>
              <a:rPr lang="en-US" altLang="en-US"/>
              <a:t>Service credit and contract lengths; and</a:t>
            </a:r>
          </a:p>
          <a:p>
            <a:pPr lvl="1" eaLnBrk="1" hangingPunct="1"/>
            <a:r>
              <a:rPr lang="en-US" altLang="en-US"/>
              <a:t>Supplemental reports.</a:t>
            </a:r>
          </a:p>
          <a:p>
            <a:pPr eaLnBrk="1" hangingPunct="1"/>
            <a:r>
              <a:rPr lang="en-US" altLang="en-US"/>
              <a:t>Select </a:t>
            </a:r>
            <a:r>
              <a:rPr lang="en-US" altLang="en-US" i="1"/>
              <a:t>EES Assistance </a:t>
            </a:r>
            <a:r>
              <a:rPr lang="en-US" altLang="en-US"/>
              <a:t>in EES for your representative’s name and contact information.</a:t>
            </a:r>
          </a:p>
        </p:txBody>
      </p:sp>
      <p:sp>
        <p:nvSpPr>
          <p:cNvPr id="15364" name="Slide Number Placeholder 3">
            <a:extLst>
              <a:ext uri="{FF2B5EF4-FFF2-40B4-BE49-F238E27FC236}">
                <a16:creationId xmlns:a16="http://schemas.microsoft.com/office/drawing/2014/main" id="{E0050685-D326-426F-A47B-8B15C057167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CB95514-0AE3-42B7-A30C-7A7652BE585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B3CE210B-3751-5117-AFD5-566F31E1B2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891"/>
    </mc:Choice>
    <mc:Fallback>
      <p:transition spd="slow" advTm="258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2A293ED-2043-481E-8BA2-815D1858E263}"/>
              </a:ext>
            </a:extLst>
          </p:cNvPr>
          <p:cNvSpPr>
            <a:spLocks noGrp="1" noChangeArrowheads="1"/>
          </p:cNvSpPr>
          <p:nvPr>
            <p:ph type="title"/>
          </p:nvPr>
        </p:nvSpPr>
        <p:spPr>
          <a:xfrm>
            <a:off x="457200" y="228600"/>
            <a:ext cx="8229600" cy="804863"/>
          </a:xfrm>
        </p:spPr>
        <p:txBody>
          <a:bodyPr/>
          <a:lstStyle/>
          <a:p>
            <a:pPr eaLnBrk="1" hangingPunct="1"/>
            <a:r>
              <a:rPr lang="en-US" altLang="en-US"/>
              <a:t>Service credit and quarterly reporting</a:t>
            </a:r>
          </a:p>
        </p:txBody>
      </p:sp>
      <p:sp>
        <p:nvSpPr>
          <p:cNvPr id="40963" name="Content Placeholder 2">
            <a:extLst>
              <a:ext uri="{FF2B5EF4-FFF2-40B4-BE49-F238E27FC236}">
                <a16:creationId xmlns:a16="http://schemas.microsoft.com/office/drawing/2014/main" id="{F666952A-C530-404E-A054-065B8810C812}"/>
              </a:ext>
            </a:extLst>
          </p:cNvPr>
          <p:cNvSpPr>
            <a:spLocks noGrp="1" noChangeArrowheads="1"/>
          </p:cNvSpPr>
          <p:nvPr>
            <p:ph idx="1"/>
          </p:nvPr>
        </p:nvSpPr>
        <p:spPr>
          <a:xfrm>
            <a:off x="457200" y="1262063"/>
            <a:ext cx="8229600" cy="5029200"/>
          </a:xfrm>
        </p:spPr>
        <p:txBody>
          <a:bodyPr/>
          <a:lstStyle/>
          <a:p>
            <a:pPr eaLnBrk="1" hangingPunct="1"/>
            <a:r>
              <a:rPr lang="en-US" altLang="en-US" dirty="0"/>
              <a:t>Employers provide information through quarterly reporting payroll data that is an important part of a member’s retirement account.</a:t>
            </a:r>
          </a:p>
          <a:p>
            <a:pPr eaLnBrk="1" hangingPunct="1"/>
            <a:r>
              <a:rPr lang="en-US" altLang="en-US" dirty="0"/>
              <a:t>PEBA relies on this information to calculate a member’s service credit.</a:t>
            </a:r>
          </a:p>
          <a:p>
            <a:pPr eaLnBrk="1" hangingPunct="1"/>
            <a:r>
              <a:rPr lang="en-US" altLang="en-US" dirty="0"/>
              <a:t>Service credit is awarded based on the reported contract length, months paid and compensation.</a:t>
            </a:r>
          </a:p>
          <a:p>
            <a:pPr lvl="1" eaLnBrk="1" hangingPunct="1"/>
            <a:r>
              <a:rPr lang="en-US" altLang="en-US" dirty="0"/>
              <a:t>Subject to the monthly compensation threshold.</a:t>
            </a:r>
          </a:p>
          <a:p>
            <a:pPr lvl="1" eaLnBrk="1" hangingPunct="1"/>
            <a:r>
              <a:rPr lang="en-US" altLang="en-US" dirty="0"/>
              <a:t>Employers play important role in reporting accurate contract length and months paid. </a:t>
            </a:r>
          </a:p>
          <a:p>
            <a:pPr eaLnBrk="1" hangingPunct="1"/>
            <a:r>
              <a:rPr lang="en-US" altLang="en-US" dirty="0"/>
              <a:t>State ORP participants and return-to-work retired members do not earn service credit.</a:t>
            </a:r>
          </a:p>
          <a:p>
            <a:pPr eaLnBrk="1" hangingPunct="1"/>
            <a:endParaRPr lang="en-US" altLang="en-US" dirty="0"/>
          </a:p>
        </p:txBody>
      </p:sp>
      <p:sp>
        <p:nvSpPr>
          <p:cNvPr id="40964" name="Slide Number Placeholder 3">
            <a:extLst>
              <a:ext uri="{FF2B5EF4-FFF2-40B4-BE49-F238E27FC236}">
                <a16:creationId xmlns:a16="http://schemas.microsoft.com/office/drawing/2014/main" id="{1FA57146-A745-41F6-9F8F-4C2AE6DB93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7FD284F-E98B-465F-8A3E-D98DC08AE2A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6B3430C2-AB46-D51D-8FD7-B366B2D6A9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3913"/>
    </mc:Choice>
    <mc:Fallback>
      <p:transition spd="slow" advTm="33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9E10B7F-CCCF-488E-83D7-B3E335456EC1}"/>
              </a:ext>
            </a:extLst>
          </p:cNvPr>
          <p:cNvSpPr>
            <a:spLocks noGrp="1" noChangeArrowheads="1"/>
          </p:cNvSpPr>
          <p:nvPr>
            <p:ph type="title"/>
          </p:nvPr>
        </p:nvSpPr>
        <p:spPr>
          <a:xfrm>
            <a:off x="457200" y="228600"/>
            <a:ext cx="8229600" cy="804863"/>
          </a:xfrm>
        </p:spPr>
        <p:txBody>
          <a:bodyPr/>
          <a:lstStyle/>
          <a:p>
            <a:pPr eaLnBrk="1" hangingPunct="1"/>
            <a:r>
              <a:rPr lang="en-US" altLang="en-US"/>
              <a:t>Monthly compensation threshold for service credit</a:t>
            </a:r>
          </a:p>
        </p:txBody>
      </p:sp>
      <p:sp>
        <p:nvSpPr>
          <p:cNvPr id="41987" name="Content Placeholder 2">
            <a:extLst>
              <a:ext uri="{FF2B5EF4-FFF2-40B4-BE49-F238E27FC236}">
                <a16:creationId xmlns:a16="http://schemas.microsoft.com/office/drawing/2014/main" id="{6111AA12-CA72-4DC9-BA8F-87CFE489E6F2}"/>
              </a:ext>
            </a:extLst>
          </p:cNvPr>
          <p:cNvSpPr>
            <a:spLocks noGrp="1" noChangeArrowheads="1"/>
          </p:cNvSpPr>
          <p:nvPr>
            <p:ph idx="1"/>
          </p:nvPr>
        </p:nvSpPr>
        <p:spPr>
          <a:xfrm>
            <a:off x="457200" y="1262063"/>
            <a:ext cx="8229600" cy="5029200"/>
          </a:xfrm>
        </p:spPr>
        <p:txBody>
          <a:bodyPr/>
          <a:lstStyle/>
          <a:p>
            <a:pPr eaLnBrk="1" hangingPunct="1"/>
            <a:r>
              <a:rPr lang="en-US" altLang="en-US" dirty="0"/>
              <a:t>If a member earns the monthly compensation threshold per month and is actively employed for the entire month, they will receive one month of service credit.</a:t>
            </a:r>
          </a:p>
          <a:p>
            <a:pPr lvl="1" eaLnBrk="1" hangingPunct="1"/>
            <a:r>
              <a:rPr lang="en-US" altLang="en-US" dirty="0"/>
              <a:t>Currently $580 per month.</a:t>
            </a:r>
          </a:p>
          <a:p>
            <a:pPr lvl="1" eaLnBrk="1" hangingPunct="1"/>
            <a:r>
              <a:rPr lang="en-US" altLang="en-US" dirty="0"/>
              <a:t>Increases in conjunction with increases to the federal minimum wage.</a:t>
            </a:r>
          </a:p>
          <a:p>
            <a:pPr lvl="1" eaLnBrk="1" hangingPunct="1"/>
            <a:r>
              <a:rPr lang="en-US" altLang="en-US" dirty="0"/>
              <a:t>Minimum wage × 80 hours per month = monthly compensation threshold.</a:t>
            </a:r>
          </a:p>
          <a:p>
            <a:pPr eaLnBrk="1" hangingPunct="1"/>
            <a:r>
              <a:rPr lang="en-US" altLang="en-US" dirty="0"/>
              <a:t>If compensation is less than the threshold, they will receive a portion of the month’s service credit based on their total compensation amount and months paid. </a:t>
            </a:r>
          </a:p>
          <a:p>
            <a:pPr eaLnBrk="1" hangingPunct="1"/>
            <a:endParaRPr lang="en-US" altLang="en-US" dirty="0"/>
          </a:p>
        </p:txBody>
      </p:sp>
      <p:sp>
        <p:nvSpPr>
          <p:cNvPr id="41988" name="Slide Number Placeholder 3">
            <a:extLst>
              <a:ext uri="{FF2B5EF4-FFF2-40B4-BE49-F238E27FC236}">
                <a16:creationId xmlns:a16="http://schemas.microsoft.com/office/drawing/2014/main" id="{D9167D6A-AEB4-46DC-A5EF-EE2DB5A80E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D0F9F5F-B923-4DF9-B2D0-31E12C19C71A}"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059062EE-B41C-D3C6-DD57-A5BBCC967B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3920"/>
    </mc:Choice>
    <mc:Fallback>
      <p:transition spd="slow" advTm="33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AF75F89-760D-475F-A9CA-D26074354946}"/>
              </a:ext>
            </a:extLst>
          </p:cNvPr>
          <p:cNvSpPr>
            <a:spLocks noGrp="1" noChangeArrowheads="1"/>
          </p:cNvSpPr>
          <p:nvPr>
            <p:ph type="title"/>
          </p:nvPr>
        </p:nvSpPr>
        <p:spPr>
          <a:xfrm>
            <a:off x="457200" y="228600"/>
            <a:ext cx="8229600" cy="804863"/>
          </a:xfrm>
        </p:spPr>
        <p:txBody>
          <a:bodyPr/>
          <a:lstStyle/>
          <a:p>
            <a:pPr eaLnBrk="1" hangingPunct="1"/>
            <a:r>
              <a:rPr lang="en-US" altLang="en-US"/>
              <a:t>Contract length and service credit</a:t>
            </a:r>
          </a:p>
        </p:txBody>
      </p:sp>
      <p:sp>
        <p:nvSpPr>
          <p:cNvPr id="3" name="Content Placeholder 2">
            <a:extLst>
              <a:ext uri="{FF2B5EF4-FFF2-40B4-BE49-F238E27FC236}">
                <a16:creationId xmlns:a16="http://schemas.microsoft.com/office/drawing/2014/main" id="{3001269E-F8F0-4C51-89FF-455080203A19}"/>
              </a:ext>
            </a:extLst>
          </p:cNvPr>
          <p:cNvSpPr>
            <a:spLocks noGrp="1"/>
          </p:cNvSpPr>
          <p:nvPr>
            <p:ph idx="1"/>
          </p:nvPr>
        </p:nvSpPr>
        <p:spPr/>
        <p:txBody>
          <a:bodyPr rtlCol="0">
            <a:normAutofit/>
          </a:bodyPr>
          <a:lstStyle/>
          <a:p>
            <a:pPr eaLnBrk="1" fontAlgn="auto" hangingPunct="1">
              <a:spcAft>
                <a:spcPts val="0"/>
              </a:spcAft>
              <a:defRPr/>
            </a:pPr>
            <a:r>
              <a:rPr lang="en-US" dirty="0"/>
              <a:t>Contract length is the number of months per fiscal year (July-June) that a member is paid compensation.</a:t>
            </a:r>
          </a:p>
          <a:p>
            <a:pPr lvl="1" eaLnBrk="1" fontAlgn="auto" hangingPunct="1">
              <a:spcAft>
                <a:spcPts val="0"/>
              </a:spcAft>
              <a:defRPr/>
            </a:pPr>
            <a:r>
              <a:rPr lang="en-US" dirty="0"/>
              <a:t>Year-round employment is a contract length 12. </a:t>
            </a:r>
          </a:p>
          <a:p>
            <a:pPr eaLnBrk="1" fontAlgn="auto" hangingPunct="1">
              <a:spcAft>
                <a:spcPts val="0"/>
              </a:spcAft>
              <a:defRPr/>
            </a:pPr>
            <a:r>
              <a:rPr lang="en-US" dirty="0"/>
              <a:t>For certain positions, if a member is paid for only a portion of the fiscal year, the contract length is the number of months they are paid.</a:t>
            </a:r>
          </a:p>
          <a:p>
            <a:pPr lvl="1" eaLnBrk="1" fontAlgn="auto" hangingPunct="1">
              <a:spcAft>
                <a:spcPts val="0"/>
              </a:spcAft>
              <a:defRPr/>
            </a:pPr>
            <a:r>
              <a:rPr lang="en-US" dirty="0"/>
              <a:t>Some school districts and higher education institutions are paid over 9, 10 or 11 months rather that 12 months.</a:t>
            </a:r>
          </a:p>
          <a:p>
            <a:pPr lvl="1" eaLnBrk="1" fontAlgn="auto" hangingPunct="1">
              <a:spcAft>
                <a:spcPts val="0"/>
              </a:spcAft>
              <a:defRPr/>
            </a:pPr>
            <a:r>
              <a:rPr lang="en-US" dirty="0"/>
              <a:t>Contract lengths of 9, 10 or 11 months apply to school district and higher education employees only.</a:t>
            </a:r>
          </a:p>
        </p:txBody>
      </p:sp>
      <p:sp>
        <p:nvSpPr>
          <p:cNvPr id="43012" name="Slide Number Placeholder 3">
            <a:extLst>
              <a:ext uri="{FF2B5EF4-FFF2-40B4-BE49-F238E27FC236}">
                <a16:creationId xmlns:a16="http://schemas.microsoft.com/office/drawing/2014/main" id="{3FFDFF1D-517B-464C-8C6F-B5A6D66B143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55A5008-CD50-4ECE-9749-72B51A0D225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9B6E9107-81C2-7861-2EA6-4DCFD26D63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859"/>
    </mc:Choice>
    <mc:Fallback>
      <p:transition spd="slow" advTm="608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3761476-F75A-45DE-83CA-576CD4B3D079}"/>
              </a:ext>
            </a:extLst>
          </p:cNvPr>
          <p:cNvSpPr>
            <a:spLocks noGrp="1" noChangeArrowheads="1"/>
          </p:cNvSpPr>
          <p:nvPr>
            <p:ph type="title"/>
          </p:nvPr>
        </p:nvSpPr>
        <p:spPr>
          <a:xfrm>
            <a:off x="457200" y="228600"/>
            <a:ext cx="8229600" cy="804863"/>
          </a:xfrm>
        </p:spPr>
        <p:txBody>
          <a:bodyPr/>
          <a:lstStyle/>
          <a:p>
            <a:pPr eaLnBrk="1" hangingPunct="1"/>
            <a:r>
              <a:rPr lang="en-US" altLang="en-US"/>
              <a:t>Contract length and service credit</a:t>
            </a:r>
          </a:p>
        </p:txBody>
      </p:sp>
      <p:sp>
        <p:nvSpPr>
          <p:cNvPr id="44035" name="Content Placeholder 2">
            <a:extLst>
              <a:ext uri="{FF2B5EF4-FFF2-40B4-BE49-F238E27FC236}">
                <a16:creationId xmlns:a16="http://schemas.microsoft.com/office/drawing/2014/main" id="{044F9C0D-52E3-4B1D-AAEE-7C309B89AD59}"/>
              </a:ext>
            </a:extLst>
          </p:cNvPr>
          <p:cNvSpPr>
            <a:spLocks noGrp="1" noChangeArrowheads="1"/>
          </p:cNvSpPr>
          <p:nvPr>
            <p:ph idx="1"/>
          </p:nvPr>
        </p:nvSpPr>
        <p:spPr>
          <a:xfrm>
            <a:off x="457200" y="1262063"/>
            <a:ext cx="8229600" cy="5029200"/>
          </a:xfrm>
        </p:spPr>
        <p:txBody>
          <a:bodyPr/>
          <a:lstStyle/>
          <a:p>
            <a:pPr eaLnBrk="1" hangingPunct="1"/>
            <a:r>
              <a:rPr lang="en-US" altLang="en-US" dirty="0"/>
              <a:t>Changing a member’s reported contract length during a fiscal year may create service credit issues.</a:t>
            </a:r>
          </a:p>
          <a:p>
            <a:pPr eaLnBrk="1" hangingPunct="1"/>
            <a:r>
              <a:rPr lang="en-US" altLang="en-US" dirty="0"/>
              <a:t>Example: September quarterly report includes member with a 10-month contract length.</a:t>
            </a:r>
          </a:p>
          <a:p>
            <a:pPr lvl="1" eaLnBrk="1" hangingPunct="1"/>
            <a:r>
              <a:rPr lang="en-US" altLang="en-US" dirty="0"/>
              <a:t>Member earns one-tenth of a year of service for each month paid.</a:t>
            </a:r>
          </a:p>
          <a:p>
            <a:pPr lvl="1" eaLnBrk="1" hangingPunct="1"/>
            <a:r>
              <a:rPr lang="en-US" altLang="en-US" dirty="0"/>
              <a:t>If contract length changes to 11 or 12 months, member is short service credit for the year.</a:t>
            </a:r>
          </a:p>
          <a:p>
            <a:pPr eaLnBrk="1" hangingPunct="1"/>
            <a:r>
              <a:rPr lang="en-US" altLang="en-US" dirty="0"/>
              <a:t>See the Contract length chart in the </a:t>
            </a:r>
            <a:r>
              <a:rPr lang="en-US" altLang="en-US" i="1" dirty="0">
                <a:hlinkClick r:id="rId4"/>
              </a:rPr>
              <a:t>Covered Employer Procedures Manual</a:t>
            </a:r>
            <a:r>
              <a:rPr lang="en-US" altLang="en-US" i="1" dirty="0"/>
              <a:t> </a:t>
            </a:r>
            <a:r>
              <a:rPr lang="en-US" altLang="en-US" dirty="0"/>
              <a:t>for more information.</a:t>
            </a:r>
          </a:p>
        </p:txBody>
      </p:sp>
      <p:sp>
        <p:nvSpPr>
          <p:cNvPr id="44036" name="Slide Number Placeholder 3">
            <a:extLst>
              <a:ext uri="{FF2B5EF4-FFF2-40B4-BE49-F238E27FC236}">
                <a16:creationId xmlns:a16="http://schemas.microsoft.com/office/drawing/2014/main" id="{D53BF98D-88CA-4BD0-BF15-909312C3C5A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9EF6D24-2A0B-44D2-A56E-2AE3E38588D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0A92336B-27ED-DDEC-9392-F0603F0970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932"/>
    </mc:Choice>
    <mc:Fallback>
      <p:transition spd="slow" advTm="41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41004937-8EE1-4360-8286-9D8FA71A879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1595F0F-3E2C-47AA-A835-AD28C521BF9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268"/>
    </mc:Choice>
    <mc:Fallback xmlns="">
      <p:transition spd="slow" advTm="7268"/>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1100</TotalTime>
  <Words>425</Words>
  <Application>Microsoft Office PowerPoint</Application>
  <PresentationFormat>On-screen Show (4:3)</PresentationFormat>
  <Paragraphs>41</Paragraphs>
  <Slides>7</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Reporting process: earning service credit</vt:lpstr>
      <vt:lpstr>Employer reporting representatives</vt:lpstr>
      <vt:lpstr>Service credit and quarterly reporting</vt:lpstr>
      <vt:lpstr>Monthly compensation threshold for service credit</vt:lpstr>
      <vt:lpstr>Contract length and service credit</vt:lpstr>
      <vt:lpstr>Contract length and service credit</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Lori A. Black</cp:lastModifiedBy>
  <cp:revision>72</cp:revision>
  <cp:lastPrinted>2020-05-26T12:24:22Z</cp:lastPrinted>
  <dcterms:created xsi:type="dcterms:W3CDTF">2020-03-31T13:24:57Z</dcterms:created>
  <dcterms:modified xsi:type="dcterms:W3CDTF">2023-06-20T18:52:50Z</dcterms:modified>
</cp:coreProperties>
</file>