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83" r:id="rId2"/>
    <p:sldId id="429" r:id="rId3"/>
    <p:sldId id="430" r:id="rId4"/>
    <p:sldId id="263" r:id="rId5"/>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 clrIdx="0">
    <p:extLst>
      <p:ext uri="{19B8F6BF-5375-455C-9EA6-DF929625EA0E}">
        <p15:presenceInfo xmlns:p15="http://schemas.microsoft.com/office/powerpoint/2012/main" userId="S::ryounh@peba.sc.gov::9a85b619-8fd1-4dec-b439-2514df7fe89a" providerId="AD"/>
      </p:ext>
    </p:extLst>
  </p:cmAuthor>
  <p:cmAuthor id="2" name="Jessica Moak" initials="JM" lastIdx="2" clrIdx="1">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5652" autoAdjust="0"/>
  </p:normalViewPr>
  <p:slideViewPr>
    <p:cSldViewPr snapToGrid="0">
      <p:cViewPr varScale="1">
        <p:scale>
          <a:sx n="126" d="100"/>
          <a:sy n="126" d="100"/>
        </p:scale>
        <p:origin x="258" y="13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9E20C38-5F7D-4A32-A35E-BDABB90E84A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a:latin typeface="+mn-lt"/>
              </a:defRPr>
            </a:lvl1pPr>
          </a:lstStyle>
          <a:p>
            <a:pPr>
              <a:defRPr/>
            </a:pPr>
            <a:fld id="{9291FC76-CDA4-453E-BBE2-F549140E0E7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4EFDD136-9491-482E-AA68-AB66B17E8C1A}"/>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7CCABAA6-F5FB-4EED-8EC0-A3E94723F7B7}"/>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a:extLst>
              <a:ext uri="{FF2B5EF4-FFF2-40B4-BE49-F238E27FC236}">
                <a16:creationId xmlns:a16="http://schemas.microsoft.com/office/drawing/2014/main" id="{AC7EDEE9-6520-4AC3-A9DA-2FA19975F913}"/>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a:latin typeface="+mn-lt"/>
              </a:defRPr>
            </a:lvl1pPr>
          </a:lstStyle>
          <a:p>
            <a:pPr>
              <a:defRPr/>
            </a:pPr>
            <a:fld id="{194C8814-4489-4496-A833-C42FE6CC9E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FA932B0-9005-4F4C-851C-BEF1E02E5C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8764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3702F15-66C9-466C-A313-B492779A25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813582AC-E206-4DA3-9EB9-AC1823D560AE}"/>
              </a:ext>
            </a:extLst>
          </p:cNvPr>
          <p:cNvSpPr>
            <a:spLocks noGrp="1"/>
          </p:cNvSpPr>
          <p:nvPr>
            <p:ph type="sldNum" sz="quarter" idx="14"/>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41CB98A9-B82C-4FE1-BBC4-4BB2455F3670}" type="slidenum">
              <a:rPr lang="en-US"/>
              <a:pPr>
                <a:defRPr/>
              </a:pPr>
              <a:t>‹#›</a:t>
            </a:fld>
            <a:endParaRPr lang="en-US" dirty="0"/>
          </a:p>
        </p:txBody>
      </p:sp>
    </p:spTree>
    <p:extLst>
      <p:ext uri="{BB962C8B-B14F-4D97-AF65-F5344CB8AC3E}">
        <p14:creationId xmlns:p14="http://schemas.microsoft.com/office/powerpoint/2010/main" val="199887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F992402E-4977-41C1-A243-28E339AE80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2F9CDB47-BFBB-48E8-A026-6F1423887133}"/>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7FA6FB60-5384-4006-8574-AEB34EAAEE8E}" type="slidenum">
              <a:rPr lang="en-US"/>
              <a:pPr>
                <a:defRPr/>
              </a:pPr>
              <a:t>‹#›</a:t>
            </a:fld>
            <a:endParaRPr lang="en-US" dirty="0"/>
          </a:p>
        </p:txBody>
      </p:sp>
    </p:spTree>
    <p:extLst>
      <p:ext uri="{BB962C8B-B14F-4D97-AF65-F5344CB8AC3E}">
        <p14:creationId xmlns:p14="http://schemas.microsoft.com/office/powerpoint/2010/main" val="328660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6CB6D1F8-0852-458E-9944-B46C63C0CB9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0E033687-B2B6-44E8-B1EE-2B8C105E8A4F}"/>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52504092-975F-4486-A1D9-E5EE16B9A6F1}" type="slidenum">
              <a:rPr lang="en-US"/>
              <a:pPr>
                <a:defRPr/>
              </a:pPr>
              <a:t>‹#›</a:t>
            </a:fld>
            <a:endParaRPr lang="en-US" dirty="0"/>
          </a:p>
        </p:txBody>
      </p:sp>
    </p:spTree>
    <p:extLst>
      <p:ext uri="{BB962C8B-B14F-4D97-AF65-F5344CB8AC3E}">
        <p14:creationId xmlns:p14="http://schemas.microsoft.com/office/powerpoint/2010/main" val="234822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E327FFC8-6949-465D-BDAF-F220925245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E1C869-4FC3-4C47-B7A6-E02309DC1360}"/>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1C0EA9D2-C683-4437-84A7-5E66DD92819B}" type="slidenum">
              <a:rPr lang="en-US"/>
              <a:pPr>
                <a:defRPr/>
              </a:pPr>
              <a:t>‹#›</a:t>
            </a:fld>
            <a:endParaRPr lang="en-US" dirty="0"/>
          </a:p>
        </p:txBody>
      </p:sp>
    </p:spTree>
    <p:extLst>
      <p:ext uri="{BB962C8B-B14F-4D97-AF65-F5344CB8AC3E}">
        <p14:creationId xmlns:p14="http://schemas.microsoft.com/office/powerpoint/2010/main" val="283783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DDC77552-8659-4508-97D2-AC0AE842E97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E01A83A5-59FB-4902-900F-7A2A95EF8BD4}"/>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F7DCED23-5906-4B8C-8668-323367E74789}" type="slidenum">
              <a:rPr lang="en-US"/>
              <a:pPr>
                <a:defRPr/>
              </a:pPr>
              <a:t>‹#›</a:t>
            </a:fld>
            <a:endParaRPr lang="en-US" dirty="0"/>
          </a:p>
        </p:txBody>
      </p:sp>
    </p:spTree>
    <p:extLst>
      <p:ext uri="{BB962C8B-B14F-4D97-AF65-F5344CB8AC3E}">
        <p14:creationId xmlns:p14="http://schemas.microsoft.com/office/powerpoint/2010/main" val="288326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2134B209-FF1E-4700-9535-541C5ACCFE6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7C6C3BB-2B9A-4BCE-B5D1-18B97E08F402}"/>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defRPr/>
            </a:pPr>
            <a:r>
              <a:rPr lang="en-US" altLang="en-US" sz="2400" dirty="0">
                <a:solidFill>
                  <a:schemeClr val="tx2"/>
                </a:solidFill>
              </a:rPr>
              <a:t>Contact us:</a:t>
            </a:r>
          </a:p>
          <a:p>
            <a:pPr lvl="1" eaLnBrk="1" hangingPunct="1">
              <a:lnSpc>
                <a:spcPct val="90000"/>
              </a:lnSpc>
              <a:spcBef>
                <a:spcPts val="500"/>
              </a:spcBef>
              <a:buFont typeface="Arial" panose="020B0604020202020204" pitchFamily="34" charset="0"/>
              <a:buChar char="•"/>
              <a:defRPr/>
            </a:pPr>
            <a:r>
              <a:rPr lang="en-US" altLang="en-US" sz="2000" dirty="0">
                <a:solidFill>
                  <a:schemeClr val="tx2"/>
                </a:solidFill>
                <a:hlinkClick r:id="rId3"/>
              </a:rPr>
              <a:t>peba.sc.gov/contact</a:t>
            </a:r>
            <a:r>
              <a:rPr lang="en-US" altLang="en-US" sz="2000" dirty="0">
                <a:solidFill>
                  <a:schemeClr val="tx2"/>
                </a:solidFill>
              </a:rPr>
              <a:t>. </a:t>
            </a:r>
          </a:p>
          <a:p>
            <a:pPr lvl="1" eaLnBrk="1" hangingPunct="1">
              <a:lnSpc>
                <a:spcPct val="90000"/>
              </a:lnSpc>
              <a:spcBef>
                <a:spcPts val="500"/>
              </a:spcBef>
              <a:buFont typeface="Arial" panose="020B0604020202020204" pitchFamily="34" charset="0"/>
              <a:buChar char="•"/>
              <a:defRPr/>
            </a:pPr>
            <a:r>
              <a:rPr lang="en-US" altLang="en-US" sz="2000" dirty="0">
                <a:solidFill>
                  <a:schemeClr val="tx2"/>
                </a:solidFill>
              </a:rPr>
              <a:t>803.737.6800 or 888.260.9430.</a:t>
            </a:r>
          </a:p>
          <a:p>
            <a:pPr eaLnBrk="1" hangingPunct="1">
              <a:lnSpc>
                <a:spcPct val="90000"/>
              </a:lnSpc>
              <a:spcBef>
                <a:spcPts val="1000"/>
              </a:spcBef>
              <a:buFont typeface="Arial" panose="020B0604020202020204" pitchFamily="34" charset="0"/>
              <a:buChar char="•"/>
              <a:defRPr/>
            </a:pPr>
            <a:r>
              <a:rPr lang="en-US" altLang="en-US" sz="2400" dirty="0">
                <a:solidFill>
                  <a:schemeClr val="tx2"/>
                </a:solidFill>
              </a:rPr>
              <a:t>Visit us:</a:t>
            </a:r>
          </a:p>
          <a:p>
            <a:pPr lvl="1" eaLnBrk="1" hangingPunct="1">
              <a:lnSpc>
                <a:spcPct val="90000"/>
              </a:lnSpc>
              <a:spcBef>
                <a:spcPts val="500"/>
              </a:spcBef>
              <a:buFont typeface="Arial" panose="020B0604020202020204" pitchFamily="34" charset="0"/>
              <a:buChar char="•"/>
              <a:defRPr/>
            </a:pPr>
            <a:r>
              <a:rPr lang="en-US" altLang="en-US" sz="2000" dirty="0">
                <a:solidFill>
                  <a:schemeClr val="tx2"/>
                </a:solidFill>
              </a:rPr>
              <a:t>202 Arbor Lake Drive</a:t>
            </a:r>
            <a:br>
              <a:rPr lang="en-US" altLang="en-US" sz="2000" dirty="0">
                <a:solidFill>
                  <a:schemeClr val="tx2"/>
                </a:solidFill>
              </a:rPr>
            </a:br>
            <a:r>
              <a:rPr lang="en-US" altLang="en-US" sz="2000" dirty="0">
                <a:solidFill>
                  <a:schemeClr val="tx2"/>
                </a:solidFill>
              </a:rPr>
              <a:t>Columbia, SC 29223</a:t>
            </a:r>
          </a:p>
        </p:txBody>
      </p:sp>
      <p:sp>
        <p:nvSpPr>
          <p:cNvPr id="4" name="TextBox 3">
            <a:extLst>
              <a:ext uri="{FF2B5EF4-FFF2-40B4-BE49-F238E27FC236}">
                <a16:creationId xmlns:a16="http://schemas.microsoft.com/office/drawing/2014/main" id="{D774BD60-A0CA-4E59-A234-E8BD4F1F8931}"/>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B58F65A1-E811-4A5D-A868-0D31261AA0B6}"/>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780F2864-4046-4B37-9EE7-FB4F8AE9742C}" type="slidenum">
              <a:rPr lang="en-US"/>
              <a:pPr>
                <a:defRPr/>
              </a:pPr>
              <a:t>‹#›</a:t>
            </a:fld>
            <a:endParaRPr lang="en-US" dirty="0"/>
          </a:p>
        </p:txBody>
      </p:sp>
    </p:spTree>
    <p:extLst>
      <p:ext uri="{BB962C8B-B14F-4D97-AF65-F5344CB8AC3E}">
        <p14:creationId xmlns:p14="http://schemas.microsoft.com/office/powerpoint/2010/main" val="4089495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5D90136-8683-40BF-ADE7-A5F29BFEF0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5A7FB80B-B3F6-4816-916E-EE4A290DD22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748FB88B-B018-4B8C-A207-283238E7F26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1B1374FA-2D12-42F5-825F-87DE649FE753}"/>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C08BCDAB-1A21-4328-AC91-D206C3166FEC}"/>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2054C0C5-1C60-4D50-8DED-9075AD06125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9945303A-4502-4849-928E-6FD1C22CED24}"/>
              </a:ext>
            </a:extLst>
          </p:cNvPr>
          <p:cNvGrpSpPr>
            <a:grpSpLocks/>
          </p:cNvGrpSpPr>
          <p:nvPr userDrawn="1"/>
        </p:nvGrpSpPr>
        <p:grpSpPr bwMode="auto">
          <a:xfrm>
            <a:off x="1085850" y="1304925"/>
            <a:ext cx="7253288" cy="2312988"/>
            <a:chOff x="1085421" y="957888"/>
            <a:chExt cx="7253907" cy="2312807"/>
          </a:xfrm>
        </p:grpSpPr>
        <p:sp>
          <p:nvSpPr>
            <p:cNvPr id="9" name="TextBox 8">
              <a:extLst>
                <a:ext uri="{FF2B5EF4-FFF2-40B4-BE49-F238E27FC236}">
                  <a16:creationId xmlns:a16="http://schemas.microsoft.com/office/drawing/2014/main" id="{3A798EEB-E6D5-41C4-8688-F1FC5D613D67}"/>
                </a:ext>
              </a:extLst>
            </p:cNvPr>
            <p:cNvSpPr txBox="1">
              <a:spLocks noChangeArrowheads="1"/>
            </p:cNvSpPr>
            <p:nvPr userDrawn="1"/>
          </p:nvSpPr>
          <p:spPr bwMode="auto">
            <a:xfrm>
              <a:off x="1085421" y="1883329"/>
              <a:ext cx="1354254" cy="46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a:hlinkClick r:id="rId8"/>
                </a:rPr>
                <a:t>SCPEBA</a:t>
              </a:r>
              <a:endParaRPr lang="en-US" altLang="en-US" sz="2400"/>
            </a:p>
          </p:txBody>
        </p:sp>
        <p:sp>
          <p:nvSpPr>
            <p:cNvPr id="10" name="TextBox 9">
              <a:extLst>
                <a:ext uri="{FF2B5EF4-FFF2-40B4-BE49-F238E27FC236}">
                  <a16:creationId xmlns:a16="http://schemas.microsoft.com/office/drawing/2014/main" id="{647ACE8D-D345-4E16-8AC0-7E19E695E24F}"/>
                </a:ext>
              </a:extLst>
            </p:cNvPr>
            <p:cNvSpPr txBox="1">
              <a:spLocks noChangeArrowheads="1"/>
            </p:cNvSpPr>
            <p:nvPr userDrawn="1"/>
          </p:nvSpPr>
          <p:spPr bwMode="auto">
            <a:xfrm>
              <a:off x="1085421" y="957888"/>
              <a:ext cx="2082978" cy="46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a:hlinkClick r:id="rId9"/>
                </a:rPr>
                <a:t>SCPEBA</a:t>
              </a:r>
              <a:endParaRPr lang="en-US" altLang="en-US" sz="2400"/>
            </a:p>
          </p:txBody>
        </p:sp>
        <p:sp>
          <p:nvSpPr>
            <p:cNvPr id="11" name="TextBox 10">
              <a:extLst>
                <a:ext uri="{FF2B5EF4-FFF2-40B4-BE49-F238E27FC236}">
                  <a16:creationId xmlns:a16="http://schemas.microsoft.com/office/drawing/2014/main" id="{B88DB5C3-53AD-4559-BB55-8623B9A359E6}"/>
                </a:ext>
              </a:extLst>
            </p:cNvPr>
            <p:cNvSpPr txBox="1">
              <a:spLocks noChangeArrowheads="1"/>
            </p:cNvSpPr>
            <p:nvPr userDrawn="1"/>
          </p:nvSpPr>
          <p:spPr bwMode="auto">
            <a:xfrm>
              <a:off x="3874897" y="1870630"/>
              <a:ext cx="1574934" cy="460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u="sng">
                  <a:hlinkClick r:id="rId10"/>
                </a:rPr>
                <a:t>PEBA TV</a:t>
              </a:r>
              <a:endParaRPr lang="en-US" altLang="en-US" sz="2400"/>
            </a:p>
          </p:txBody>
        </p:sp>
        <p:sp>
          <p:nvSpPr>
            <p:cNvPr id="12" name="TextBox 11">
              <a:extLst>
                <a:ext uri="{FF2B5EF4-FFF2-40B4-BE49-F238E27FC236}">
                  <a16:creationId xmlns:a16="http://schemas.microsoft.com/office/drawing/2014/main" id="{13832DDC-9F03-48D8-803B-A8700F44BBD5}"/>
                </a:ext>
              </a:extLst>
            </p:cNvPr>
            <p:cNvSpPr txBox="1">
              <a:spLocks noChangeArrowheads="1"/>
            </p:cNvSpPr>
            <p:nvPr userDrawn="1"/>
          </p:nvSpPr>
          <p:spPr bwMode="auto">
            <a:xfrm>
              <a:off x="1085421" y="2808768"/>
              <a:ext cx="7253907" cy="46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u="sng">
                  <a:hlinkClick r:id="rId11"/>
                </a:rPr>
                <a:t>South Carolina Public Employee Benefit Authority</a:t>
              </a:r>
              <a:endParaRPr lang="en-US" altLang="en-US" sz="3600"/>
            </a:p>
          </p:txBody>
        </p:sp>
      </p:grpSp>
      <p:sp>
        <p:nvSpPr>
          <p:cNvPr id="13" name="TextBox 12">
            <a:extLst>
              <a:ext uri="{FF2B5EF4-FFF2-40B4-BE49-F238E27FC236}">
                <a16:creationId xmlns:a16="http://schemas.microsoft.com/office/drawing/2014/main" id="{2916750A-DEFC-4E6A-B224-B7BC26D269F0}"/>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3">
            <a:extLst>
              <a:ext uri="{FF2B5EF4-FFF2-40B4-BE49-F238E27FC236}">
                <a16:creationId xmlns:a16="http://schemas.microsoft.com/office/drawing/2014/main" id="{3293F14A-84A8-44F6-B9BF-3871DDF8DFEB}"/>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BEDB2D6-B9F0-43F5-BCF4-F03931FB8457}"/>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9978D0ED-1208-41FE-8832-897398A5087E}" type="slidenum">
              <a:rPr lang="en-US"/>
              <a:pPr>
                <a:defRPr/>
              </a:pPr>
              <a:t>‹#›</a:t>
            </a:fld>
            <a:endParaRPr lang="en-US" dirty="0"/>
          </a:p>
        </p:txBody>
      </p:sp>
    </p:spTree>
    <p:extLst>
      <p:ext uri="{BB962C8B-B14F-4D97-AF65-F5344CB8AC3E}">
        <p14:creationId xmlns:p14="http://schemas.microsoft.com/office/powerpoint/2010/main" val="177765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88049DE0-B390-481C-935F-D82B82A8DD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9549CA2A-5E49-4581-9D20-E83D2A9E4D7C}"/>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defRPr/>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3">
            <a:extLst>
              <a:ext uri="{FF2B5EF4-FFF2-40B4-BE49-F238E27FC236}">
                <a16:creationId xmlns:a16="http://schemas.microsoft.com/office/drawing/2014/main" id="{5C6CB5F7-2529-4F42-B4EB-CF22745A0AFF}"/>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32C2AF52-9D88-454E-98D8-EC8951334BAE}"/>
              </a:ext>
            </a:extLst>
          </p:cNvPr>
          <p:cNvSpPr>
            <a:spLocks noGrp="1"/>
          </p:cNvSpPr>
          <p:nvPr>
            <p:ph type="sldNum" sz="quarter" idx="10"/>
          </p:nvPr>
        </p:nvSpPr>
        <p:spPr>
          <a:xfrm>
            <a:off x="8339138" y="6400800"/>
            <a:ext cx="80486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pPr>
              <a:defRPr/>
            </a:pPr>
            <a:fld id="{DE42EF4A-1F2E-4481-973D-1273AF51FCDF}" type="slidenum">
              <a:rPr lang="en-US"/>
              <a:pPr>
                <a:defRPr/>
              </a:pPr>
              <a:t>‹#›</a:t>
            </a:fld>
            <a:endParaRPr lang="en-US" dirty="0"/>
          </a:p>
        </p:txBody>
      </p:sp>
    </p:spTree>
    <p:extLst>
      <p:ext uri="{BB962C8B-B14F-4D97-AF65-F5344CB8AC3E}">
        <p14:creationId xmlns:p14="http://schemas.microsoft.com/office/powerpoint/2010/main" val="251395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2AB34CA-A96A-438C-A977-59FB44B8FDB9}"/>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68D2172-BD3E-4DC5-8D99-AEBED304CDE8}"/>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C157BF2-A2F4-4B32-8D17-E1D88E4451A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7BB4AA79-9352-4F79-9EAB-3B578A99F60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96DB7B4-F9BC-41BD-8F38-9456DDF81EE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a:solidFill>
                  <a:schemeClr val="bg2">
                    <a:lumMod val="75000"/>
                  </a:schemeClr>
                </a:solidFill>
                <a:latin typeface="Tw Cen MT Condensed" panose="020B0606020104020203" pitchFamily="34" charset="0"/>
              </a:defRPr>
            </a:lvl1pPr>
          </a:lstStyle>
          <a:p>
            <a:pPr>
              <a:defRPr/>
            </a:pPr>
            <a:fld id="{F1391881-C7EA-4B74-9DAC-E593443EF8E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ftr="0" dt="0"/>
  <p:txStyles>
    <p:titleStyle>
      <a:lvl1pPr algn="l" rtl="0" eaLnBrk="0" fontAlgn="base" hangingPunct="0">
        <a:lnSpc>
          <a:spcPct val="90000"/>
        </a:lnSpc>
        <a:spcBef>
          <a:spcPct val="0"/>
        </a:spcBef>
        <a:spcAft>
          <a:spcPct val="0"/>
        </a:spcAft>
        <a:defRPr sz="44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b="1">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b="1">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b="1">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sorp_vendor_contacts.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AE13D75E-8200-4918-A5DD-6F208A52A7E3}"/>
              </a:ext>
            </a:extLst>
          </p:cNvPr>
          <p:cNvSpPr>
            <a:spLocks noGrp="1" noChangeArrowheads="1"/>
          </p:cNvSpPr>
          <p:nvPr>
            <p:ph type="ctrTitle"/>
          </p:nvPr>
        </p:nvSpPr>
        <p:spPr>
          <a:xfrm>
            <a:off x="1646238" y="2286000"/>
            <a:ext cx="6642100" cy="2286000"/>
          </a:xfrm>
        </p:spPr>
        <p:txBody>
          <a:bodyPr/>
          <a:lstStyle/>
          <a:p>
            <a:pPr eaLnBrk="1" hangingPunct="1"/>
            <a:r>
              <a:rPr lang="en-US" altLang="en-US" dirty="0"/>
              <a:t>Retirement processes: State ORP distributions</a:t>
            </a:r>
          </a:p>
        </p:txBody>
      </p:sp>
      <p:sp>
        <p:nvSpPr>
          <p:cNvPr id="3" name="Subtitle 2">
            <a:extLst>
              <a:ext uri="{FF2B5EF4-FFF2-40B4-BE49-F238E27FC236}">
                <a16:creationId xmlns:a16="http://schemas.microsoft.com/office/drawing/2014/main" id="{B275AA37-27D8-4B90-87E6-20596EC13212}"/>
              </a:ext>
            </a:extLst>
          </p:cNvPr>
          <p:cNvSpPr>
            <a:spLocks noGrp="1"/>
          </p:cNvSpPr>
          <p:nvPr>
            <p:ph type="subTitle" idx="1"/>
          </p:nvPr>
        </p:nvSpPr>
        <p:spPr>
          <a:xfrm>
            <a:off x="1646238" y="4754563"/>
            <a:ext cx="6642100" cy="1463675"/>
          </a:xfrm>
        </p:spPr>
        <p:txBody>
          <a:bodyPr rtlCol="0"/>
          <a:lstStyle/>
          <a:p>
            <a:pPr eaLnBrk="1" fontAlgn="auto" hangingPunct="1">
              <a:spcAft>
                <a:spcPts val="0"/>
              </a:spcAft>
              <a:defRPr/>
            </a:pPr>
            <a:r>
              <a:rPr lang="en-US" dirty="0"/>
              <a:t>Retirement Benefits Training</a:t>
            </a:r>
          </a:p>
          <a:p>
            <a:pPr eaLnBrk="1" fontAlgn="auto" hangingPunct="1">
              <a:spcAft>
                <a:spcPts val="0"/>
              </a:spcAft>
              <a:defRPr/>
            </a:pPr>
            <a:r>
              <a:rPr lang="en-US" dirty="0"/>
              <a:t>Fiscal year 2022</a:t>
            </a:r>
          </a:p>
        </p:txBody>
      </p:sp>
    </p:spTree>
  </p:cSld>
  <p:clrMapOvr>
    <a:masterClrMapping/>
  </p:clrMapOvr>
  <mc:AlternateContent xmlns:mc="http://schemas.openxmlformats.org/markup-compatibility/2006" xmlns:p14="http://schemas.microsoft.com/office/powerpoint/2010/main">
    <mc:Choice Requires="p14">
      <p:transition spd="slow" p14:dur="2000" advTm="14544"/>
    </mc:Choice>
    <mc:Fallback xmlns="">
      <p:transition spd="slow" advTm="1454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369E2B72-5F84-4E76-9BF0-D32B68A895E7}"/>
              </a:ext>
            </a:extLst>
          </p:cNvPr>
          <p:cNvSpPr>
            <a:spLocks noGrp="1" noChangeArrowheads="1"/>
          </p:cNvSpPr>
          <p:nvPr>
            <p:ph type="title"/>
          </p:nvPr>
        </p:nvSpPr>
        <p:spPr>
          <a:xfrm>
            <a:off x="457200" y="228600"/>
            <a:ext cx="8229600" cy="804863"/>
          </a:xfrm>
        </p:spPr>
        <p:txBody>
          <a:bodyPr/>
          <a:lstStyle/>
          <a:p>
            <a:pPr eaLnBrk="1" hangingPunct="1"/>
            <a:r>
              <a:rPr lang="en-US" altLang="en-US"/>
              <a:t>State ORP distribution options </a:t>
            </a:r>
          </a:p>
        </p:txBody>
      </p:sp>
      <p:sp>
        <p:nvSpPr>
          <p:cNvPr id="3" name="Content Placeholder 2">
            <a:extLst>
              <a:ext uri="{FF2B5EF4-FFF2-40B4-BE49-F238E27FC236}">
                <a16:creationId xmlns:a16="http://schemas.microsoft.com/office/drawing/2014/main" id="{3FFCD8B4-F976-43C0-903D-4D22054E5322}"/>
              </a:ext>
            </a:extLst>
          </p:cNvPr>
          <p:cNvSpPr>
            <a:spLocks noGrp="1"/>
          </p:cNvSpPr>
          <p:nvPr>
            <p:ph idx="1"/>
          </p:nvPr>
        </p:nvSpPr>
        <p:spPr>
          <a:xfrm>
            <a:off x="457200" y="1262063"/>
            <a:ext cx="8229600" cy="5029200"/>
          </a:xfrm>
        </p:spPr>
        <p:txBody>
          <a:bodyPr rtlCol="0">
            <a:normAutofit/>
          </a:bodyPr>
          <a:lstStyle/>
          <a:p>
            <a:pPr eaLnBrk="1" fontAlgn="auto" hangingPunct="1">
              <a:spcAft>
                <a:spcPts val="0"/>
              </a:spcAft>
              <a:defRPr/>
            </a:pPr>
            <a:r>
              <a:rPr lang="en-US" dirty="0"/>
              <a:t>Participant eligible after:</a:t>
            </a:r>
          </a:p>
          <a:p>
            <a:pPr lvl="1" eaLnBrk="1" fontAlgn="auto" hangingPunct="1">
              <a:spcAft>
                <a:spcPts val="0"/>
              </a:spcAft>
              <a:defRPr/>
            </a:pPr>
            <a:r>
              <a:rPr lang="en-US" dirty="0"/>
              <a:t>Termination of all covered employment; or </a:t>
            </a:r>
          </a:p>
          <a:p>
            <a:pPr lvl="1" eaLnBrk="1" fontAlgn="auto" hangingPunct="1">
              <a:spcAft>
                <a:spcPts val="0"/>
              </a:spcAft>
              <a:defRPr/>
            </a:pPr>
            <a:r>
              <a:rPr lang="en-US" dirty="0"/>
              <a:t>After reaching age 59½.</a:t>
            </a:r>
          </a:p>
          <a:p>
            <a:pPr eaLnBrk="1" fontAlgn="auto" hangingPunct="1">
              <a:spcAft>
                <a:spcPts val="0"/>
              </a:spcAft>
              <a:defRPr/>
            </a:pPr>
            <a:r>
              <a:rPr lang="en-US" dirty="0"/>
              <a:t>Lump sum or periodic withdrawals.</a:t>
            </a:r>
          </a:p>
          <a:p>
            <a:pPr lvl="1" eaLnBrk="1" fontAlgn="auto" hangingPunct="1">
              <a:spcAft>
                <a:spcPts val="0"/>
              </a:spcAft>
              <a:defRPr/>
            </a:pPr>
            <a:r>
              <a:rPr lang="en-US" dirty="0"/>
              <a:t>May purchase an annuity product with account balance.</a:t>
            </a:r>
          </a:p>
          <a:p>
            <a:pPr eaLnBrk="1" fontAlgn="auto" hangingPunct="1">
              <a:spcAft>
                <a:spcPts val="0"/>
              </a:spcAft>
              <a:defRPr/>
            </a:pPr>
            <a:r>
              <a:rPr lang="en-US" dirty="0"/>
              <a:t>Initiate through chosen service provider. </a:t>
            </a:r>
          </a:p>
          <a:p>
            <a:pPr eaLnBrk="1" fontAlgn="auto" hangingPunct="1">
              <a:spcAft>
                <a:spcPts val="0"/>
              </a:spcAft>
              <a:defRPr/>
            </a:pPr>
            <a:r>
              <a:rPr lang="en-US" dirty="0"/>
              <a:t>Distribution taken before age 59½:</a:t>
            </a:r>
          </a:p>
          <a:p>
            <a:pPr lvl="1" eaLnBrk="1" fontAlgn="auto" hangingPunct="1">
              <a:spcAft>
                <a:spcPts val="0"/>
              </a:spcAft>
              <a:defRPr/>
            </a:pPr>
            <a:r>
              <a:rPr lang="en-US" dirty="0"/>
              <a:t>Roll over funds into eligible plan or IRA; or </a:t>
            </a:r>
          </a:p>
          <a:p>
            <a:pPr lvl="1" eaLnBrk="1" fontAlgn="auto" hangingPunct="1">
              <a:spcAft>
                <a:spcPts val="0"/>
              </a:spcAft>
              <a:defRPr/>
            </a:pPr>
            <a:r>
              <a:rPr lang="en-US" dirty="0"/>
              <a:t>Tax penalty may occur.</a:t>
            </a:r>
          </a:p>
          <a:p>
            <a:pPr eaLnBrk="1" fontAlgn="auto" hangingPunct="1">
              <a:spcAft>
                <a:spcPts val="0"/>
              </a:spcAft>
              <a:defRPr/>
            </a:pPr>
            <a:r>
              <a:rPr lang="en-US" dirty="0"/>
              <a:t>View the most current </a:t>
            </a:r>
            <a:r>
              <a:rPr lang="en-US" dirty="0">
                <a:hlinkClick r:id="rId2"/>
              </a:rPr>
              <a:t>State ORP service provider information</a:t>
            </a:r>
            <a:r>
              <a:rPr lang="en-US" dirty="0"/>
              <a:t>.</a:t>
            </a:r>
          </a:p>
        </p:txBody>
      </p:sp>
      <p:sp>
        <p:nvSpPr>
          <p:cNvPr id="69636" name="Slide Number Placeholder 3">
            <a:extLst>
              <a:ext uri="{FF2B5EF4-FFF2-40B4-BE49-F238E27FC236}">
                <a16:creationId xmlns:a16="http://schemas.microsoft.com/office/drawing/2014/main" id="{907E1F42-932A-4D6F-935C-5A1E4C1D551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009D3594-F081-44C6-AD73-B4333D03276D}" type="slidenum">
              <a:rPr lang="en-US" altLang="en-US" sz="1400" smtClean="0">
                <a:solidFill>
                  <a:schemeClr val="bg1"/>
                </a:solidFill>
                <a:latin typeface="Times New Roman" panose="02020603050405020304" pitchFamily="18" charset="0"/>
              </a:rPr>
              <a:pPr fontAlgn="base">
                <a:lnSpc>
                  <a:spcPct val="100000"/>
                </a:lnSpc>
                <a:spcBef>
                  <a:spcPct val="0"/>
                </a:spcBef>
                <a:spcAft>
                  <a:spcPct val="0"/>
                </a:spcAft>
                <a:buFontTx/>
                <a:buNone/>
              </a:pPr>
              <a:t>2</a:t>
            </a:fld>
            <a:endParaRPr lang="en-US" altLang="en-US" sz="1400">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60930"/>
    </mc:Choice>
    <mc:Fallback xmlns="">
      <p:transition spd="slow" advTm="6093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3E8DDB09-4BA2-4C6C-BC39-EDF578321D4A}"/>
              </a:ext>
            </a:extLst>
          </p:cNvPr>
          <p:cNvSpPr>
            <a:spLocks noGrp="1" noChangeArrowheads="1"/>
          </p:cNvSpPr>
          <p:nvPr>
            <p:ph type="title"/>
          </p:nvPr>
        </p:nvSpPr>
        <p:spPr>
          <a:xfrm>
            <a:off x="457200" y="228600"/>
            <a:ext cx="8229600" cy="804863"/>
          </a:xfrm>
        </p:spPr>
        <p:txBody>
          <a:bodyPr/>
          <a:lstStyle/>
          <a:p>
            <a:pPr eaLnBrk="1" hangingPunct="1"/>
            <a:r>
              <a:rPr lang="en-US" altLang="en-US"/>
              <a:t>Leaving State ORP balance on deposit </a:t>
            </a:r>
          </a:p>
        </p:txBody>
      </p:sp>
      <p:sp>
        <p:nvSpPr>
          <p:cNvPr id="70659" name="Content Placeholder 2">
            <a:extLst>
              <a:ext uri="{FF2B5EF4-FFF2-40B4-BE49-F238E27FC236}">
                <a16:creationId xmlns:a16="http://schemas.microsoft.com/office/drawing/2014/main" id="{D28AA769-689B-4434-8441-8C46D15BA575}"/>
              </a:ext>
            </a:extLst>
          </p:cNvPr>
          <p:cNvSpPr>
            <a:spLocks noGrp="1" noChangeArrowheads="1"/>
          </p:cNvSpPr>
          <p:nvPr>
            <p:ph idx="1"/>
          </p:nvPr>
        </p:nvSpPr>
        <p:spPr>
          <a:xfrm>
            <a:off x="457200" y="1262063"/>
            <a:ext cx="8229600" cy="5029200"/>
          </a:xfrm>
        </p:spPr>
        <p:txBody>
          <a:bodyPr/>
          <a:lstStyle/>
          <a:p>
            <a:pPr eaLnBrk="1" hangingPunct="1"/>
            <a:r>
              <a:rPr lang="en-US" altLang="en-US" dirty="0"/>
              <a:t>Participant can leave balance on deposit until choosing to take withdrawals.</a:t>
            </a:r>
          </a:p>
          <a:p>
            <a:pPr eaLnBrk="1" hangingPunct="1"/>
            <a:r>
              <a:rPr lang="en-US" altLang="en-US" dirty="0"/>
              <a:t>Balance accumulates tax-deferred earnings while on deposit.</a:t>
            </a:r>
          </a:p>
          <a:p>
            <a:pPr lvl="1" eaLnBrk="1" hangingPunct="1"/>
            <a:r>
              <a:rPr lang="en-US" altLang="en-US" dirty="0"/>
              <a:t>Balance may fluctuate because of </a:t>
            </a:r>
            <a:r>
              <a:rPr lang="en-US" dirty="0"/>
              <a:t>changes in value of your selected investment options.</a:t>
            </a:r>
            <a:endParaRPr lang="en-US" altLang="en-US" dirty="0"/>
          </a:p>
          <a:p>
            <a:pPr eaLnBrk="1" hangingPunct="1"/>
            <a:r>
              <a:rPr lang="en-US" altLang="en-US" dirty="0"/>
              <a:t>IRS requires annual minimum distributions beginning at age 72.</a:t>
            </a:r>
          </a:p>
          <a:p>
            <a:pPr eaLnBrk="1" hangingPunct="1"/>
            <a:endParaRPr lang="en-US" altLang="en-US" dirty="0"/>
          </a:p>
        </p:txBody>
      </p:sp>
      <p:sp>
        <p:nvSpPr>
          <p:cNvPr id="70660" name="Slide Number Placeholder 3">
            <a:extLst>
              <a:ext uri="{FF2B5EF4-FFF2-40B4-BE49-F238E27FC236}">
                <a16:creationId xmlns:a16="http://schemas.microsoft.com/office/drawing/2014/main" id="{5D06C0B3-BC3A-4051-8028-1264DA8F1EA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FFDEA8CA-A345-40F9-97F9-5A95D9A49685}" type="slidenum">
              <a:rPr lang="en-US" altLang="en-US" sz="1400" smtClean="0">
                <a:solidFill>
                  <a:schemeClr val="bg1"/>
                </a:solidFill>
                <a:latin typeface="Times New Roman" panose="02020603050405020304" pitchFamily="18" charset="0"/>
              </a:rPr>
              <a:pPr fontAlgn="base">
                <a:lnSpc>
                  <a:spcPct val="100000"/>
                </a:lnSpc>
                <a:spcBef>
                  <a:spcPct val="0"/>
                </a:spcBef>
                <a:spcAft>
                  <a:spcPct val="0"/>
                </a:spcAft>
                <a:buFontTx/>
                <a:buNone/>
              </a:pPr>
              <a:t>3</a:t>
            </a:fld>
            <a:endParaRPr lang="en-US" altLang="en-US" sz="1400">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7472"/>
    </mc:Choice>
    <mc:Fallback xmlns="">
      <p:transition spd="slow" advTm="374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1">
            <a:extLst>
              <a:ext uri="{FF2B5EF4-FFF2-40B4-BE49-F238E27FC236}">
                <a16:creationId xmlns:a16="http://schemas.microsoft.com/office/drawing/2014/main" id="{1FD6D902-3F2E-407F-AB06-2309AC74387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4A8BBFDF-9D6B-4216-A9E6-F2C5871B8B10}" type="slidenum">
              <a:rPr lang="en-US" altLang="en-US" sz="1400" smtClean="0">
                <a:solidFill>
                  <a:schemeClr val="bg1"/>
                </a:solidFill>
                <a:latin typeface="Times New Roman" panose="02020603050405020304" pitchFamily="18" charset="0"/>
              </a:rPr>
              <a:pPr fontAlgn="base">
                <a:lnSpc>
                  <a:spcPct val="100000"/>
                </a:lnSpc>
                <a:spcBef>
                  <a:spcPct val="0"/>
                </a:spcBef>
                <a:spcAft>
                  <a:spcPct val="0"/>
                </a:spcAft>
                <a:buFontTx/>
                <a:buNone/>
              </a:pPr>
              <a:t>4</a:t>
            </a:fld>
            <a:endParaRPr lang="en-US" altLang="en-US" sz="1400">
              <a:solidFill>
                <a:schemeClr val="bg1"/>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940</TotalTime>
  <Words>137</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Tw Cen MT Condensed</vt:lpstr>
      <vt:lpstr>Office Theme</vt:lpstr>
      <vt:lpstr>Retirement processes: State ORP distributions</vt:lpstr>
      <vt:lpstr>State ORP distribution options </vt:lpstr>
      <vt:lpstr>Leaving State ORP balance on deposit </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 Young</dc:creator>
  <cp:lastModifiedBy>Jessica Moak</cp:lastModifiedBy>
  <cp:revision>56</cp:revision>
  <cp:lastPrinted>2019-12-11T18:59:44Z</cp:lastPrinted>
  <dcterms:created xsi:type="dcterms:W3CDTF">2020-03-31T13:24:57Z</dcterms:created>
  <dcterms:modified xsi:type="dcterms:W3CDTF">2021-07-01T16:36:37Z</dcterms:modified>
</cp:coreProperties>
</file>