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69" r:id="rId3"/>
    <p:sldId id="480" r:id="rId4"/>
    <p:sldId id="488" r:id="rId5"/>
    <p:sldId id="482" r:id="rId6"/>
    <p:sldId id="487" r:id="rId7"/>
    <p:sldId id="485" r:id="rId8"/>
    <p:sldId id="486" r:id="rId9"/>
    <p:sldId id="263"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E5F28-656C-8C20-6516-2A2596813B2D}" name="Jennifer S. Dolder" initials="JSD" userId="S::rdoldj@peba.sc.gov::adc8f237-6518-4fda-a594-f6aaccffabfd" providerId="AD"/>
  <p188:author id="{211EDD33-86DB-4CFD-A41B-7B88B073EF7A}" name="Jessica Moak" initials="JM" userId="S::rmoakj@peba.sc.gov::00fb72e6-3ecd-44d5-a8cb-95d2c3bab7d4" providerId="AD"/>
  <p188:author id="{D69F3596-F32A-6A11-B93C-60EEA29904A9}" name="Heather H. Young" initials="HHY" userId="S::ryounh@peba.sc.gov::9a85b619-8fd1-4dec-b439-2514df7fe89a" providerId="AD"/>
  <p188:author id="{2662FCED-3CB1-522E-15EA-062129AC35EB}" name="Jacalin C. Shealy" initials="JCS" userId="S::rsheaj@peba.sc.gov::f84f2503-b769-474a-82a5-577d564444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7" clrIdx="0">
    <p:extLst>
      <p:ext uri="{19B8F6BF-5375-455C-9EA6-DF929625EA0E}">
        <p15:presenceInfo xmlns:p15="http://schemas.microsoft.com/office/powerpoint/2012/main" userId="S::ryounh@peba.sc.gov::9a85b619-8fd1-4dec-b439-2514df7fe89a" providerId="AD"/>
      </p:ext>
    </p:extLst>
  </p:cmAuthor>
  <p:cmAuthor id="2" name="Lori A. Black" initials="LAB" lastIdx="14" clrIdx="1">
    <p:extLst>
      <p:ext uri="{19B8F6BF-5375-455C-9EA6-DF929625EA0E}">
        <p15:presenceInfo xmlns:p15="http://schemas.microsoft.com/office/powerpoint/2012/main" userId="S::rblacl@peba.sc.gov::ce3d0310-1744-48c0-ba53-89825765248b" providerId="AD"/>
      </p:ext>
    </p:extLst>
  </p:cmAuthor>
  <p:cmAuthor id="3" name="Jessica Moak" initials="JM" lastIdx="8" clrIdx="2">
    <p:extLst>
      <p:ext uri="{19B8F6BF-5375-455C-9EA6-DF929625EA0E}">
        <p15:presenceInfo xmlns:p15="http://schemas.microsoft.com/office/powerpoint/2012/main" userId="S::rmoakj@peba.sc.gov::aefcb452-2607-4fbc-8c60-dfa075c160aa" providerId="AD"/>
      </p:ext>
    </p:extLst>
  </p:cmAuthor>
  <p:cmAuthor id="4" name="Jennifer S. Dolder" initials="JSD" lastIdx="10" clrIdx="3">
    <p:extLst>
      <p:ext uri="{19B8F6BF-5375-455C-9EA6-DF929625EA0E}">
        <p15:presenceInfo xmlns:p15="http://schemas.microsoft.com/office/powerpoint/2012/main" userId="S::rdoldj@peba.sc.gov::adc8f237-6518-4fda-a594-f6aaccffabfd" providerId="AD"/>
      </p:ext>
    </p:extLst>
  </p:cmAuthor>
  <p:cmAuthor id="5" name="Michele Johnson" initials="MJ" lastIdx="5" clrIdx="4">
    <p:extLst>
      <p:ext uri="{19B8F6BF-5375-455C-9EA6-DF929625EA0E}">
        <p15:presenceInfo xmlns:p15="http://schemas.microsoft.com/office/powerpoint/2012/main" userId="S::rjohnm@peba.sc.gov::5f4d155d-f457-4398-83b3-401996ea5b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114" d="100"/>
          <a:sy n="114" d="100"/>
        </p:scale>
        <p:origin x="150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C20F16F-8811-4B51-BB31-320552CC85AF}" type="datetimeFigureOut">
              <a:rPr lang="en-US" smtClean="0"/>
              <a:t>11/29/2023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11/29/2023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peba.sc.gov/sites/default/files/2024_ibg.pdf" TargetMode="External"/><Relationship Id="rId5" Type="http://schemas.openxmlformats.org/officeDocument/2006/relationships/hyperlink" Target="https://peba.sc.gov/sites/default/files/ba_manual.pdf" TargetMode="Externa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eba.sc.gov/sites/default/files/retiree_packet.pdf" TargetMode="External"/><Relationship Id="rId2" Type="http://schemas.openxmlformats.org/officeDocument/2006/relationships/hyperlink" Target="https://www.peba.sc.gov/form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peba.sc.gov/sites/default/files/active_termination.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Terminating coverage</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Disability and Death</a:t>
            </a:r>
          </a:p>
          <a:p>
            <a:r>
              <a:rPr lang="en-US" dirty="0"/>
              <a:t>2024</a:t>
            </a:r>
          </a:p>
        </p:txBody>
      </p:sp>
    </p:spTree>
    <p:extLst>
      <p:ext uri="{BB962C8B-B14F-4D97-AF65-F5344CB8AC3E}">
        <p14:creationId xmlns:p14="http://schemas.microsoft.com/office/powerpoint/2010/main" val="3567362697"/>
      </p:ext>
    </p:extLst>
  </p:cSld>
  <p:clrMapOvr>
    <a:masterClrMapping/>
  </p:clrMapOvr>
  <mc:AlternateContent xmlns:mc="http://schemas.openxmlformats.org/markup-compatibility/2006" xmlns:p14="http://schemas.microsoft.com/office/powerpoint/2010/main">
    <mc:Choice Requires="p14">
      <p:transition spd="slow" p14:dur="2000" advTm="11286"/>
    </mc:Choice>
    <mc:Fallback xmlns="">
      <p:transition spd="slow" advTm="112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ltLang="en-US" dirty="0"/>
              <a:t>Important information</a:t>
            </a:r>
            <a:endParaRPr lang="en-US" dirty="0"/>
          </a:p>
        </p:txBody>
      </p:sp>
      <p:sp>
        <p:nvSpPr>
          <p:cNvPr id="3" name="Content Placeholder 2"/>
          <p:cNvSpPr>
            <a:spLocks noGrp="1"/>
          </p:cNvSpPr>
          <p:nvPr>
            <p:ph idx="1"/>
            <p:custDataLst>
              <p:tags r:id="rId2"/>
            </p:custDataLst>
          </p:nvPr>
        </p:nvSpPr>
        <p:spPr/>
        <p:txBody>
          <a:bodyPr/>
          <a:lstStyle/>
          <a:p>
            <a:r>
              <a:rPr lang="en-US" altLang="en-US" dirty="0"/>
              <a:t>This overview is not meant to serve as a comprehensive description of the insurance benefits offered by PEBA.</a:t>
            </a:r>
          </a:p>
          <a:p>
            <a:r>
              <a:rPr lang="en-US" altLang="en-US" dirty="0"/>
              <a:t>More information can be found in the following:</a:t>
            </a:r>
          </a:p>
          <a:p>
            <a:pPr lvl="1"/>
            <a:r>
              <a:rPr lang="en-US" altLang="en-US" i="1" dirty="0">
                <a:hlinkClick r:id="rId5"/>
              </a:rPr>
              <a:t>Benefits Administrator Manual</a:t>
            </a:r>
            <a:r>
              <a:rPr lang="en-US" altLang="en-US" dirty="0"/>
              <a:t>; and</a:t>
            </a:r>
          </a:p>
          <a:p>
            <a:pPr lvl="1"/>
            <a:r>
              <a:rPr lang="en-US" altLang="en-US" i="1" dirty="0">
                <a:hlinkClick r:id="rId6"/>
              </a:rPr>
              <a:t>Insurance Benefits Guide</a:t>
            </a:r>
            <a:r>
              <a:rPr lang="en-US" altLang="en-US" dirty="0"/>
              <a:t>.</a:t>
            </a:r>
          </a:p>
          <a:p>
            <a:r>
              <a:rPr lang="en-US" altLang="en-US" dirty="0"/>
              <a:t>The plan of benefits documents and benefits contracts contain complete descriptions of the health and dental plans and all other insurance benefits. Their terms and conditions govern all health benefits offered by or through PEBA. </a:t>
            </a:r>
          </a:p>
          <a:p>
            <a:endParaRPr lang="en-US" altLang="en-US" dirty="0"/>
          </a:p>
        </p:txBody>
      </p:sp>
      <p:sp>
        <p:nvSpPr>
          <p:cNvPr id="4" name="Slide Number Placeholder 3"/>
          <p:cNvSpPr>
            <a:spLocks noGrp="1"/>
          </p:cNvSpPr>
          <p:nvPr>
            <p:ph type="sldNum" sz="quarter" idx="12"/>
            <p:custDataLst>
              <p:tags r:id="rId3"/>
            </p:custDataLst>
          </p:nvPr>
        </p:nvSpPr>
        <p:spPr/>
        <p:txBody>
          <a:bodyPr/>
          <a:lstStyle/>
          <a:p>
            <a:fld id="{83D9B1D2-31E5-4727-860E-1CCC1A3DB9CB}" type="slidenum">
              <a:rPr lang="en-US" smtClean="0"/>
              <a:pPr/>
              <a:t>2</a:t>
            </a:fld>
            <a:endParaRPr lang="en-US" dirty="0"/>
          </a:p>
        </p:txBody>
      </p:sp>
    </p:spTree>
    <p:extLst>
      <p:ext uri="{BB962C8B-B14F-4D97-AF65-F5344CB8AC3E}">
        <p14:creationId xmlns:p14="http://schemas.microsoft.com/office/powerpoint/2010/main" val="2211761758"/>
      </p:ext>
    </p:extLst>
  </p:cSld>
  <p:clrMapOvr>
    <a:masterClrMapping/>
  </p:clrMapOvr>
  <mc:AlternateContent xmlns:mc="http://schemas.openxmlformats.org/markup-compatibility/2006" xmlns:p14="http://schemas.microsoft.com/office/powerpoint/2010/main">
    <mc:Choice Requires="p14">
      <p:transition spd="slow" p14:dur="2000" advTm="40544"/>
    </mc:Choice>
    <mc:Fallback xmlns="">
      <p:transition spd="slow" advTm="405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3C24-9522-4927-8909-5D352364E917}"/>
              </a:ext>
            </a:extLst>
          </p:cNvPr>
          <p:cNvSpPr>
            <a:spLocks noGrp="1"/>
          </p:cNvSpPr>
          <p:nvPr>
            <p:ph type="title"/>
          </p:nvPr>
        </p:nvSpPr>
        <p:spPr/>
        <p:txBody>
          <a:bodyPr/>
          <a:lstStyle/>
          <a:p>
            <a:r>
              <a:rPr lang="en-US" dirty="0"/>
              <a:t>Manage subscribers</a:t>
            </a:r>
          </a:p>
        </p:txBody>
      </p:sp>
      <p:sp>
        <p:nvSpPr>
          <p:cNvPr id="4" name="Slide Number Placeholder 3">
            <a:extLst>
              <a:ext uri="{FF2B5EF4-FFF2-40B4-BE49-F238E27FC236}">
                <a16:creationId xmlns:a16="http://schemas.microsoft.com/office/drawing/2014/main" id="{792267A8-924B-4D4F-A3CF-EDDAEC63ECA4}"/>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Picture 3">
            <a:extLst>
              <a:ext uri="{FF2B5EF4-FFF2-40B4-BE49-F238E27FC236}">
                <a16:creationId xmlns:a16="http://schemas.microsoft.com/office/drawing/2014/main" id="{309BABE7-8B2E-4A62-B217-D2B2142664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261872"/>
            <a:ext cx="329882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1D712F3-7C0F-4CA3-BDC8-4C456FCF4170}"/>
              </a:ext>
            </a:extLst>
          </p:cNvPr>
          <p:cNvPicPr>
            <a:picLocks noChangeAspect="1"/>
          </p:cNvPicPr>
          <p:nvPr/>
        </p:nvPicPr>
        <p:blipFill>
          <a:blip r:embed="rId3">
            <a:extLst>
              <a:ext uri="{28A0092B-C50C-407E-A947-70E740481C1C}">
                <a14:useLocalDpi xmlns:a14="http://schemas.microsoft.com/office/drawing/2010/main" val="0"/>
              </a:ext>
            </a:extLst>
          </a:blip>
          <a:srcRect t="-308" r="27826" b="308"/>
          <a:stretch>
            <a:fillRect/>
          </a:stretch>
        </p:blipFill>
        <p:spPr bwMode="auto">
          <a:xfrm>
            <a:off x="4129084" y="1261872"/>
            <a:ext cx="4557713"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171473"/>
      </p:ext>
    </p:extLst>
  </p:cSld>
  <p:clrMapOvr>
    <a:masterClrMapping/>
  </p:clrMapOvr>
  <mc:AlternateContent xmlns:mc="http://schemas.openxmlformats.org/markup-compatibility/2006" xmlns:p14="http://schemas.microsoft.com/office/powerpoint/2010/main">
    <mc:Choice Requires="p14">
      <p:transition spd="slow" p14:dur="2000" advTm="41784"/>
    </mc:Choice>
    <mc:Fallback xmlns="">
      <p:transition spd="slow" advTm="417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041A-0673-48F8-8582-20FF1F0C094F}"/>
              </a:ext>
            </a:extLst>
          </p:cNvPr>
          <p:cNvSpPr>
            <a:spLocks noGrp="1"/>
          </p:cNvSpPr>
          <p:nvPr>
            <p:ph type="title"/>
          </p:nvPr>
        </p:nvSpPr>
        <p:spPr/>
        <p:txBody>
          <a:bodyPr/>
          <a:lstStyle/>
          <a:p>
            <a:r>
              <a:rPr lang="en-US" dirty="0"/>
              <a:t>Termination details</a:t>
            </a:r>
          </a:p>
        </p:txBody>
      </p:sp>
      <p:sp>
        <p:nvSpPr>
          <p:cNvPr id="4" name="Slide Number Placeholder 3">
            <a:extLst>
              <a:ext uri="{FF2B5EF4-FFF2-40B4-BE49-F238E27FC236}">
                <a16:creationId xmlns:a16="http://schemas.microsoft.com/office/drawing/2014/main" id="{A802A59A-5C04-413E-B625-7285D5CCC2B3}"/>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7" name="Picture 6">
            <a:extLst>
              <a:ext uri="{FF2B5EF4-FFF2-40B4-BE49-F238E27FC236}">
                <a16:creationId xmlns:a16="http://schemas.microsoft.com/office/drawing/2014/main" id="{EE238249-193B-417D-9FD1-A0694193A046}"/>
              </a:ext>
            </a:extLst>
          </p:cNvPr>
          <p:cNvPicPr>
            <a:picLocks noChangeAspect="1"/>
          </p:cNvPicPr>
          <p:nvPr/>
        </p:nvPicPr>
        <p:blipFill>
          <a:blip r:embed="rId2"/>
          <a:stretch>
            <a:fillRect/>
          </a:stretch>
        </p:blipFill>
        <p:spPr>
          <a:xfrm>
            <a:off x="457198" y="1195415"/>
            <a:ext cx="5020058" cy="4092543"/>
          </a:xfrm>
          <a:prstGeom prst="rect">
            <a:avLst/>
          </a:prstGeom>
        </p:spPr>
      </p:pic>
      <p:pic>
        <p:nvPicPr>
          <p:cNvPr id="9" name="Picture 8">
            <a:extLst>
              <a:ext uri="{FF2B5EF4-FFF2-40B4-BE49-F238E27FC236}">
                <a16:creationId xmlns:a16="http://schemas.microsoft.com/office/drawing/2014/main" id="{F038CA4B-698D-474E-AA81-A38222682AC0}"/>
              </a:ext>
            </a:extLst>
          </p:cNvPr>
          <p:cNvPicPr>
            <a:picLocks noChangeAspect="1"/>
          </p:cNvPicPr>
          <p:nvPr/>
        </p:nvPicPr>
        <p:blipFill>
          <a:blip r:embed="rId3"/>
          <a:stretch>
            <a:fillRect/>
          </a:stretch>
        </p:blipFill>
        <p:spPr>
          <a:xfrm>
            <a:off x="5576257" y="1619875"/>
            <a:ext cx="3110540" cy="1486499"/>
          </a:xfrm>
          <a:prstGeom prst="rect">
            <a:avLst/>
          </a:prstGeom>
        </p:spPr>
      </p:pic>
      <p:sp>
        <p:nvSpPr>
          <p:cNvPr id="3" name="TextBox 2">
            <a:extLst>
              <a:ext uri="{FF2B5EF4-FFF2-40B4-BE49-F238E27FC236}">
                <a16:creationId xmlns:a16="http://schemas.microsoft.com/office/drawing/2014/main" id="{C136CE4C-B6AA-A646-91C8-C23685BB66F9}"/>
              </a:ext>
            </a:extLst>
          </p:cNvPr>
          <p:cNvSpPr txBox="1"/>
          <p:nvPr/>
        </p:nvSpPr>
        <p:spPr>
          <a:xfrm>
            <a:off x="457198" y="6044851"/>
            <a:ext cx="7675927" cy="246221"/>
          </a:xfrm>
          <a:prstGeom prst="rect">
            <a:avLst/>
          </a:prstGeom>
          <a:noFill/>
        </p:spPr>
        <p:txBody>
          <a:bodyPr wrap="square" rtlCol="0">
            <a:spAutoFit/>
          </a:bodyPr>
          <a:lstStyle/>
          <a:p>
            <a:r>
              <a:rPr lang="en-US" sz="1000" dirty="0">
                <a:solidFill>
                  <a:schemeClr val="tx2"/>
                </a:solidFill>
              </a:rPr>
              <a:t>Note: The “Reduction in Hours” reason is for those who are voluntarily dropping benefits.</a:t>
            </a:r>
          </a:p>
        </p:txBody>
      </p:sp>
    </p:spTree>
    <p:extLst>
      <p:ext uri="{BB962C8B-B14F-4D97-AF65-F5344CB8AC3E}">
        <p14:creationId xmlns:p14="http://schemas.microsoft.com/office/powerpoint/2010/main" val="4151517668"/>
      </p:ext>
    </p:extLst>
  </p:cSld>
  <p:clrMapOvr>
    <a:masterClrMapping/>
  </p:clrMapOvr>
  <mc:AlternateContent xmlns:mc="http://schemas.openxmlformats.org/markup-compatibility/2006" xmlns:p14="http://schemas.microsoft.com/office/powerpoint/2010/main">
    <mc:Choice Requires="p14">
      <p:transition spd="slow" p14:dur="2000" advTm="19803"/>
    </mc:Choice>
    <mc:Fallback xmlns="">
      <p:transition spd="slow" advTm="198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6D87-C75D-41F7-8565-217BD41F3853}"/>
              </a:ext>
            </a:extLst>
          </p:cNvPr>
          <p:cNvSpPr>
            <a:spLocks noGrp="1"/>
          </p:cNvSpPr>
          <p:nvPr>
            <p:ph type="title"/>
          </p:nvPr>
        </p:nvSpPr>
        <p:spPr/>
        <p:txBody>
          <a:bodyPr/>
          <a:lstStyle/>
          <a:p>
            <a:r>
              <a:rPr lang="en-US" dirty="0"/>
              <a:t>Review and apply</a:t>
            </a:r>
          </a:p>
        </p:txBody>
      </p:sp>
      <p:sp>
        <p:nvSpPr>
          <p:cNvPr id="4" name="Slide Number Placeholder 3">
            <a:extLst>
              <a:ext uri="{FF2B5EF4-FFF2-40B4-BE49-F238E27FC236}">
                <a16:creationId xmlns:a16="http://schemas.microsoft.com/office/drawing/2014/main" id="{B48200DD-5CEC-468B-9A9E-5A1DA1F01909}"/>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5" name="Content Placeholder 4">
            <a:extLst>
              <a:ext uri="{FF2B5EF4-FFF2-40B4-BE49-F238E27FC236}">
                <a16:creationId xmlns:a16="http://schemas.microsoft.com/office/drawing/2014/main" id="{DA43128A-8272-4882-9581-7B62454D0E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198" y="1261873"/>
            <a:ext cx="5163387" cy="5029200"/>
          </a:xfrm>
          <a:prstGeom prst="rect">
            <a:avLst/>
          </a:prstGeom>
        </p:spPr>
      </p:pic>
    </p:spTree>
    <p:extLst>
      <p:ext uri="{BB962C8B-B14F-4D97-AF65-F5344CB8AC3E}">
        <p14:creationId xmlns:p14="http://schemas.microsoft.com/office/powerpoint/2010/main" val="1287359864"/>
      </p:ext>
    </p:extLst>
  </p:cSld>
  <p:clrMapOvr>
    <a:masterClrMapping/>
  </p:clrMapOvr>
  <mc:AlternateContent xmlns:mc="http://schemas.openxmlformats.org/markup-compatibility/2006" xmlns:p14="http://schemas.microsoft.com/office/powerpoint/2010/main">
    <mc:Choice Requires="p14">
      <p:transition spd="slow" p14:dur="2000" advTm="16752"/>
    </mc:Choice>
    <mc:Fallback xmlns="">
      <p:transition spd="slow" advTm="167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162D-8A77-4A27-A514-53B9DE3E29A4}"/>
              </a:ext>
            </a:extLst>
          </p:cNvPr>
          <p:cNvSpPr>
            <a:spLocks noGrp="1"/>
          </p:cNvSpPr>
          <p:nvPr>
            <p:ph type="title"/>
          </p:nvPr>
        </p:nvSpPr>
        <p:spPr/>
        <p:txBody>
          <a:bodyPr/>
          <a:lstStyle/>
          <a:p>
            <a:r>
              <a:rPr lang="en-US" dirty="0"/>
              <a:t>Summary of Termination</a:t>
            </a:r>
          </a:p>
        </p:txBody>
      </p:sp>
      <p:sp>
        <p:nvSpPr>
          <p:cNvPr id="4" name="Slide Number Placeholder 3">
            <a:extLst>
              <a:ext uri="{FF2B5EF4-FFF2-40B4-BE49-F238E27FC236}">
                <a16:creationId xmlns:a16="http://schemas.microsoft.com/office/drawing/2014/main" id="{5AB41C48-4A10-44E5-BF37-57E79AD951DB}"/>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8" name="Content Placeholder 4">
            <a:extLst>
              <a:ext uri="{FF2B5EF4-FFF2-40B4-BE49-F238E27FC236}">
                <a16:creationId xmlns:a16="http://schemas.microsoft.com/office/drawing/2014/main" id="{50F84A76-22C3-4123-BF73-1309E8AA4427}"/>
              </a:ext>
            </a:extLst>
          </p:cNvPr>
          <p:cNvPicPr>
            <a:picLocks noChangeAspect="1"/>
          </p:cNvPicPr>
          <p:nvPr/>
        </p:nvPicPr>
        <p:blipFill rotWithShape="1">
          <a:blip r:embed="rId2">
            <a:extLst>
              <a:ext uri="{28A0092B-C50C-407E-A947-70E740481C1C}">
                <a14:useLocalDpi xmlns:a14="http://schemas.microsoft.com/office/drawing/2010/main" val="0"/>
              </a:ext>
            </a:extLst>
          </a:blip>
          <a:srcRect l="-1" t="20852" r="-2" b="56414"/>
          <a:stretch/>
        </p:blipFill>
        <p:spPr>
          <a:xfrm>
            <a:off x="457198" y="1261872"/>
            <a:ext cx="6840247" cy="993056"/>
          </a:xfrm>
          <a:prstGeom prst="rect">
            <a:avLst/>
          </a:prstGeom>
        </p:spPr>
      </p:pic>
      <p:pic>
        <p:nvPicPr>
          <p:cNvPr id="3" name="Picture 2">
            <a:extLst>
              <a:ext uri="{FF2B5EF4-FFF2-40B4-BE49-F238E27FC236}">
                <a16:creationId xmlns:a16="http://schemas.microsoft.com/office/drawing/2014/main" id="{AAD73974-957B-4415-AAE2-237A639588A5}"/>
              </a:ext>
            </a:extLst>
          </p:cNvPr>
          <p:cNvPicPr>
            <a:picLocks noChangeAspect="1"/>
          </p:cNvPicPr>
          <p:nvPr/>
        </p:nvPicPr>
        <p:blipFill>
          <a:blip r:embed="rId3"/>
          <a:stretch>
            <a:fillRect/>
          </a:stretch>
        </p:blipFill>
        <p:spPr>
          <a:xfrm>
            <a:off x="1822684" y="2394880"/>
            <a:ext cx="3990887" cy="3586581"/>
          </a:xfrm>
          <a:prstGeom prst="rect">
            <a:avLst/>
          </a:prstGeom>
        </p:spPr>
      </p:pic>
    </p:spTree>
    <p:extLst>
      <p:ext uri="{BB962C8B-B14F-4D97-AF65-F5344CB8AC3E}">
        <p14:creationId xmlns:p14="http://schemas.microsoft.com/office/powerpoint/2010/main" val="2104203433"/>
      </p:ext>
    </p:extLst>
  </p:cSld>
  <p:clrMapOvr>
    <a:masterClrMapping/>
  </p:clrMapOvr>
  <mc:AlternateContent xmlns:mc="http://schemas.openxmlformats.org/markup-compatibility/2006" xmlns:p14="http://schemas.microsoft.com/office/powerpoint/2010/main">
    <mc:Choice Requires="p14">
      <p:transition spd="slow" p14:dur="2000" advTm="13636"/>
    </mc:Choice>
    <mc:Fallback xmlns="">
      <p:transition spd="slow" advTm="136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B017-4FA5-450C-AD43-A3E4E147C846}"/>
              </a:ext>
            </a:extLst>
          </p:cNvPr>
          <p:cNvSpPr>
            <a:spLocks noGrp="1"/>
          </p:cNvSpPr>
          <p:nvPr>
            <p:ph type="title"/>
          </p:nvPr>
        </p:nvSpPr>
        <p:spPr/>
        <p:txBody>
          <a:bodyPr/>
          <a:lstStyle/>
          <a:p>
            <a:r>
              <a:rPr lang="en-US" dirty="0"/>
              <a:t>Terminating coverage</a:t>
            </a:r>
          </a:p>
        </p:txBody>
      </p:sp>
      <p:sp>
        <p:nvSpPr>
          <p:cNvPr id="3" name="Content Placeholder 2">
            <a:extLst>
              <a:ext uri="{FF2B5EF4-FFF2-40B4-BE49-F238E27FC236}">
                <a16:creationId xmlns:a16="http://schemas.microsoft.com/office/drawing/2014/main" id="{1308816C-A983-4493-85BF-B43F5E3062DD}"/>
              </a:ext>
            </a:extLst>
          </p:cNvPr>
          <p:cNvSpPr>
            <a:spLocks noGrp="1"/>
          </p:cNvSpPr>
          <p:nvPr>
            <p:ph idx="1"/>
          </p:nvPr>
        </p:nvSpPr>
        <p:spPr/>
        <p:txBody>
          <a:bodyPr/>
          <a:lstStyle/>
          <a:p>
            <a:r>
              <a:rPr lang="en-US" dirty="0"/>
              <a:t>Send COBRA notification, available at </a:t>
            </a:r>
            <a:r>
              <a:rPr lang="en-US" dirty="0">
                <a:hlinkClick r:id="rId2"/>
              </a:rPr>
              <a:t>peba.sc.gov/forms</a:t>
            </a:r>
            <a:r>
              <a:rPr lang="en-US" dirty="0"/>
              <a:t>. </a:t>
            </a:r>
          </a:p>
          <a:p>
            <a:r>
              <a:rPr lang="en-US" dirty="0"/>
              <a:t>Service and disability retirement.</a:t>
            </a:r>
          </a:p>
          <a:p>
            <a:pPr lvl="1"/>
            <a:r>
              <a:rPr lang="en-US" dirty="0"/>
              <a:t>Provide employee with </a:t>
            </a:r>
            <a:r>
              <a:rPr lang="en-US" dirty="0">
                <a:hlinkClick r:id="rId3"/>
              </a:rPr>
              <a:t>Retiree Packet</a:t>
            </a:r>
            <a:r>
              <a:rPr lang="en-US" dirty="0"/>
              <a:t> and life event checklist. </a:t>
            </a:r>
          </a:p>
          <a:p>
            <a:pPr lvl="1"/>
            <a:r>
              <a:rPr lang="en-US" dirty="0"/>
              <a:t>MetLife will mail continuation and/or conversion forms directly to retiree, if applicable.</a:t>
            </a:r>
          </a:p>
          <a:p>
            <a:r>
              <a:rPr lang="en-US" dirty="0"/>
              <a:t>Terminations.</a:t>
            </a:r>
          </a:p>
          <a:p>
            <a:pPr lvl="1"/>
            <a:r>
              <a:rPr lang="en-US" dirty="0"/>
              <a:t>MetLife will mail a conversion form directly to employee.</a:t>
            </a:r>
          </a:p>
          <a:p>
            <a:pPr lvl="1"/>
            <a:r>
              <a:rPr lang="en-US" dirty="0"/>
              <a:t>Request Long Term Disability conversion material from The Standard, if applicable.</a:t>
            </a:r>
          </a:p>
          <a:p>
            <a:r>
              <a:rPr lang="en-US" dirty="0"/>
              <a:t>Death.</a:t>
            </a:r>
          </a:p>
          <a:p>
            <a:pPr lvl="1"/>
            <a:r>
              <a:rPr lang="en-US" dirty="0"/>
              <a:t>Provide survivor with enrollment forms and life event checklist.</a:t>
            </a:r>
          </a:p>
        </p:txBody>
      </p:sp>
      <p:sp>
        <p:nvSpPr>
          <p:cNvPr id="4" name="Slide Number Placeholder 3">
            <a:extLst>
              <a:ext uri="{FF2B5EF4-FFF2-40B4-BE49-F238E27FC236}">
                <a16:creationId xmlns:a16="http://schemas.microsoft.com/office/drawing/2014/main" id="{7B298231-3BC3-427D-BF56-0E4A72F12438}"/>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515239583"/>
      </p:ext>
    </p:extLst>
  </p:cSld>
  <p:clrMapOvr>
    <a:masterClrMapping/>
  </p:clrMapOvr>
  <mc:AlternateContent xmlns:mc="http://schemas.openxmlformats.org/markup-compatibility/2006" xmlns:p14="http://schemas.microsoft.com/office/powerpoint/2010/main">
    <mc:Choice Requires="p14">
      <p:transition spd="slow" p14:dur="2000" advTm="50511"/>
    </mc:Choice>
    <mc:Fallback xmlns="">
      <p:transition spd="slow" advTm="505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3441-93DB-48C8-85C1-EF049DFBD4DF}"/>
              </a:ext>
            </a:extLst>
          </p:cNvPr>
          <p:cNvSpPr>
            <a:spLocks noGrp="1"/>
          </p:cNvSpPr>
          <p:nvPr>
            <p:ph type="title"/>
          </p:nvPr>
        </p:nvSpPr>
        <p:spPr/>
        <p:txBody>
          <a:bodyPr/>
          <a:lstStyle/>
          <a:p>
            <a:r>
              <a:rPr lang="en-US" dirty="0"/>
              <a:t>Terminating coverage</a:t>
            </a:r>
          </a:p>
        </p:txBody>
      </p:sp>
      <p:sp>
        <p:nvSpPr>
          <p:cNvPr id="3" name="Content Placeholder 2">
            <a:extLst>
              <a:ext uri="{FF2B5EF4-FFF2-40B4-BE49-F238E27FC236}">
                <a16:creationId xmlns:a16="http://schemas.microsoft.com/office/drawing/2014/main" id="{4DEE8194-1156-4536-BFF8-9B99F65DA1A2}"/>
              </a:ext>
            </a:extLst>
          </p:cNvPr>
          <p:cNvSpPr>
            <a:spLocks noGrp="1"/>
          </p:cNvSpPr>
          <p:nvPr>
            <p:ph idx="1"/>
          </p:nvPr>
        </p:nvSpPr>
        <p:spPr/>
        <p:txBody>
          <a:bodyPr/>
          <a:lstStyle/>
          <a:p>
            <a:r>
              <a:rPr lang="en-US" dirty="0"/>
              <a:t>If you do not submit the termination in EBS, submit the </a:t>
            </a:r>
            <a:r>
              <a:rPr lang="en-US" i="1" dirty="0">
                <a:hlinkClick r:id="rId2"/>
              </a:rPr>
              <a:t>Active Termination Form</a:t>
            </a:r>
            <a:r>
              <a:rPr lang="en-US" dirty="0"/>
              <a:t> to PEBA. </a:t>
            </a:r>
          </a:p>
          <a:p>
            <a:pPr lvl="1"/>
            <a:r>
              <a:rPr lang="en-US" dirty="0"/>
              <a:t>Resigned, terminated from employment or not eligible (T5).</a:t>
            </a:r>
          </a:p>
          <a:p>
            <a:pPr lvl="1"/>
            <a:r>
              <a:rPr lang="en-US" dirty="0"/>
              <a:t>Service retirement (T7).</a:t>
            </a:r>
          </a:p>
          <a:p>
            <a:pPr lvl="1"/>
            <a:r>
              <a:rPr lang="en-US" dirty="0"/>
              <a:t>Disability retirement (T2).</a:t>
            </a:r>
          </a:p>
          <a:p>
            <a:pPr lvl="1"/>
            <a:r>
              <a:rPr lang="en-US" dirty="0"/>
              <a:t>Death (T1). </a:t>
            </a:r>
          </a:p>
          <a:p>
            <a:r>
              <a:rPr lang="en-US" dirty="0"/>
              <a:t>Delays in processing might occur for paper form submissions. </a:t>
            </a:r>
          </a:p>
          <a:p>
            <a:endParaRPr lang="en-US" dirty="0"/>
          </a:p>
        </p:txBody>
      </p:sp>
      <p:sp>
        <p:nvSpPr>
          <p:cNvPr id="4" name="Slide Number Placeholder 3">
            <a:extLst>
              <a:ext uri="{FF2B5EF4-FFF2-40B4-BE49-F238E27FC236}">
                <a16:creationId xmlns:a16="http://schemas.microsoft.com/office/drawing/2014/main" id="{6074A240-66B6-4C61-BDD3-CAE38A8863A6}"/>
              </a:ext>
            </a:extLst>
          </p:cNvPr>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1287098261"/>
      </p:ext>
    </p:extLst>
  </p:cSld>
  <p:clrMapOvr>
    <a:masterClrMapping/>
  </p:clrMapOvr>
  <mc:AlternateContent xmlns:mc="http://schemas.openxmlformats.org/markup-compatibility/2006" xmlns:p14="http://schemas.microsoft.com/office/powerpoint/2010/main">
    <mc:Choice Requires="p14">
      <p:transition spd="slow" p14:dur="2000" advTm="32929"/>
    </mc:Choice>
    <mc:Fallback xmlns="">
      <p:transition spd="slow" advTm="3292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9</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1913"/>
    </mc:Choice>
    <mc:Fallback xmlns="">
      <p:transition spd="slow" advTm="191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908A4A27-A37E-4A10-B4A7-DF348D187488}&quot;/&gt;&lt;isInvalidForFieldText val=&quot;0&quot;/&gt;&lt;Image&gt;&lt;filename val=&quot;C:\Users\rscald\AppData\Local\Temp\CP17684170892406Session\CPTrustFolder17684170892421\PPTImport17684171035750\data\asimages\{908A4A27-A37E-4A10-B4A7-DF348D187488}_3.png&quot;/&gt;&lt;left val=&quot;24&quot;/&gt;&lt;top val=&quot;35&quot;/&gt;&lt;width val=&quot;743&quot;/&gt;&lt;height val=&quot;16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52&quot;/&gt;&lt;lineCharCount val=&quot;17&quot;/&gt;&lt;lineCharCount val=&quot;48&quot;/&gt;&lt;lineCharCount val=&quot;35&quot;/&gt;&lt;lineCharCount val=&quot;25&quot;/&gt;&lt;/TableIndex&gt;&lt;/ShapeTextInfo&gt;"/>
  <p:tag name="HTML_SHAPEINFO" val="&lt;ThreeDShapeInfo&gt;&lt;uuid val=&quot;{EA0F86D2-68F9-4427-8668-A28D022B6660}&quot;/&gt;&lt;isInvalidForFieldText val=&quot;0&quot;/&gt;&lt;Image&gt;&lt;filename val=&quot;C:\Users\rscald\AppData\Local\Temp\CP17684170892406Session\CPTrustFolder17684170892421\PPTImport17684171035750\data\asimages\{EA0F86D2-68F9-4427-8668-A28D022B6660}_3.png&quot;/&gt;&lt;left val=&quot;36&quot;/&gt;&lt;top val=&quot;192&quot;/&gt;&lt;width val=&quot;876&quot;/&gt;&lt;height val=&quot;44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4BD6C72-53AD-40A4-834C-DC6F4DAF7D3B}&quot;/&gt;&lt;isInvalidForFieldText val=&quot;0&quot;/&gt;&lt;Image&gt;&lt;filename val=&quot;C:\Users\rscald\AppData\Local\Temp\CP17684170892406Session\CPTrustFolder17684170892421\PPTImport17684171035750\data\asimages\{F4BD6C72-53AD-40A4-834C-DC6F4DAF7D3B}_3.png&quot;/&gt;&lt;left val=&quot;864&quot;/&gt;&lt;top val=&quot;674&quot;/&gt;&lt;width val=&quot;47&quot;/&gt;&lt;height val=&quot;39&quot;/&gt;&lt;hasText val=&quot;1&quot;/&gt;&lt;/Image&gt;&lt;/ThreeDShapeInfo&gt;"/>
</p:tagLst>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5338</TotalTime>
  <Words>259</Words>
  <Application>Microsoft Office PowerPoint</Application>
  <PresentationFormat>On-screen Show (4:3)</PresentationFormat>
  <Paragraphs>39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Tw Cen MT Condensed</vt:lpstr>
      <vt:lpstr>Office Theme</vt:lpstr>
      <vt:lpstr>Terminating coverage</vt:lpstr>
      <vt:lpstr>Important information</vt:lpstr>
      <vt:lpstr>Manage subscribers</vt:lpstr>
      <vt:lpstr>Termination details</vt:lpstr>
      <vt:lpstr>Review and apply</vt:lpstr>
      <vt:lpstr>Summary of Termination</vt:lpstr>
      <vt:lpstr>Terminating coverage</vt:lpstr>
      <vt:lpstr>Terminating coverage</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Heather H. Young</cp:lastModifiedBy>
  <cp:revision>75</cp:revision>
  <cp:lastPrinted>2019-12-11T18:59:44Z</cp:lastPrinted>
  <dcterms:created xsi:type="dcterms:W3CDTF">2020-07-16T13:39:51Z</dcterms:created>
  <dcterms:modified xsi:type="dcterms:W3CDTF">2023-11-29T16:50:39Z</dcterms:modified>
</cp:coreProperties>
</file>