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69" r:id="rId2"/>
    <p:sldId id="415" r:id="rId3"/>
    <p:sldId id="291" r:id="rId4"/>
    <p:sldId id="292" r:id="rId5"/>
    <p:sldId id="293" r:id="rId6"/>
    <p:sldId id="294" r:id="rId7"/>
    <p:sldId id="414" r:id="rId8"/>
    <p:sldId id="296" r:id="rId9"/>
    <p:sldId id="297" r:id="rId10"/>
    <p:sldId id="411" r:id="rId11"/>
    <p:sldId id="412" r:id="rId12"/>
    <p:sldId id="300" r:id="rId13"/>
    <p:sldId id="304" r:id="rId14"/>
    <p:sldId id="305" r:id="rId15"/>
    <p:sldId id="263" r:id="rId16"/>
    <p:sldId id="268"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2" clrIdx="0">
    <p:extLst>
      <p:ext uri="{19B8F6BF-5375-455C-9EA6-DF929625EA0E}">
        <p15:presenceInfo xmlns:p15="http://schemas.microsoft.com/office/powerpoint/2012/main" userId="S::ryounh@peba.sc.gov::9a85b619-8fd1-4dec-b439-2514df7fe89a" providerId="AD"/>
      </p:ext>
    </p:extLst>
  </p:cmAuthor>
  <p:cmAuthor id="2" name="Kimberley Munteanu" initials="KM" lastIdx="1" clrIdx="1">
    <p:extLst>
      <p:ext uri="{19B8F6BF-5375-455C-9EA6-DF929625EA0E}">
        <p15:presenceInfo xmlns:p15="http://schemas.microsoft.com/office/powerpoint/2012/main" userId="S::rmuntk@peba.sc.gov::6b1f4e66-74aa-4757-aaa1-82cdec2b5630" providerId="AD"/>
      </p:ext>
    </p:extLst>
  </p:cmAuthor>
  <p:cmAuthor id="3" name="Jennifer S. Dolder" initials="JSD" lastIdx="3" clrIdx="2">
    <p:extLst>
      <p:ext uri="{19B8F6BF-5375-455C-9EA6-DF929625EA0E}">
        <p15:presenceInfo xmlns:p15="http://schemas.microsoft.com/office/powerpoint/2012/main" userId="S::rdoldj@peba.sc.gov::adc8f237-6518-4fda-a594-f6aaccffabfd" providerId="AD"/>
      </p:ext>
    </p:extLst>
  </p:cmAuthor>
  <p:cmAuthor id="4" name="Jessica Moak" initials="JM" lastIdx="3" clrIdx="3">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652" autoAdjust="0"/>
  </p:normalViewPr>
  <p:slideViewPr>
    <p:cSldViewPr snapToGrid="0">
      <p:cViewPr varScale="1">
        <p:scale>
          <a:sx n="114" d="100"/>
          <a:sy n="114" d="100"/>
        </p:scale>
        <p:origin x="1560"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6B005CDC-F66A-4EA3-93A4-41602AB21081}" type="datetimeFigureOut">
              <a:rPr lang="en-US" smtClean="0"/>
              <a:t>5/24/2023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3</a:t>
            </a:fld>
            <a:endParaRPr lang="en-US" dirty="0"/>
          </a:p>
        </p:txBody>
      </p:sp>
    </p:spTree>
    <p:extLst>
      <p:ext uri="{BB962C8B-B14F-4D97-AF65-F5344CB8AC3E}">
        <p14:creationId xmlns:p14="http://schemas.microsoft.com/office/powerpoint/2010/main" val="414133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4129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13</a:t>
            </a:fld>
            <a:endParaRPr lang="en-US" dirty="0"/>
          </a:p>
        </p:txBody>
      </p:sp>
    </p:spTree>
    <p:extLst>
      <p:ext uri="{BB962C8B-B14F-4D97-AF65-F5344CB8AC3E}">
        <p14:creationId xmlns:p14="http://schemas.microsoft.com/office/powerpoint/2010/main" val="3141358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14</a:t>
            </a:fld>
            <a:endParaRPr lang="en-US" dirty="0"/>
          </a:p>
        </p:txBody>
      </p:sp>
    </p:spTree>
    <p:extLst>
      <p:ext uri="{BB962C8B-B14F-4D97-AF65-F5344CB8AC3E}">
        <p14:creationId xmlns:p14="http://schemas.microsoft.com/office/powerpoint/2010/main" val="234110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4</a:t>
            </a:fld>
            <a:endParaRPr lang="en-US" dirty="0"/>
          </a:p>
        </p:txBody>
      </p:sp>
    </p:spTree>
    <p:extLst>
      <p:ext uri="{BB962C8B-B14F-4D97-AF65-F5344CB8AC3E}">
        <p14:creationId xmlns:p14="http://schemas.microsoft.com/office/powerpoint/2010/main" val="269502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94075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634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36C5A97-FE1B-4EFC-9C73-B1258035E011}" type="slidenum">
              <a:rPr lang="en-US" smtClean="0"/>
              <a:t>7</a:t>
            </a:fld>
            <a:endParaRPr lang="en-US" dirty="0"/>
          </a:p>
        </p:txBody>
      </p:sp>
    </p:spTree>
    <p:extLst>
      <p:ext uri="{BB962C8B-B14F-4D97-AF65-F5344CB8AC3E}">
        <p14:creationId xmlns:p14="http://schemas.microsoft.com/office/powerpoint/2010/main" val="18814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576852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9743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10</a:t>
            </a:fld>
            <a:endParaRPr lang="en-US" dirty="0"/>
          </a:p>
        </p:txBody>
      </p:sp>
    </p:spTree>
    <p:extLst>
      <p:ext uri="{BB962C8B-B14F-4D97-AF65-F5344CB8AC3E}">
        <p14:creationId xmlns:p14="http://schemas.microsoft.com/office/powerpoint/2010/main" val="116838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9"/>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65010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ction="ppaction://hlinkfile"/>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xml"/><Relationship Id="rId7" Type="http://schemas.openxmlformats.org/officeDocument/2006/relationships/notesSlide" Target="../notesSlides/notesSlide8.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3.xml"/><Relationship Id="rId5" Type="http://schemas.openxmlformats.org/officeDocument/2006/relationships/audio" Target="../media/media10.m4a"/><Relationship Id="rId4" Type="http://schemas.microsoft.com/office/2007/relationships/media" Target="../media/media10.m4a"/></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0.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0.png"/><Relationship Id="rId5" Type="http://schemas.openxmlformats.org/officeDocument/2006/relationships/hyperlink" Target="https://online.retirement.sc.gov/MemberAccess/welcome" TargetMode="Externa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microsoft.com/office/2007/relationships/media" Target="../media/media7.m4a"/><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audio" Target="../media/media7.m4a"/></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0.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Service retirement</a:t>
            </a:r>
          </a:p>
        </p:txBody>
      </p:sp>
      <p:sp>
        <p:nvSpPr>
          <p:cNvPr id="5" name="Subtitle 4"/>
          <p:cNvSpPr>
            <a:spLocks noGrp="1"/>
          </p:cNvSpPr>
          <p:nvPr>
            <p:ph type="subTitle" idx="1"/>
          </p:nvPr>
        </p:nvSpPr>
        <p:spPr/>
        <p:txBody>
          <a:bodyPr/>
          <a:lstStyle/>
          <a:p>
            <a:r>
              <a:rPr lang="en-US" dirty="0"/>
              <a:t>Retirement Starts Now | Mid-career</a:t>
            </a:r>
          </a:p>
          <a:p>
            <a:r>
              <a:rPr lang="en-US" dirty="0"/>
              <a:t>Fiscal year 2024</a:t>
            </a:r>
          </a:p>
        </p:txBody>
      </p:sp>
      <p:pic>
        <p:nvPicPr>
          <p:cNvPr id="3" name="Audio 2">
            <a:hlinkClick r:id="" action="ppaction://media"/>
            <a:extLst>
              <a:ext uri="{FF2B5EF4-FFF2-40B4-BE49-F238E27FC236}">
                <a16:creationId xmlns:a16="http://schemas.microsoft.com/office/drawing/2014/main" id="{1D357D7A-DA71-4BB0-AC44-A845156AE5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4252"/>
    </mc:Choice>
    <mc:Fallback xmlns="">
      <p:transition spd="slow" advTm="142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Monthly benefit calculation</a:t>
            </a:r>
            <a:r>
              <a:rPr lang="en-US" baseline="30000" dirty="0"/>
              <a:t>1</a:t>
            </a:r>
          </a:p>
        </p:txBody>
      </p:sp>
      <p:sp>
        <p:nvSpPr>
          <p:cNvPr id="4" name="Slide Number Placeholder 3"/>
          <p:cNvSpPr>
            <a:spLocks noGrp="1"/>
          </p:cNvSpPr>
          <p:nvPr>
            <p:ph type="sldNum" sz="quarter" idx="12"/>
            <p:custDataLst>
              <p:tags r:id="rId2"/>
            </p:custDataLst>
          </p:nvPr>
        </p:nvSpPr>
        <p:spPr/>
        <p:txBody>
          <a:bodyPr/>
          <a:lstStyle/>
          <a:p>
            <a:fld id="{28024367-D536-4F59-B2ED-0E7825EDA9AF}" type="slidenum">
              <a:rPr lang="en-US" smtClean="0"/>
              <a:pPr/>
              <a:t>10</a:t>
            </a:fld>
            <a:endParaRPr lang="en-US" dirty="0"/>
          </a:p>
        </p:txBody>
      </p:sp>
      <p:sp>
        <p:nvSpPr>
          <p:cNvPr id="9" name="Rectangle 8"/>
          <p:cNvSpPr/>
          <p:nvPr>
            <p:custDataLst>
              <p:tags r:id="rId3"/>
            </p:custDataLst>
          </p:nvPr>
        </p:nvSpPr>
        <p:spPr>
          <a:xfrm>
            <a:off x="457198" y="5891153"/>
            <a:ext cx="8229599" cy="400110"/>
          </a:xfrm>
          <a:prstGeom prst="rect">
            <a:avLst/>
          </a:prstGeom>
        </p:spPr>
        <p:txBody>
          <a:bodyPr wrap="square">
            <a:spAutoFit/>
          </a:bodyPr>
          <a:lstStyle/>
          <a:p>
            <a:r>
              <a:rPr lang="en-US" sz="1000" baseline="30000" dirty="0">
                <a:solidFill>
                  <a:schemeClr val="tx2"/>
                </a:solidFill>
                <a:ea typeface="Calibri" panose="020F0502020204030204" pitchFamily="34" charset="0"/>
                <a:cs typeface="Times New Roman" panose="02020603050405020304" pitchFamily="18" charset="0"/>
              </a:rPr>
              <a:t>1</a:t>
            </a:r>
            <a:r>
              <a:rPr lang="en-US" sz="1000" dirty="0">
                <a:solidFill>
                  <a:schemeClr val="tx2"/>
                </a:solidFill>
              </a:rPr>
              <a:t>Early retirement reductions will apply for SCRS members who retire before reaching eligibility for an unreduced monthly retirement benefit. Reduction applies when choosing joint retiree/survivor payment plan.</a:t>
            </a:r>
          </a:p>
        </p:txBody>
      </p:sp>
      <p:pic>
        <p:nvPicPr>
          <p:cNvPr id="5" name="Audio 4">
            <a:hlinkClick r:id="" action="ppaction://media"/>
            <a:extLst>
              <a:ext uri="{FF2B5EF4-FFF2-40B4-BE49-F238E27FC236}">
                <a16:creationId xmlns:a16="http://schemas.microsoft.com/office/drawing/2014/main" id="{7922D2AC-D822-44AD-8DFC-375E1948A847}"/>
              </a:ext>
            </a:extLst>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8504238" y="6218238"/>
            <a:ext cx="487362" cy="487362"/>
          </a:xfrm>
          <a:prstGeom prst="rect">
            <a:avLst/>
          </a:prstGeom>
        </p:spPr>
      </p:pic>
      <p:sp>
        <p:nvSpPr>
          <p:cNvPr id="7" name="Google Shape;1462;p43">
            <a:extLst>
              <a:ext uri="{FF2B5EF4-FFF2-40B4-BE49-F238E27FC236}">
                <a16:creationId xmlns:a16="http://schemas.microsoft.com/office/drawing/2014/main" id="{25927DA1-443B-7AAF-3AD0-B9469115D94B}"/>
              </a:ext>
            </a:extLst>
          </p:cNvPr>
          <p:cNvSpPr/>
          <p:nvPr/>
        </p:nvSpPr>
        <p:spPr>
          <a:xfrm>
            <a:off x="1600729" y="1800337"/>
            <a:ext cx="2592224" cy="1883090"/>
          </a:xfrm>
          <a:prstGeom prst="arc">
            <a:avLst>
              <a:gd name="adj1" fmla="val 10780397"/>
              <a:gd name="adj2" fmla="val 19331255"/>
            </a:avLst>
          </a:prstGeom>
          <a:noFill/>
          <a:ln w="9525" cap="flat" cmpd="sng">
            <a:solidFill>
              <a:srgbClr val="000000"/>
            </a:solidFill>
            <a:prstDash val="dash"/>
            <a:round/>
            <a:headEnd type="oval" w="sm" len="sm"/>
            <a:tailEnd type="stealth"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63;p43">
            <a:extLst>
              <a:ext uri="{FF2B5EF4-FFF2-40B4-BE49-F238E27FC236}">
                <a16:creationId xmlns:a16="http://schemas.microsoft.com/office/drawing/2014/main" id="{E80C2DDC-EF6C-45E4-7058-D7B273913CDF}"/>
              </a:ext>
            </a:extLst>
          </p:cNvPr>
          <p:cNvSpPr/>
          <p:nvPr/>
        </p:nvSpPr>
        <p:spPr>
          <a:xfrm>
            <a:off x="4571543" y="1276622"/>
            <a:ext cx="2592217" cy="1883090"/>
          </a:xfrm>
          <a:prstGeom prst="arc">
            <a:avLst>
              <a:gd name="adj1" fmla="val 10780397"/>
              <a:gd name="adj2" fmla="val 19331255"/>
            </a:avLst>
          </a:prstGeom>
          <a:noFill/>
          <a:ln w="9525" cap="flat" cmpd="sng">
            <a:solidFill>
              <a:srgbClr val="000000"/>
            </a:solidFill>
            <a:prstDash val="dash"/>
            <a:round/>
            <a:headEnd type="oval" w="sm" len="sm"/>
            <a:tailEnd type="stealth"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75;p43">
            <a:extLst>
              <a:ext uri="{FF2B5EF4-FFF2-40B4-BE49-F238E27FC236}">
                <a16:creationId xmlns:a16="http://schemas.microsoft.com/office/drawing/2014/main" id="{EBB70E98-05B3-D1B9-F714-AC2F75E17ED9}"/>
              </a:ext>
            </a:extLst>
          </p:cNvPr>
          <p:cNvSpPr/>
          <p:nvPr/>
        </p:nvSpPr>
        <p:spPr>
          <a:xfrm>
            <a:off x="526662" y="2951053"/>
            <a:ext cx="2148533" cy="60267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rgbClr val="FFFFFF"/>
                </a:solidFill>
                <a:ea typeface="Fira Sans Extra Condensed Medium"/>
                <a:cs typeface="Fira Sans Extra Condensed Medium"/>
                <a:sym typeface="Fira Sans Extra Condensed Medium"/>
              </a:rPr>
              <a:t>Step 1</a:t>
            </a:r>
            <a:endParaRPr sz="2000" b="1" dirty="0">
              <a:solidFill>
                <a:srgbClr val="FFFFFF"/>
              </a:solidFill>
            </a:endParaRPr>
          </a:p>
        </p:txBody>
      </p:sp>
      <p:sp>
        <p:nvSpPr>
          <p:cNvPr id="12" name="Google Shape;1476;p43">
            <a:extLst>
              <a:ext uri="{FF2B5EF4-FFF2-40B4-BE49-F238E27FC236}">
                <a16:creationId xmlns:a16="http://schemas.microsoft.com/office/drawing/2014/main" id="{1E51CF39-8632-FD34-FDD6-0BADA44F0B88}"/>
              </a:ext>
            </a:extLst>
          </p:cNvPr>
          <p:cNvSpPr txBox="1"/>
          <p:nvPr/>
        </p:nvSpPr>
        <p:spPr>
          <a:xfrm>
            <a:off x="458012" y="4271571"/>
            <a:ext cx="2285830" cy="131526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chemeClr val="tx2"/>
                </a:solidFill>
                <a:ea typeface="Roboto"/>
                <a:cs typeface="Roboto"/>
                <a:sym typeface="Roboto"/>
              </a:rPr>
              <a:t>Multiply your AFC by 1.82% (SCRS members) or 2.14% (PORS members).</a:t>
            </a:r>
          </a:p>
        </p:txBody>
      </p:sp>
      <p:sp>
        <p:nvSpPr>
          <p:cNvPr id="13" name="Google Shape;1482;p43">
            <a:extLst>
              <a:ext uri="{FF2B5EF4-FFF2-40B4-BE49-F238E27FC236}">
                <a16:creationId xmlns:a16="http://schemas.microsoft.com/office/drawing/2014/main" id="{16396808-4F57-D7B3-A0EF-153E24331A10}"/>
              </a:ext>
            </a:extLst>
          </p:cNvPr>
          <p:cNvSpPr/>
          <p:nvPr/>
        </p:nvSpPr>
        <p:spPr>
          <a:xfrm>
            <a:off x="6468084" y="1889029"/>
            <a:ext cx="2148533" cy="60267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rgbClr val="FFFFFF"/>
                </a:solidFill>
                <a:ea typeface="Fira Sans Extra Condensed Medium"/>
                <a:cs typeface="Fira Sans Extra Condensed Medium"/>
                <a:sym typeface="Fira Sans Extra Condensed Medium"/>
              </a:rPr>
              <a:t>Step 3</a:t>
            </a:r>
            <a:endParaRPr sz="2000" b="1" dirty="0">
              <a:solidFill>
                <a:srgbClr val="FFFFFF"/>
              </a:solidFill>
            </a:endParaRPr>
          </a:p>
        </p:txBody>
      </p:sp>
      <p:sp>
        <p:nvSpPr>
          <p:cNvPr id="14" name="Google Shape;1483;p43">
            <a:extLst>
              <a:ext uri="{FF2B5EF4-FFF2-40B4-BE49-F238E27FC236}">
                <a16:creationId xmlns:a16="http://schemas.microsoft.com/office/drawing/2014/main" id="{A363E848-0350-4E54-2BF3-BB4FC154D96B}"/>
              </a:ext>
            </a:extLst>
          </p:cNvPr>
          <p:cNvSpPr txBox="1"/>
          <p:nvPr/>
        </p:nvSpPr>
        <p:spPr>
          <a:xfrm>
            <a:off x="6399434" y="4271571"/>
            <a:ext cx="2285830" cy="131526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chemeClr val="tx2"/>
                </a:solidFill>
                <a:ea typeface="Roboto"/>
                <a:cs typeface="Roboto"/>
                <a:sym typeface="Roboto"/>
              </a:rPr>
              <a:t>Divide the result by 12 to arrive at your monthly maximum retirement benefit.</a:t>
            </a:r>
          </a:p>
        </p:txBody>
      </p:sp>
      <p:grpSp>
        <p:nvGrpSpPr>
          <p:cNvPr id="15" name="Group 14">
            <a:extLst>
              <a:ext uri="{FF2B5EF4-FFF2-40B4-BE49-F238E27FC236}">
                <a16:creationId xmlns:a16="http://schemas.microsoft.com/office/drawing/2014/main" id="{C9D6FE4E-D1D3-F5E1-B64F-FB3EED6FB7AA}"/>
              </a:ext>
            </a:extLst>
          </p:cNvPr>
          <p:cNvGrpSpPr/>
          <p:nvPr/>
        </p:nvGrpSpPr>
        <p:grpSpPr>
          <a:xfrm>
            <a:off x="1600929" y="2410917"/>
            <a:ext cx="5941421" cy="1860463"/>
            <a:chOff x="1600929" y="2410917"/>
            <a:chExt cx="5941421" cy="2550609"/>
          </a:xfrm>
        </p:grpSpPr>
        <p:cxnSp>
          <p:nvCxnSpPr>
            <p:cNvPr id="16" name="Google Shape;1474;p43">
              <a:extLst>
                <a:ext uri="{FF2B5EF4-FFF2-40B4-BE49-F238E27FC236}">
                  <a16:creationId xmlns:a16="http://schemas.microsoft.com/office/drawing/2014/main" id="{5CC39402-2BE8-1BD4-CFF3-C2C1DDAF1FFA}"/>
                </a:ext>
              </a:extLst>
            </p:cNvPr>
            <p:cNvCxnSpPr>
              <a:cxnSpLocks/>
            </p:cNvCxnSpPr>
            <p:nvPr/>
          </p:nvCxnSpPr>
          <p:spPr>
            <a:xfrm>
              <a:off x="1600929" y="3472644"/>
              <a:ext cx="0" cy="1481656"/>
            </a:xfrm>
            <a:prstGeom prst="straightConnector1">
              <a:avLst/>
            </a:prstGeom>
            <a:noFill/>
            <a:ln w="9525" cap="flat" cmpd="sng">
              <a:solidFill>
                <a:schemeClr val="accent2"/>
              </a:solidFill>
              <a:prstDash val="solid"/>
              <a:round/>
              <a:headEnd type="none" w="med" len="med"/>
              <a:tailEnd type="none" w="med" len="med"/>
            </a:ln>
          </p:spPr>
        </p:cxnSp>
        <p:cxnSp>
          <p:nvCxnSpPr>
            <p:cNvPr id="17" name="Google Shape;1481;p43">
              <a:extLst>
                <a:ext uri="{FF2B5EF4-FFF2-40B4-BE49-F238E27FC236}">
                  <a16:creationId xmlns:a16="http://schemas.microsoft.com/office/drawing/2014/main" id="{F03F7DD4-94DA-33FE-CF24-CBF59720A0C4}"/>
                </a:ext>
              </a:extLst>
            </p:cNvPr>
            <p:cNvCxnSpPr>
              <a:cxnSpLocks/>
            </p:cNvCxnSpPr>
            <p:nvPr/>
          </p:nvCxnSpPr>
          <p:spPr>
            <a:xfrm>
              <a:off x="7542350" y="2410917"/>
              <a:ext cx="0" cy="2550609"/>
            </a:xfrm>
            <a:prstGeom prst="straightConnector1">
              <a:avLst/>
            </a:prstGeom>
            <a:noFill/>
            <a:ln w="9525" cap="flat" cmpd="sng">
              <a:solidFill>
                <a:schemeClr val="accent4"/>
              </a:solidFill>
              <a:prstDash val="solid"/>
              <a:round/>
              <a:headEnd type="none" w="med" len="med"/>
              <a:tailEnd type="none" w="med" len="med"/>
            </a:ln>
          </p:spPr>
        </p:cxnSp>
        <p:cxnSp>
          <p:nvCxnSpPr>
            <p:cNvPr id="18" name="Google Shape;1485;p43">
              <a:extLst>
                <a:ext uri="{FF2B5EF4-FFF2-40B4-BE49-F238E27FC236}">
                  <a16:creationId xmlns:a16="http://schemas.microsoft.com/office/drawing/2014/main" id="{3FD7823F-9371-C274-7812-F3976AA7C600}"/>
                </a:ext>
              </a:extLst>
            </p:cNvPr>
            <p:cNvCxnSpPr>
              <a:cxnSpLocks/>
            </p:cNvCxnSpPr>
            <p:nvPr/>
          </p:nvCxnSpPr>
          <p:spPr>
            <a:xfrm>
              <a:off x="4571543" y="2938167"/>
              <a:ext cx="0" cy="2016133"/>
            </a:xfrm>
            <a:prstGeom prst="straightConnector1">
              <a:avLst/>
            </a:prstGeom>
            <a:noFill/>
            <a:ln w="9525" cap="flat" cmpd="sng">
              <a:solidFill>
                <a:schemeClr val="accent3"/>
              </a:solidFill>
              <a:prstDash val="solid"/>
              <a:round/>
              <a:headEnd type="none" w="med" len="med"/>
              <a:tailEnd type="none" w="med" len="med"/>
            </a:ln>
          </p:spPr>
        </p:cxnSp>
      </p:grpSp>
      <p:sp>
        <p:nvSpPr>
          <p:cNvPr id="19" name="Google Shape;1486;p43">
            <a:extLst>
              <a:ext uri="{FF2B5EF4-FFF2-40B4-BE49-F238E27FC236}">
                <a16:creationId xmlns:a16="http://schemas.microsoft.com/office/drawing/2014/main" id="{CBD2FABC-F2B8-2CE5-CCF6-7E9DBB9FAEC6}"/>
              </a:ext>
            </a:extLst>
          </p:cNvPr>
          <p:cNvSpPr/>
          <p:nvPr/>
        </p:nvSpPr>
        <p:spPr>
          <a:xfrm>
            <a:off x="3497276" y="2416427"/>
            <a:ext cx="2148534" cy="60267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rgbClr val="FFFFFF"/>
                </a:solidFill>
                <a:ea typeface="Fira Sans Extra Condensed Medium"/>
                <a:cs typeface="Fira Sans Extra Condensed Medium"/>
                <a:sym typeface="Fira Sans Extra Condensed Medium"/>
              </a:rPr>
              <a:t>Step 2</a:t>
            </a:r>
            <a:endParaRPr sz="2000" b="1" dirty="0">
              <a:solidFill>
                <a:srgbClr val="FFFFFF"/>
              </a:solidFill>
            </a:endParaRPr>
          </a:p>
        </p:txBody>
      </p:sp>
      <p:sp>
        <p:nvSpPr>
          <p:cNvPr id="20" name="Google Shape;1487;p43">
            <a:extLst>
              <a:ext uri="{FF2B5EF4-FFF2-40B4-BE49-F238E27FC236}">
                <a16:creationId xmlns:a16="http://schemas.microsoft.com/office/drawing/2014/main" id="{F511B817-5A1B-B7C3-4842-7CCB9F6E479A}"/>
              </a:ext>
            </a:extLst>
          </p:cNvPr>
          <p:cNvSpPr txBox="1"/>
          <p:nvPr/>
        </p:nvSpPr>
        <p:spPr>
          <a:xfrm>
            <a:off x="3428722" y="4271571"/>
            <a:ext cx="2285831" cy="131526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chemeClr val="tx2"/>
                </a:solidFill>
                <a:ea typeface="Roboto"/>
                <a:cs typeface="Roboto"/>
                <a:sym typeface="Roboto"/>
              </a:rPr>
              <a:t>Multiply the result by your years of service credit.</a:t>
            </a:r>
          </a:p>
        </p:txBody>
      </p:sp>
    </p:spTree>
    <p:extLst>
      <p:ext uri="{BB962C8B-B14F-4D97-AF65-F5344CB8AC3E}">
        <p14:creationId xmlns:p14="http://schemas.microsoft.com/office/powerpoint/2010/main" val="2793052864"/>
      </p:ext>
    </p:extLst>
  </p:cSld>
  <p:clrMapOvr>
    <a:masterClrMapping/>
  </p:clrMapOvr>
  <mc:AlternateContent xmlns:mc="http://schemas.openxmlformats.org/markup-compatibility/2006" xmlns:p14="http://schemas.microsoft.com/office/powerpoint/2010/main">
    <mc:Choice Requires="p14">
      <p:transition spd="slow" p14:dur="2000" advTm="11441"/>
    </mc:Choice>
    <mc:Fallback xmlns="">
      <p:transition spd="slow" advTm="114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 Two SCRS, PORS Option A example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0464844"/>
              </p:ext>
            </p:extLst>
          </p:nvPr>
        </p:nvGraphicFramePr>
        <p:xfrm>
          <a:off x="457200" y="1262063"/>
          <a:ext cx="4333938" cy="3169920"/>
        </p:xfrm>
        <a:graphic>
          <a:graphicData uri="http://schemas.openxmlformats.org/drawingml/2006/table">
            <a:tbl>
              <a:tblPr firstRow="1" bandRow="1">
                <a:tableStyleId>{073A0DAA-6AF3-43AB-8588-CEC1D06C72B9}</a:tableStyleId>
              </a:tblPr>
              <a:tblGrid>
                <a:gridCol w="807466">
                  <a:extLst>
                    <a:ext uri="{9D8B030D-6E8A-4147-A177-3AD203B41FA5}">
                      <a16:colId xmlns:a16="http://schemas.microsoft.com/office/drawing/2014/main" val="20000"/>
                    </a:ext>
                  </a:extLst>
                </a:gridCol>
                <a:gridCol w="2130742">
                  <a:extLst>
                    <a:ext uri="{9D8B030D-6E8A-4147-A177-3AD203B41FA5}">
                      <a16:colId xmlns:a16="http://schemas.microsoft.com/office/drawing/2014/main" val="20001"/>
                    </a:ext>
                  </a:extLst>
                </a:gridCol>
                <a:gridCol w="1395730">
                  <a:extLst>
                    <a:ext uri="{9D8B030D-6E8A-4147-A177-3AD203B41FA5}">
                      <a16:colId xmlns:a16="http://schemas.microsoft.com/office/drawing/2014/main" val="20002"/>
                    </a:ext>
                  </a:extLst>
                </a:gridCol>
              </a:tblGrid>
              <a:tr h="370840">
                <a:tc gridSpan="3">
                  <a:txBody>
                    <a:bodyPr/>
                    <a:lstStyle/>
                    <a:p>
                      <a:pPr algn="ctr"/>
                      <a:r>
                        <a:rPr lang="en-US" sz="2000" dirty="0"/>
                        <a:t>AFC = $30,000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000" b="1" dirty="0">
                          <a:solidFill>
                            <a:schemeClr val="tx2"/>
                          </a:solidFill>
                        </a:rPr>
                        <a:t>SCRS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$30,000 × 1.82%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$546.00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$546 × 28 years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$15,288.00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$15,288 </a:t>
                      </a:r>
                      <a:r>
                        <a:rPr lang="en-US" sz="2000" baseline="0" dirty="0">
                          <a:solidFill>
                            <a:schemeClr val="tx2"/>
                          </a:solidFill>
                        </a:rPr>
                        <a:t>÷ 12 =</a:t>
                      </a: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b="1" dirty="0">
                          <a:solidFill>
                            <a:schemeClr val="tx2"/>
                          </a:solidFill>
                        </a:rPr>
                        <a:t>$1,274.00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r>
                        <a:rPr lang="en-US" sz="2000" b="1" dirty="0">
                          <a:solidFill>
                            <a:schemeClr val="tx2"/>
                          </a:solidFill>
                        </a:rPr>
                        <a:t>PORS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$30,000 × 2.14%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$642.00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$642 × 25 years</a:t>
                      </a:r>
                      <a:r>
                        <a:rPr lang="en-US" sz="2000" baseline="0" dirty="0">
                          <a:solidFill>
                            <a:schemeClr val="tx2"/>
                          </a:solidFill>
                        </a:rPr>
                        <a:t> =</a:t>
                      </a: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$16,050.00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$16,050 </a:t>
                      </a:r>
                      <a:r>
                        <a:rPr lang="en-US" sz="2000" baseline="0" dirty="0">
                          <a:solidFill>
                            <a:schemeClr val="tx2"/>
                          </a:solidFill>
                        </a:rPr>
                        <a:t>÷</a:t>
                      </a:r>
                      <a:r>
                        <a:rPr lang="en-US" sz="2000" dirty="0">
                          <a:solidFill>
                            <a:schemeClr val="tx2"/>
                          </a:solidFill>
                        </a:rPr>
                        <a:t> 12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b="1" dirty="0">
                          <a:solidFill>
                            <a:schemeClr val="tx2"/>
                          </a:solidFill>
                        </a:rPr>
                        <a:t>$1,337.50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28024367-D536-4F59-B2ED-0E7825EDA9AF}" type="slidenum">
              <a:rPr lang="en-US" smtClean="0"/>
              <a:pPr/>
              <a:t>11</a:t>
            </a:fld>
            <a:endParaRPr lang="en-US" dirty="0"/>
          </a:p>
        </p:txBody>
      </p:sp>
      <p:sp>
        <p:nvSpPr>
          <p:cNvPr id="6" name="Rectangle 5"/>
          <p:cNvSpPr/>
          <p:nvPr/>
        </p:nvSpPr>
        <p:spPr>
          <a:xfrm>
            <a:off x="4963069" y="1262063"/>
            <a:ext cx="3714206" cy="2862322"/>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tx2"/>
                </a:solidFill>
              </a:rPr>
              <a:t>Early retirement reductions will apply to SCRS members who retire before reaching eligibility for an unreduced benefit.</a:t>
            </a:r>
          </a:p>
          <a:p>
            <a:pPr marL="285750" indent="-285750">
              <a:buFont typeface="Arial" panose="020B0604020202020204" pitchFamily="34" charset="0"/>
              <a:buChar char="•"/>
            </a:pPr>
            <a:r>
              <a:rPr lang="en-US" sz="2000" dirty="0">
                <a:solidFill>
                  <a:schemeClr val="tx2"/>
                </a:solidFill>
              </a:rPr>
              <a:t>Reduction factors will apply to members who select a joint retiree/survivor payment option.</a:t>
            </a:r>
          </a:p>
        </p:txBody>
      </p:sp>
      <p:pic>
        <p:nvPicPr>
          <p:cNvPr id="3" name="Audio 2">
            <a:hlinkClick r:id="" action="ppaction://media"/>
            <a:extLst>
              <a:ext uri="{FF2B5EF4-FFF2-40B4-BE49-F238E27FC236}">
                <a16:creationId xmlns:a16="http://schemas.microsoft.com/office/drawing/2014/main" id="{46A42370-7E7A-4D67-8A91-C194C4E837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020611470"/>
      </p:ext>
    </p:extLst>
  </p:cSld>
  <p:clrMapOvr>
    <a:masterClrMapping/>
  </p:clrMapOvr>
  <mc:AlternateContent xmlns:mc="http://schemas.openxmlformats.org/markup-compatibility/2006" xmlns:p14="http://schemas.microsoft.com/office/powerpoint/2010/main">
    <mc:Choice Requires="p14">
      <p:transition spd="slow" p14:dur="2000" advTm="96656"/>
    </mc:Choice>
    <mc:Fallback xmlns="">
      <p:transition spd="slow" advTm="966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 Three SCRS, PORS Option A example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7130787"/>
              </p:ext>
            </p:extLst>
          </p:nvPr>
        </p:nvGraphicFramePr>
        <p:xfrm>
          <a:off x="457200" y="1262063"/>
          <a:ext cx="4333938" cy="3169920"/>
        </p:xfrm>
        <a:graphic>
          <a:graphicData uri="http://schemas.openxmlformats.org/drawingml/2006/table">
            <a:tbl>
              <a:tblPr firstRow="1" bandRow="1">
                <a:tableStyleId>{073A0DAA-6AF3-43AB-8588-CEC1D06C72B9}</a:tableStyleId>
              </a:tblPr>
              <a:tblGrid>
                <a:gridCol w="807466">
                  <a:extLst>
                    <a:ext uri="{9D8B030D-6E8A-4147-A177-3AD203B41FA5}">
                      <a16:colId xmlns:a16="http://schemas.microsoft.com/office/drawing/2014/main" val="20000"/>
                    </a:ext>
                  </a:extLst>
                </a:gridCol>
                <a:gridCol w="2130742">
                  <a:extLst>
                    <a:ext uri="{9D8B030D-6E8A-4147-A177-3AD203B41FA5}">
                      <a16:colId xmlns:a16="http://schemas.microsoft.com/office/drawing/2014/main" val="20001"/>
                    </a:ext>
                  </a:extLst>
                </a:gridCol>
                <a:gridCol w="1395730">
                  <a:extLst>
                    <a:ext uri="{9D8B030D-6E8A-4147-A177-3AD203B41FA5}">
                      <a16:colId xmlns:a16="http://schemas.microsoft.com/office/drawing/2014/main" val="20002"/>
                    </a:ext>
                  </a:extLst>
                </a:gridCol>
              </a:tblGrid>
              <a:tr h="370840">
                <a:tc gridSpan="3">
                  <a:txBody>
                    <a:bodyPr/>
                    <a:lstStyle/>
                    <a:p>
                      <a:pPr algn="ctr"/>
                      <a:r>
                        <a:rPr lang="en-US" sz="2000" dirty="0"/>
                        <a:t>AFC = $30,000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000" b="1" dirty="0">
                          <a:solidFill>
                            <a:schemeClr val="tx2"/>
                          </a:solidFill>
                        </a:rPr>
                        <a:t>SCRS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$30,000 × 1.82%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$546.00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$546 × 30 years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$16,380.00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$16,380 </a:t>
                      </a:r>
                      <a:r>
                        <a:rPr lang="en-US" sz="2000" baseline="0" dirty="0">
                          <a:solidFill>
                            <a:schemeClr val="tx2"/>
                          </a:solidFill>
                        </a:rPr>
                        <a:t>÷ 12 =</a:t>
                      </a: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b="1" dirty="0">
                          <a:solidFill>
                            <a:schemeClr val="tx2"/>
                          </a:solidFill>
                        </a:rPr>
                        <a:t>$1,365.00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r>
                        <a:rPr lang="en-US" sz="2000" b="1" dirty="0">
                          <a:solidFill>
                            <a:schemeClr val="tx2"/>
                          </a:solidFill>
                        </a:rPr>
                        <a:t>PORS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$30,000 × 2.14%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$642.00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$642 × 27 years</a:t>
                      </a:r>
                      <a:r>
                        <a:rPr lang="en-US" sz="2000" baseline="0" dirty="0">
                          <a:solidFill>
                            <a:schemeClr val="tx2"/>
                          </a:solidFill>
                        </a:rPr>
                        <a:t> =</a:t>
                      </a: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$17,334.00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$17,334 </a:t>
                      </a:r>
                      <a:r>
                        <a:rPr lang="en-US" sz="2000" baseline="0" dirty="0">
                          <a:solidFill>
                            <a:schemeClr val="tx2"/>
                          </a:solidFill>
                        </a:rPr>
                        <a:t>÷</a:t>
                      </a:r>
                      <a:r>
                        <a:rPr lang="en-US" sz="2000" dirty="0">
                          <a:solidFill>
                            <a:schemeClr val="tx2"/>
                          </a:solidFill>
                        </a:rPr>
                        <a:t> 12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b="1" dirty="0">
                          <a:solidFill>
                            <a:schemeClr val="tx2"/>
                          </a:solidFill>
                        </a:rPr>
                        <a:t>$1,444.50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28024367-D536-4F59-B2ED-0E7825EDA9AF}" type="slidenum">
              <a:rPr lang="en-US" smtClean="0"/>
              <a:pPr/>
              <a:t>12</a:t>
            </a:fld>
            <a:endParaRPr lang="en-US" dirty="0"/>
          </a:p>
        </p:txBody>
      </p:sp>
      <p:sp>
        <p:nvSpPr>
          <p:cNvPr id="6" name="Rectangle 5"/>
          <p:cNvSpPr/>
          <p:nvPr/>
        </p:nvSpPr>
        <p:spPr>
          <a:xfrm>
            <a:off x="4972591" y="1262063"/>
            <a:ext cx="3714206" cy="2862322"/>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tx2"/>
                </a:solidFill>
              </a:rPr>
              <a:t>Early retirement reductions will apply to SCRS members who retire before reaching eligibility for an unreduced benefit.</a:t>
            </a:r>
          </a:p>
          <a:p>
            <a:pPr marL="285750" indent="-285750">
              <a:buFont typeface="Arial" panose="020B0604020202020204" pitchFamily="34" charset="0"/>
              <a:buChar char="•"/>
            </a:pPr>
            <a:r>
              <a:rPr lang="en-US" sz="2000" dirty="0">
                <a:solidFill>
                  <a:schemeClr val="tx2"/>
                </a:solidFill>
              </a:rPr>
              <a:t>Reduction factors will apply to members who select a joint retiree/survivor payment option.</a:t>
            </a:r>
          </a:p>
        </p:txBody>
      </p:sp>
      <p:pic>
        <p:nvPicPr>
          <p:cNvPr id="3" name="Audio 2">
            <a:hlinkClick r:id="" action="ppaction://media"/>
            <a:extLst>
              <a:ext uri="{FF2B5EF4-FFF2-40B4-BE49-F238E27FC236}">
                <a16:creationId xmlns:a16="http://schemas.microsoft.com/office/drawing/2014/main" id="{20861203-0EFB-4FBA-BC7F-6EC3F05D89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589692763"/>
      </p:ext>
    </p:extLst>
  </p:cSld>
  <p:clrMapOvr>
    <a:masterClrMapping/>
  </p:clrMapOvr>
  <mc:AlternateContent xmlns:mc="http://schemas.openxmlformats.org/markup-compatibility/2006" xmlns:p14="http://schemas.microsoft.com/office/powerpoint/2010/main">
    <mc:Choice Requires="p14">
      <p:transition spd="slow" p14:dur="2000" advTm="22093"/>
    </mc:Choice>
    <mc:Fallback xmlns="">
      <p:transition spd="slow" advTm="220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SCRS, PORS benefit estimates</a:t>
            </a:r>
            <a:endParaRPr lang="en-US" dirty="0"/>
          </a:p>
        </p:txBody>
      </p:sp>
      <p:sp>
        <p:nvSpPr>
          <p:cNvPr id="3" name="Content Placeholder 2"/>
          <p:cNvSpPr>
            <a:spLocks noGrp="1"/>
          </p:cNvSpPr>
          <p:nvPr>
            <p:ph idx="1"/>
          </p:nvPr>
        </p:nvSpPr>
        <p:spPr/>
        <p:txBody>
          <a:bodyPr/>
          <a:lstStyle/>
          <a:p>
            <a:pPr lvl="0"/>
            <a:r>
              <a:rPr lang="en-US" dirty="0"/>
              <a:t>Create a benefit estimate in </a:t>
            </a:r>
            <a:r>
              <a:rPr lang="en-US" dirty="0">
                <a:hlinkClick r:id="rId5"/>
              </a:rPr>
              <a:t>Member Access</a:t>
            </a:r>
            <a:r>
              <a:rPr lang="en-US" dirty="0"/>
              <a:t> using:</a:t>
            </a:r>
          </a:p>
          <a:p>
            <a:pPr lvl="1"/>
            <a:r>
              <a:rPr lang="en-US" dirty="0"/>
              <a:t>Your retirement account data;</a:t>
            </a:r>
          </a:p>
          <a:p>
            <a:pPr lvl="1"/>
            <a:r>
              <a:rPr lang="en-US" dirty="0"/>
              <a:t>Your potential AFC; and</a:t>
            </a:r>
          </a:p>
          <a:p>
            <a:pPr lvl="1"/>
            <a:r>
              <a:rPr lang="en-US" dirty="0"/>
              <a:t>A selected retirement date. </a:t>
            </a:r>
          </a:p>
          <a:p>
            <a:pPr lvl="0"/>
            <a:r>
              <a:rPr lang="en-US" dirty="0"/>
              <a:t>Request one from your employer.</a:t>
            </a:r>
          </a:p>
          <a:p>
            <a:pPr lvl="0"/>
            <a:r>
              <a:rPr lang="en-US" dirty="0"/>
              <a:t>Request one from PEBA by phone, email or in person.</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13</a:t>
            </a:fld>
            <a:endParaRPr lang="en-US" dirty="0"/>
          </a:p>
        </p:txBody>
      </p:sp>
      <p:pic>
        <p:nvPicPr>
          <p:cNvPr id="6" name="Audio 5">
            <a:hlinkClick r:id="" action="ppaction://media"/>
            <a:extLst>
              <a:ext uri="{FF2B5EF4-FFF2-40B4-BE49-F238E27FC236}">
                <a16:creationId xmlns:a16="http://schemas.microsoft.com/office/drawing/2014/main" id="{5734B0B3-DD52-4494-960E-3C69F107E24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892129088"/>
      </p:ext>
    </p:extLst>
  </p:cSld>
  <p:clrMapOvr>
    <a:masterClrMapping/>
  </p:clrMapOvr>
  <mc:AlternateContent xmlns:mc="http://schemas.openxmlformats.org/markup-compatibility/2006" xmlns:p14="http://schemas.microsoft.com/office/powerpoint/2010/main">
    <mc:Choice Requires="p14">
      <p:transition spd="slow" p14:dur="2000" advTm="27307"/>
    </mc:Choice>
    <mc:Fallback xmlns="">
      <p:transition spd="slow" advTm="273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your benefit estimate</a:t>
            </a:r>
            <a:endParaRPr lang="en-US" dirty="0"/>
          </a:p>
        </p:txBody>
      </p:sp>
      <p:sp>
        <p:nvSpPr>
          <p:cNvPr id="3" name="Content Placeholder 2"/>
          <p:cNvSpPr>
            <a:spLocks noGrp="1"/>
          </p:cNvSpPr>
          <p:nvPr>
            <p:ph idx="1"/>
          </p:nvPr>
        </p:nvSpPr>
        <p:spPr/>
        <p:txBody>
          <a:bodyPr/>
          <a:lstStyle/>
          <a:p>
            <a:pPr lvl="0"/>
            <a:r>
              <a:rPr lang="en-US"/>
              <a:t>Determine whether you want to buy service credit.</a:t>
            </a:r>
          </a:p>
          <a:p>
            <a:pPr lvl="0"/>
            <a:r>
              <a:rPr lang="en-US"/>
              <a:t>Help choose your retirement date.</a:t>
            </a:r>
          </a:p>
          <a:p>
            <a:pPr lvl="0"/>
            <a:r>
              <a:rPr lang="en-US"/>
              <a:t>Decide whether you want to provide a survivor benefit. </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14</a:t>
            </a:fld>
            <a:endParaRPr lang="en-US" dirty="0"/>
          </a:p>
        </p:txBody>
      </p:sp>
      <p:pic>
        <p:nvPicPr>
          <p:cNvPr id="5" name="Audio 4">
            <a:hlinkClick r:id="" action="ppaction://media"/>
            <a:extLst>
              <a:ext uri="{FF2B5EF4-FFF2-40B4-BE49-F238E27FC236}">
                <a16:creationId xmlns:a16="http://schemas.microsoft.com/office/drawing/2014/main" id="{FF1B6D81-AF80-4253-B8D9-696F585400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591914821"/>
      </p:ext>
    </p:extLst>
  </p:cSld>
  <p:clrMapOvr>
    <a:masterClrMapping/>
  </p:clrMapOvr>
  <mc:AlternateContent xmlns:mc="http://schemas.openxmlformats.org/markup-compatibility/2006" xmlns:p14="http://schemas.microsoft.com/office/powerpoint/2010/main">
    <mc:Choice Requires="p14">
      <p:transition spd="slow" p14:dur="2000" advTm="19190"/>
    </mc:Choice>
    <mc:Fallback xmlns="">
      <p:transition spd="slow" advTm="19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15</a:t>
            </a:fld>
            <a:endParaRPr lang="en-US" dirty="0"/>
          </a:p>
        </p:txBody>
      </p:sp>
    </p:spTree>
    <p:extLst>
      <p:ext uri="{BB962C8B-B14F-4D97-AF65-F5344CB8AC3E}">
        <p14:creationId xmlns:p14="http://schemas.microsoft.com/office/powerpoint/2010/main" val="3669356624"/>
      </p:ext>
    </p:extLst>
  </p:cSld>
  <p:clrMapOvr>
    <a:masterClrMapping/>
  </p:clrMapOvr>
  <mc:AlternateContent xmlns:mc="http://schemas.openxmlformats.org/markup-compatibility/2006" xmlns:p14="http://schemas.microsoft.com/office/powerpoint/2010/main">
    <mc:Choice Requires="p14">
      <p:transition spd="slow" p14:dur="2000" advTm="53243"/>
    </mc:Choice>
    <mc:Fallback xmlns="">
      <p:transition spd="slow" advTm="5324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16</a:t>
            </a:fld>
            <a:endParaRPr lang="en-US" dirty="0"/>
          </a:p>
        </p:txBody>
      </p:sp>
    </p:spTree>
    <p:extLst>
      <p:ext uri="{BB962C8B-B14F-4D97-AF65-F5344CB8AC3E}">
        <p14:creationId xmlns:p14="http://schemas.microsoft.com/office/powerpoint/2010/main" val="255928298"/>
      </p:ext>
    </p:extLst>
  </p:cSld>
  <p:clrMapOvr>
    <a:masterClrMapping/>
  </p:clrMapOvr>
  <mc:AlternateContent xmlns:mc="http://schemas.openxmlformats.org/markup-compatibility/2006" xmlns:p14="http://schemas.microsoft.com/office/powerpoint/2010/main">
    <mc:Choice Requires="p14">
      <p:transition spd="slow" p14:dur="2000" advTm="48320"/>
    </mc:Choice>
    <mc:Fallback xmlns="">
      <p:transition spd="slow" advTm="4832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286A-18DC-4233-9124-8758659F8BC8}"/>
              </a:ext>
            </a:extLst>
          </p:cNvPr>
          <p:cNvSpPr>
            <a:spLocks noGrp="1"/>
          </p:cNvSpPr>
          <p:nvPr>
            <p:ph type="title"/>
          </p:nvPr>
        </p:nvSpPr>
        <p:spPr/>
        <p:txBody>
          <a:bodyPr/>
          <a:lstStyle/>
          <a:p>
            <a:r>
              <a:rPr lang="en-US" dirty="0"/>
              <a:t>SCRS, PORS membership classes</a:t>
            </a:r>
          </a:p>
        </p:txBody>
      </p:sp>
      <p:sp>
        <p:nvSpPr>
          <p:cNvPr id="3" name="Content Placeholder 2">
            <a:extLst>
              <a:ext uri="{FF2B5EF4-FFF2-40B4-BE49-F238E27FC236}">
                <a16:creationId xmlns:a16="http://schemas.microsoft.com/office/drawing/2014/main" id="{554A4926-0DDD-4A7E-9C58-853F7A154168}"/>
              </a:ext>
            </a:extLst>
          </p:cNvPr>
          <p:cNvSpPr>
            <a:spLocks noGrp="1"/>
          </p:cNvSpPr>
          <p:nvPr>
            <p:ph idx="1"/>
          </p:nvPr>
        </p:nvSpPr>
        <p:spPr/>
        <p:txBody>
          <a:bodyPr/>
          <a:lstStyle/>
          <a:p>
            <a:pPr lvl="0"/>
            <a:r>
              <a:rPr lang="en-US" dirty="0"/>
              <a:t>Class Two: earned service began prior to July 1, 2012.</a:t>
            </a:r>
          </a:p>
          <a:p>
            <a:pPr lvl="0"/>
            <a:r>
              <a:rPr lang="en-US" dirty="0"/>
              <a:t>Class Three: earned service began on or after July 1, 2012. </a:t>
            </a:r>
          </a:p>
          <a:p>
            <a:pPr lvl="0"/>
            <a:r>
              <a:rPr lang="en-US" dirty="0"/>
              <a:t>Membership class affects:</a:t>
            </a:r>
          </a:p>
          <a:p>
            <a:pPr lvl="1"/>
            <a:r>
              <a:rPr lang="en-US" dirty="0"/>
              <a:t>Service retirement eligibility; </a:t>
            </a:r>
          </a:p>
          <a:p>
            <a:pPr lvl="1"/>
            <a:r>
              <a:rPr lang="en-US" dirty="0"/>
              <a:t>Average final compensation calculation; and</a:t>
            </a:r>
          </a:p>
          <a:p>
            <a:pPr lvl="1"/>
            <a:r>
              <a:rPr lang="en-US" dirty="0"/>
              <a:t>Credit for unused leave at retirement.</a:t>
            </a:r>
          </a:p>
        </p:txBody>
      </p:sp>
      <p:sp>
        <p:nvSpPr>
          <p:cNvPr id="4" name="Slide Number Placeholder 3">
            <a:extLst>
              <a:ext uri="{FF2B5EF4-FFF2-40B4-BE49-F238E27FC236}">
                <a16:creationId xmlns:a16="http://schemas.microsoft.com/office/drawing/2014/main" id="{5C36A036-B464-4A2F-800B-5029A7DCC0DA}"/>
              </a:ext>
            </a:extLst>
          </p:cNvPr>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5" name="Audio 4">
            <a:hlinkClick r:id="" action="ppaction://media"/>
            <a:extLst>
              <a:ext uri="{FF2B5EF4-FFF2-40B4-BE49-F238E27FC236}">
                <a16:creationId xmlns:a16="http://schemas.microsoft.com/office/drawing/2014/main" id="{E4820B57-583B-49AA-9D81-4174C3B042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652278950"/>
      </p:ext>
    </p:extLst>
  </p:cSld>
  <p:clrMapOvr>
    <a:masterClrMapping/>
  </p:clrMapOvr>
  <mc:AlternateContent xmlns:mc="http://schemas.openxmlformats.org/markup-compatibility/2006" xmlns:p14="http://schemas.microsoft.com/office/powerpoint/2010/main">
    <mc:Choice Requires="p14">
      <p:transition spd="slow" p14:dur="2000" advTm="27884"/>
    </mc:Choice>
    <mc:Fallback xmlns="">
      <p:transition spd="slow" advTm="278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SCRS Class Two retirement eligibility</a:t>
            </a:r>
            <a:endParaRPr lang="en-US" dirty="0"/>
          </a:p>
        </p:txBody>
      </p:sp>
      <p:sp>
        <p:nvSpPr>
          <p:cNvPr id="3" name="Content Placeholder 2"/>
          <p:cNvSpPr>
            <a:spLocks noGrp="1"/>
          </p:cNvSpPr>
          <p:nvPr>
            <p:ph idx="1"/>
          </p:nvPr>
        </p:nvSpPr>
        <p:spPr/>
        <p:txBody>
          <a:bodyPr/>
          <a:lstStyle/>
          <a:p>
            <a:pPr lvl="0"/>
            <a:r>
              <a:rPr lang="en-US" dirty="0"/>
              <a:t>Must have five years of earned service.</a:t>
            </a:r>
          </a:p>
          <a:p>
            <a:pPr lvl="0"/>
            <a:r>
              <a:rPr lang="en-US" dirty="0"/>
              <a:t>For an unreduced monthly retirement benefit, you:</a:t>
            </a:r>
          </a:p>
          <a:p>
            <a:pPr lvl="1"/>
            <a:r>
              <a:rPr lang="en-US" dirty="0"/>
              <a:t>Must have at least 28 years of service; or</a:t>
            </a:r>
          </a:p>
          <a:p>
            <a:pPr lvl="1"/>
            <a:r>
              <a:rPr lang="en-US" dirty="0"/>
              <a:t>Be age 65 or older.</a:t>
            </a:r>
          </a:p>
          <a:p>
            <a:pPr lvl="0"/>
            <a:r>
              <a:rPr lang="en-US" dirty="0"/>
              <a:t>For a reduced monthly retirement benefit, you:</a:t>
            </a:r>
          </a:p>
          <a:p>
            <a:pPr lvl="1"/>
            <a:r>
              <a:rPr lang="en-US" dirty="0"/>
              <a:t>Must be age 60 (permanent 5% reduction for each year before age 65); or</a:t>
            </a:r>
          </a:p>
          <a:p>
            <a:pPr lvl="1"/>
            <a:r>
              <a:rPr lang="en-US" dirty="0"/>
              <a:t>Must be age 55 with 25 years of service (permanent 4% reduction for each year of service less than 28).  </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6" name="Audio 5">
            <a:hlinkClick r:id="" action="ppaction://media"/>
            <a:extLst>
              <a:ext uri="{FF2B5EF4-FFF2-40B4-BE49-F238E27FC236}">
                <a16:creationId xmlns:a16="http://schemas.microsoft.com/office/drawing/2014/main" id="{A3266E1E-A58D-4DE5-B88F-C04F234CBE2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587388488"/>
      </p:ext>
    </p:extLst>
  </p:cSld>
  <p:clrMapOvr>
    <a:masterClrMapping/>
  </p:clrMapOvr>
  <mc:AlternateContent xmlns:mc="http://schemas.openxmlformats.org/markup-compatibility/2006" xmlns:p14="http://schemas.microsoft.com/office/powerpoint/2010/main">
    <mc:Choice Requires="p14">
      <p:transition spd="slow" p14:dur="2000" advTm="54163"/>
    </mc:Choice>
    <mc:Fallback xmlns="">
      <p:transition spd="slow" advTm="541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PORS Class Two retirement eligibility</a:t>
            </a:r>
            <a:endParaRPr lang="en-US" dirty="0"/>
          </a:p>
        </p:txBody>
      </p:sp>
      <p:sp>
        <p:nvSpPr>
          <p:cNvPr id="3" name="Content Placeholder 2"/>
          <p:cNvSpPr>
            <a:spLocks noGrp="1"/>
          </p:cNvSpPr>
          <p:nvPr>
            <p:ph idx="1"/>
          </p:nvPr>
        </p:nvSpPr>
        <p:spPr/>
        <p:txBody>
          <a:bodyPr/>
          <a:lstStyle/>
          <a:p>
            <a:pPr lvl="0"/>
            <a:r>
              <a:rPr lang="en-US" dirty="0"/>
              <a:t>Must have five years of earned service.</a:t>
            </a:r>
          </a:p>
          <a:p>
            <a:pPr lvl="0"/>
            <a:r>
              <a:rPr lang="en-US" dirty="0"/>
              <a:t>For a monthly retirement benefit, you must:</a:t>
            </a:r>
          </a:p>
          <a:p>
            <a:pPr lvl="1"/>
            <a:r>
              <a:rPr lang="en-US" dirty="0"/>
              <a:t>Have at least 25 years of service; or</a:t>
            </a:r>
          </a:p>
          <a:p>
            <a:pPr lvl="1"/>
            <a:r>
              <a:rPr lang="en-US" dirty="0"/>
              <a:t>Be age 55 or older.</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5" name="Audio 4">
            <a:hlinkClick r:id="" action="ppaction://media"/>
            <a:extLst>
              <a:ext uri="{FF2B5EF4-FFF2-40B4-BE49-F238E27FC236}">
                <a16:creationId xmlns:a16="http://schemas.microsoft.com/office/drawing/2014/main" id="{8FDD33B0-E016-479D-A0DE-3362C922A4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189317884"/>
      </p:ext>
    </p:extLst>
  </p:cSld>
  <p:clrMapOvr>
    <a:masterClrMapping/>
  </p:clrMapOvr>
  <mc:AlternateContent xmlns:mc="http://schemas.openxmlformats.org/markup-compatibility/2006" xmlns:p14="http://schemas.microsoft.com/office/powerpoint/2010/main">
    <mc:Choice Requires="p14">
      <p:transition spd="slow" p14:dur="2000" advTm="17277"/>
    </mc:Choice>
    <mc:Fallback xmlns="">
      <p:transition spd="slow" advTm="172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SCRS Class Three retirement eligibility</a:t>
            </a:r>
            <a:endParaRPr lang="en-US" dirty="0"/>
          </a:p>
        </p:txBody>
      </p:sp>
      <p:sp>
        <p:nvSpPr>
          <p:cNvPr id="3" name="Content Placeholder 2"/>
          <p:cNvSpPr>
            <a:spLocks noGrp="1"/>
          </p:cNvSpPr>
          <p:nvPr>
            <p:ph idx="1"/>
          </p:nvPr>
        </p:nvSpPr>
        <p:spPr/>
        <p:txBody>
          <a:bodyPr/>
          <a:lstStyle/>
          <a:p>
            <a:pPr lvl="0"/>
            <a:r>
              <a:rPr lang="en-US" dirty="0"/>
              <a:t>Must have eight years of earned service.</a:t>
            </a:r>
          </a:p>
          <a:p>
            <a:pPr lvl="0"/>
            <a:r>
              <a:rPr lang="en-US" dirty="0"/>
              <a:t>For an unreduced monthly retirement benefit, you must:</a:t>
            </a:r>
          </a:p>
          <a:p>
            <a:pPr lvl="1"/>
            <a:r>
              <a:rPr lang="en-US" dirty="0"/>
              <a:t>Meet the Rule of 90 (age and years of service add up to at least 90); or</a:t>
            </a:r>
          </a:p>
          <a:p>
            <a:pPr lvl="1"/>
            <a:r>
              <a:rPr lang="en-US" dirty="0"/>
              <a:t>Be age 65 or older.</a:t>
            </a:r>
          </a:p>
          <a:p>
            <a:r>
              <a:rPr lang="en-US" dirty="0"/>
              <a:t>Rule of 90 example: 56-year-old member with at least 34 years of service would be eligible for retirement (56 + 34 = 90).</a:t>
            </a:r>
          </a:p>
          <a:p>
            <a:pPr lvl="0"/>
            <a:r>
              <a:rPr lang="en-US" dirty="0"/>
              <a:t>For a reduced monthly retirement benefit, you must be age 60 (permanently reduced 5% for each year of age less than 65).</a:t>
            </a:r>
          </a:p>
        </p:txBody>
      </p:sp>
      <p:sp>
        <p:nvSpPr>
          <p:cNvPr id="4" name="Slide Number Placeholder 3"/>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5" name="Audio 4">
            <a:hlinkClick r:id="" action="ppaction://media"/>
            <a:extLst>
              <a:ext uri="{FF2B5EF4-FFF2-40B4-BE49-F238E27FC236}">
                <a16:creationId xmlns:a16="http://schemas.microsoft.com/office/drawing/2014/main" id="{8D30CF72-A33D-44CB-A8EF-6AC1F9F3644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670945567"/>
      </p:ext>
    </p:extLst>
  </p:cSld>
  <p:clrMapOvr>
    <a:masterClrMapping/>
  </p:clrMapOvr>
  <mc:AlternateContent xmlns:mc="http://schemas.openxmlformats.org/markup-compatibility/2006" xmlns:p14="http://schemas.microsoft.com/office/powerpoint/2010/main">
    <mc:Choice Requires="p14">
      <p:transition spd="slow" p14:dur="2000" advTm="39534"/>
    </mc:Choice>
    <mc:Fallback xmlns="">
      <p:transition spd="slow" advTm="395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PORS Class Three retirement eligibility</a:t>
            </a:r>
            <a:endParaRPr lang="en-US" dirty="0"/>
          </a:p>
        </p:txBody>
      </p:sp>
      <p:sp>
        <p:nvSpPr>
          <p:cNvPr id="3" name="Content Placeholder 2"/>
          <p:cNvSpPr>
            <a:spLocks noGrp="1"/>
          </p:cNvSpPr>
          <p:nvPr>
            <p:ph idx="1"/>
          </p:nvPr>
        </p:nvSpPr>
        <p:spPr/>
        <p:txBody>
          <a:bodyPr/>
          <a:lstStyle/>
          <a:p>
            <a:pPr lvl="0"/>
            <a:r>
              <a:rPr lang="en-US" dirty="0"/>
              <a:t>Must have eight years of earned service.</a:t>
            </a:r>
          </a:p>
          <a:p>
            <a:pPr lvl="0"/>
            <a:r>
              <a:rPr lang="en-US" dirty="0"/>
              <a:t>For a monthly retirement benefit, you must:</a:t>
            </a:r>
          </a:p>
          <a:p>
            <a:pPr lvl="1"/>
            <a:r>
              <a:rPr lang="en-US" dirty="0"/>
              <a:t>Have at least 27 years of service; or</a:t>
            </a:r>
          </a:p>
          <a:p>
            <a:pPr lvl="1"/>
            <a:r>
              <a:rPr lang="en-US" dirty="0"/>
              <a:t>Be age 55 or older.</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6</a:t>
            </a:fld>
            <a:endParaRPr lang="en-US" dirty="0"/>
          </a:p>
        </p:txBody>
      </p:sp>
      <p:pic>
        <p:nvPicPr>
          <p:cNvPr id="5" name="Audio 4">
            <a:hlinkClick r:id="" action="ppaction://media"/>
            <a:extLst>
              <a:ext uri="{FF2B5EF4-FFF2-40B4-BE49-F238E27FC236}">
                <a16:creationId xmlns:a16="http://schemas.microsoft.com/office/drawing/2014/main" id="{51537DCB-741A-4A9A-937E-4EBB566ED83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361997729"/>
      </p:ext>
    </p:extLst>
  </p:cSld>
  <p:clrMapOvr>
    <a:masterClrMapping/>
  </p:clrMapOvr>
  <mc:AlternateContent xmlns:mc="http://schemas.openxmlformats.org/markup-compatibility/2006" xmlns:p14="http://schemas.microsoft.com/office/powerpoint/2010/main">
    <mc:Choice Requires="p14">
      <p:transition spd="slow" p14:dur="2000" advTm="17734"/>
    </mc:Choice>
    <mc:Fallback xmlns="">
      <p:transition spd="slow" advTm="177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SCRS, PORS service retirement monthly benefit</a:t>
            </a:r>
            <a:endParaRPr lang="en-US" dirty="0"/>
          </a:p>
        </p:txBody>
      </p:sp>
      <p:sp>
        <p:nvSpPr>
          <p:cNvPr id="4" name="Slide Number Placeholder 3"/>
          <p:cNvSpPr>
            <a:spLocks noGrp="1"/>
          </p:cNvSpPr>
          <p:nvPr>
            <p:ph type="sldNum" sz="quarter" idx="12"/>
            <p:custDataLst>
              <p:tags r:id="rId2"/>
            </p:custDataLst>
          </p:nvPr>
        </p:nvSpPr>
        <p:spPr/>
        <p:txBody>
          <a:bodyPr/>
          <a:lstStyle/>
          <a:p>
            <a:fld id="{28024367-D536-4F59-B2ED-0E7825EDA9AF}" type="slidenum">
              <a:rPr lang="en-US" smtClean="0"/>
              <a:pPr/>
              <a:t>7</a:t>
            </a:fld>
            <a:endParaRPr lang="en-US" dirty="0"/>
          </a:p>
        </p:txBody>
      </p:sp>
      <p:pic>
        <p:nvPicPr>
          <p:cNvPr id="5" name="Audio 4">
            <a:hlinkClick r:id="" action="ppaction://media"/>
            <a:extLst>
              <a:ext uri="{FF2B5EF4-FFF2-40B4-BE49-F238E27FC236}">
                <a16:creationId xmlns:a16="http://schemas.microsoft.com/office/drawing/2014/main" id="{08C969D8-CD1B-4F5D-AED3-665BBADC789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504238" y="6218238"/>
            <a:ext cx="487362" cy="487362"/>
          </a:xfrm>
          <a:prstGeom prst="rect">
            <a:avLst/>
          </a:prstGeom>
        </p:spPr>
      </p:pic>
      <p:sp>
        <p:nvSpPr>
          <p:cNvPr id="7" name="Google Shape;276;p19">
            <a:extLst>
              <a:ext uri="{FF2B5EF4-FFF2-40B4-BE49-F238E27FC236}">
                <a16:creationId xmlns:a16="http://schemas.microsoft.com/office/drawing/2014/main" id="{EF22D465-681B-CFFF-107B-E6F7935E5F1B}"/>
              </a:ext>
            </a:extLst>
          </p:cNvPr>
          <p:cNvSpPr/>
          <p:nvPr/>
        </p:nvSpPr>
        <p:spPr>
          <a:xfrm>
            <a:off x="5495078" y="5041911"/>
            <a:ext cx="24" cy="24"/>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256;p19">
            <a:extLst>
              <a:ext uri="{FF2B5EF4-FFF2-40B4-BE49-F238E27FC236}">
                <a16:creationId xmlns:a16="http://schemas.microsoft.com/office/drawing/2014/main" id="{6BBA2C88-B7B8-5690-CA52-DDF4E49C6746}"/>
              </a:ext>
            </a:extLst>
          </p:cNvPr>
          <p:cNvSpPr/>
          <p:nvPr/>
        </p:nvSpPr>
        <p:spPr>
          <a:xfrm rot="16200000">
            <a:off x="6020550" y="1870377"/>
            <a:ext cx="1150702" cy="3020596"/>
          </a:xfrm>
          <a:prstGeom prst="round2SameRect">
            <a:avLst>
              <a:gd name="adj1" fmla="val 50000"/>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7;p19">
            <a:extLst>
              <a:ext uri="{FF2B5EF4-FFF2-40B4-BE49-F238E27FC236}">
                <a16:creationId xmlns:a16="http://schemas.microsoft.com/office/drawing/2014/main" id="{AFB6EC1C-FDE7-DF62-8255-33741C15A8DD}"/>
              </a:ext>
            </a:extLst>
          </p:cNvPr>
          <p:cNvSpPr/>
          <p:nvPr/>
        </p:nvSpPr>
        <p:spPr>
          <a:xfrm>
            <a:off x="5622732" y="3118670"/>
            <a:ext cx="2743364" cy="524009"/>
          </a:xfrm>
          <a:prstGeom prst="roundRect">
            <a:avLst>
              <a:gd name="adj" fmla="val 50000"/>
            </a:avLst>
          </a:prstGeom>
          <a:solidFill>
            <a:srgbClr val="FFFFFF"/>
          </a:solidFill>
          <a:ln w="9525" cap="flat" cmpd="sng">
            <a:solidFill>
              <a:schemeClr val="accent4"/>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dirty="0">
                <a:solidFill>
                  <a:schemeClr val="accent4"/>
                </a:solidFill>
                <a:ea typeface="Fira Sans Extra Condensed Medium"/>
                <a:cs typeface="Fira Sans Extra Condensed Medium"/>
                <a:sym typeface="Fira Sans Extra Condensed Medium"/>
              </a:rPr>
              <a:t>Your service credit</a:t>
            </a:r>
            <a:endParaRPr b="1" dirty="0">
              <a:solidFill>
                <a:schemeClr val="accent4"/>
              </a:solidFill>
            </a:endParaRPr>
          </a:p>
        </p:txBody>
      </p:sp>
      <p:sp>
        <p:nvSpPr>
          <p:cNvPr id="11" name="Google Shape;260;p19">
            <a:extLst>
              <a:ext uri="{FF2B5EF4-FFF2-40B4-BE49-F238E27FC236}">
                <a16:creationId xmlns:a16="http://schemas.microsoft.com/office/drawing/2014/main" id="{18EA7B16-BBE0-D9B4-8E48-FC4AAAED38FB}"/>
              </a:ext>
            </a:extLst>
          </p:cNvPr>
          <p:cNvSpPr/>
          <p:nvPr/>
        </p:nvSpPr>
        <p:spPr>
          <a:xfrm rot="16200000">
            <a:off x="6020549" y="3413831"/>
            <a:ext cx="1150702" cy="3020596"/>
          </a:xfrm>
          <a:prstGeom prst="round2SameRect">
            <a:avLst>
              <a:gd name="adj1" fmla="val 50000"/>
              <a:gd name="adj2"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1;p19">
            <a:extLst>
              <a:ext uri="{FF2B5EF4-FFF2-40B4-BE49-F238E27FC236}">
                <a16:creationId xmlns:a16="http://schemas.microsoft.com/office/drawing/2014/main" id="{423F5409-A301-D149-FD77-C1BF84A419C1}"/>
              </a:ext>
            </a:extLst>
          </p:cNvPr>
          <p:cNvSpPr/>
          <p:nvPr/>
        </p:nvSpPr>
        <p:spPr>
          <a:xfrm>
            <a:off x="5622731" y="4662124"/>
            <a:ext cx="2651761" cy="524009"/>
          </a:xfrm>
          <a:prstGeom prst="roundRect">
            <a:avLst>
              <a:gd name="adj" fmla="val 50000"/>
            </a:avLst>
          </a:prstGeom>
          <a:solidFill>
            <a:srgbClr val="FFFFFF"/>
          </a:solidFill>
          <a:ln w="9525" cap="flat" cmpd="sng">
            <a:solidFill>
              <a:schemeClr val="accent5"/>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dirty="0">
                <a:solidFill>
                  <a:schemeClr val="accent5"/>
                </a:solidFill>
                <a:ea typeface="Fira Sans Extra Condensed Medium"/>
                <a:cs typeface="Fira Sans Extra Condensed Medium"/>
                <a:sym typeface="Fira Sans Extra Condensed Medium"/>
              </a:rPr>
              <a:t>A benefit multiplier</a:t>
            </a:r>
            <a:endParaRPr b="1" dirty="0">
              <a:solidFill>
                <a:schemeClr val="accent5"/>
              </a:solidFill>
            </a:endParaRPr>
          </a:p>
        </p:txBody>
      </p:sp>
      <p:sp>
        <p:nvSpPr>
          <p:cNvPr id="13" name="Google Shape;264;p19">
            <a:extLst>
              <a:ext uri="{FF2B5EF4-FFF2-40B4-BE49-F238E27FC236}">
                <a16:creationId xmlns:a16="http://schemas.microsoft.com/office/drawing/2014/main" id="{CA22FC6C-B391-AC33-0D79-552B3F36991A}"/>
              </a:ext>
            </a:extLst>
          </p:cNvPr>
          <p:cNvSpPr/>
          <p:nvPr/>
        </p:nvSpPr>
        <p:spPr>
          <a:xfrm rot="16200000">
            <a:off x="6020548" y="326926"/>
            <a:ext cx="1150703" cy="3020596"/>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265;p19">
            <a:extLst>
              <a:ext uri="{FF2B5EF4-FFF2-40B4-BE49-F238E27FC236}">
                <a16:creationId xmlns:a16="http://schemas.microsoft.com/office/drawing/2014/main" id="{C3FB8139-7D24-A313-2026-981C6331199B}"/>
              </a:ext>
            </a:extLst>
          </p:cNvPr>
          <p:cNvSpPr/>
          <p:nvPr/>
        </p:nvSpPr>
        <p:spPr>
          <a:xfrm>
            <a:off x="5622731" y="1575219"/>
            <a:ext cx="2743338" cy="524010"/>
          </a:xfrm>
          <a:prstGeom prst="roundRect">
            <a:avLst>
              <a:gd name="adj" fmla="val 50000"/>
            </a:avLst>
          </a:prstGeom>
          <a:solidFill>
            <a:srgbClr val="FFFFFF"/>
          </a:solidFill>
          <a:ln w="9525" cap="flat" cmpd="sng">
            <a:solidFill>
              <a:schemeClr val="accent3"/>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dirty="0">
                <a:solidFill>
                  <a:schemeClr val="accent3"/>
                </a:solidFill>
                <a:ea typeface="Fira Sans Extra Condensed Medium"/>
                <a:cs typeface="Fira Sans Extra Condensed Medium"/>
                <a:sym typeface="Fira Sans Extra Condensed Medium"/>
              </a:rPr>
              <a:t>Your average final compensation (AFC)</a:t>
            </a:r>
            <a:endParaRPr b="1" dirty="0">
              <a:solidFill>
                <a:schemeClr val="accent3"/>
              </a:solidFill>
              <a:ea typeface="Fira Sans Extra Condensed Medium"/>
              <a:cs typeface="Fira Sans Extra Condensed Medium"/>
              <a:sym typeface="Fira Sans Extra Condensed Medium"/>
            </a:endParaRPr>
          </a:p>
        </p:txBody>
      </p:sp>
      <p:grpSp>
        <p:nvGrpSpPr>
          <p:cNvPr id="15" name="Google Shape;284;p19">
            <a:extLst>
              <a:ext uri="{FF2B5EF4-FFF2-40B4-BE49-F238E27FC236}">
                <a16:creationId xmlns:a16="http://schemas.microsoft.com/office/drawing/2014/main" id="{A10B128C-8D05-11AC-1CF3-1EB6B69855F6}"/>
              </a:ext>
            </a:extLst>
          </p:cNvPr>
          <p:cNvGrpSpPr/>
          <p:nvPr/>
        </p:nvGrpSpPr>
        <p:grpSpPr>
          <a:xfrm>
            <a:off x="3741842" y="1837128"/>
            <a:ext cx="1198581" cy="1543302"/>
            <a:chOff x="2288356" y="1696445"/>
            <a:chExt cx="882450" cy="1136250"/>
          </a:xfrm>
        </p:grpSpPr>
        <p:sp>
          <p:nvSpPr>
            <p:cNvPr id="16" name="Google Shape;285;p19">
              <a:extLst>
                <a:ext uri="{FF2B5EF4-FFF2-40B4-BE49-F238E27FC236}">
                  <a16:creationId xmlns:a16="http://schemas.microsoft.com/office/drawing/2014/main" id="{C897FDEA-E94C-019D-0A85-C7961967646D}"/>
                </a:ext>
              </a:extLst>
            </p:cNvPr>
            <p:cNvSpPr/>
            <p:nvPr/>
          </p:nvSpPr>
          <p:spPr>
            <a:xfrm flipH="1">
              <a:off x="2288356" y="1696445"/>
              <a:ext cx="773700" cy="773700"/>
            </a:xfrm>
            <a:prstGeom prst="arc">
              <a:avLst>
                <a:gd name="adj1" fmla="val 16200000"/>
                <a:gd name="adj2"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 name="Google Shape;286;p19">
              <a:extLst>
                <a:ext uri="{FF2B5EF4-FFF2-40B4-BE49-F238E27FC236}">
                  <a16:creationId xmlns:a16="http://schemas.microsoft.com/office/drawing/2014/main" id="{7D561589-EE1E-786B-3B2A-22F1A8E68379}"/>
                </a:ext>
              </a:extLst>
            </p:cNvPr>
            <p:cNvCxnSpPr>
              <a:stCxn id="16" idx="0"/>
            </p:cNvCxnSpPr>
            <p:nvPr/>
          </p:nvCxnSpPr>
          <p:spPr>
            <a:xfrm>
              <a:off x="2675206" y="1696445"/>
              <a:ext cx="495600" cy="0"/>
            </a:xfrm>
            <a:prstGeom prst="straightConnector1">
              <a:avLst/>
            </a:prstGeom>
            <a:noFill/>
            <a:ln w="9525" cap="flat" cmpd="sng">
              <a:solidFill>
                <a:srgbClr val="000000"/>
              </a:solidFill>
              <a:prstDash val="solid"/>
              <a:round/>
              <a:headEnd type="none" w="med" len="med"/>
              <a:tailEnd type="oval" w="med" len="med"/>
            </a:ln>
          </p:spPr>
        </p:cxnSp>
        <p:cxnSp>
          <p:nvCxnSpPr>
            <p:cNvPr id="18" name="Google Shape;287;p19">
              <a:extLst>
                <a:ext uri="{FF2B5EF4-FFF2-40B4-BE49-F238E27FC236}">
                  <a16:creationId xmlns:a16="http://schemas.microsoft.com/office/drawing/2014/main" id="{A0706272-6DD3-D9EE-A538-3C83A93CD9FF}"/>
                </a:ext>
              </a:extLst>
            </p:cNvPr>
            <p:cNvCxnSpPr>
              <a:stCxn id="16" idx="2"/>
            </p:cNvCxnSpPr>
            <p:nvPr/>
          </p:nvCxnSpPr>
          <p:spPr>
            <a:xfrm>
              <a:off x="2288356" y="2083295"/>
              <a:ext cx="0" cy="749400"/>
            </a:xfrm>
            <a:prstGeom prst="straightConnector1">
              <a:avLst/>
            </a:prstGeom>
            <a:noFill/>
            <a:ln w="9525" cap="flat" cmpd="sng">
              <a:solidFill>
                <a:srgbClr val="000000"/>
              </a:solidFill>
              <a:prstDash val="solid"/>
              <a:round/>
              <a:headEnd type="none" w="med" len="med"/>
              <a:tailEnd type="none" w="med" len="med"/>
            </a:ln>
          </p:spPr>
        </p:cxnSp>
      </p:grpSp>
      <p:grpSp>
        <p:nvGrpSpPr>
          <p:cNvPr id="19" name="Google Shape;288;p19">
            <a:extLst>
              <a:ext uri="{FF2B5EF4-FFF2-40B4-BE49-F238E27FC236}">
                <a16:creationId xmlns:a16="http://schemas.microsoft.com/office/drawing/2014/main" id="{DA4293A8-A6F4-B26A-6B68-C0324B469B69}"/>
              </a:ext>
            </a:extLst>
          </p:cNvPr>
          <p:cNvGrpSpPr/>
          <p:nvPr/>
        </p:nvGrpSpPr>
        <p:grpSpPr>
          <a:xfrm>
            <a:off x="3741918" y="3380717"/>
            <a:ext cx="1198543" cy="1543616"/>
            <a:chOff x="7009125" y="3265500"/>
            <a:chExt cx="565800" cy="728700"/>
          </a:xfrm>
        </p:grpSpPr>
        <p:sp>
          <p:nvSpPr>
            <p:cNvPr id="20" name="Google Shape;289;p19">
              <a:extLst>
                <a:ext uri="{FF2B5EF4-FFF2-40B4-BE49-F238E27FC236}">
                  <a16:creationId xmlns:a16="http://schemas.microsoft.com/office/drawing/2014/main" id="{F6B5FBBF-CAEB-737E-DDEB-11CD2A4BEDFF}"/>
                </a:ext>
              </a:extLst>
            </p:cNvPr>
            <p:cNvSpPr/>
            <p:nvPr/>
          </p:nvSpPr>
          <p:spPr>
            <a:xfrm rot="10800000">
              <a:off x="7009125" y="3498000"/>
              <a:ext cx="496200" cy="496200"/>
            </a:xfrm>
            <a:prstGeom prst="arc">
              <a:avLst>
                <a:gd name="adj1" fmla="val 16200000"/>
                <a:gd name="adj2"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 name="Google Shape;290;p19">
              <a:extLst>
                <a:ext uri="{FF2B5EF4-FFF2-40B4-BE49-F238E27FC236}">
                  <a16:creationId xmlns:a16="http://schemas.microsoft.com/office/drawing/2014/main" id="{B28A91DF-C7C8-CF3B-2061-1FDCBFEAA34D}"/>
                </a:ext>
              </a:extLst>
            </p:cNvPr>
            <p:cNvCxnSpPr>
              <a:stCxn id="20" idx="0"/>
            </p:cNvCxnSpPr>
            <p:nvPr/>
          </p:nvCxnSpPr>
          <p:spPr>
            <a:xfrm>
              <a:off x="7257225" y="3994200"/>
              <a:ext cx="317700" cy="0"/>
            </a:xfrm>
            <a:prstGeom prst="straightConnector1">
              <a:avLst/>
            </a:prstGeom>
            <a:noFill/>
            <a:ln w="9525" cap="flat" cmpd="sng">
              <a:solidFill>
                <a:srgbClr val="000000"/>
              </a:solidFill>
              <a:prstDash val="solid"/>
              <a:round/>
              <a:headEnd type="none" w="med" len="med"/>
              <a:tailEnd type="oval" w="med" len="med"/>
            </a:ln>
          </p:spPr>
        </p:cxnSp>
        <p:cxnSp>
          <p:nvCxnSpPr>
            <p:cNvPr id="22" name="Google Shape;291;p19">
              <a:extLst>
                <a:ext uri="{FF2B5EF4-FFF2-40B4-BE49-F238E27FC236}">
                  <a16:creationId xmlns:a16="http://schemas.microsoft.com/office/drawing/2014/main" id="{0AE15AE4-01E2-2B92-A1AF-52B81DC4BA09}"/>
                </a:ext>
              </a:extLst>
            </p:cNvPr>
            <p:cNvCxnSpPr>
              <a:stCxn id="20" idx="2"/>
            </p:cNvCxnSpPr>
            <p:nvPr/>
          </p:nvCxnSpPr>
          <p:spPr>
            <a:xfrm rot="10800000">
              <a:off x="7009125" y="3265500"/>
              <a:ext cx="0" cy="480600"/>
            </a:xfrm>
            <a:prstGeom prst="straightConnector1">
              <a:avLst/>
            </a:prstGeom>
            <a:noFill/>
            <a:ln w="9525" cap="flat" cmpd="sng">
              <a:solidFill>
                <a:srgbClr val="000000"/>
              </a:solidFill>
              <a:prstDash val="solid"/>
              <a:round/>
              <a:headEnd type="none" w="med" len="med"/>
              <a:tailEnd type="none" w="med" len="med"/>
            </a:ln>
          </p:spPr>
        </p:cxnSp>
      </p:grpSp>
      <p:cxnSp>
        <p:nvCxnSpPr>
          <p:cNvPr id="23" name="Google Shape;292;p19">
            <a:extLst>
              <a:ext uri="{FF2B5EF4-FFF2-40B4-BE49-F238E27FC236}">
                <a16:creationId xmlns:a16="http://schemas.microsoft.com/office/drawing/2014/main" id="{42F72035-9FFF-C944-E9BE-852128583060}"/>
              </a:ext>
            </a:extLst>
          </p:cNvPr>
          <p:cNvCxnSpPr>
            <a:cxnSpLocks/>
          </p:cNvCxnSpPr>
          <p:nvPr/>
        </p:nvCxnSpPr>
        <p:spPr>
          <a:xfrm>
            <a:off x="2809808" y="3381964"/>
            <a:ext cx="2130675" cy="0"/>
          </a:xfrm>
          <a:prstGeom prst="straightConnector1">
            <a:avLst/>
          </a:prstGeom>
          <a:noFill/>
          <a:ln w="9525" cap="flat" cmpd="sng">
            <a:solidFill>
              <a:srgbClr val="000000"/>
            </a:solidFill>
            <a:prstDash val="solid"/>
            <a:round/>
            <a:headEnd type="none" w="med" len="med"/>
            <a:tailEnd type="oval" w="med" len="med"/>
          </a:ln>
        </p:spPr>
      </p:cxnSp>
      <p:sp>
        <p:nvSpPr>
          <p:cNvPr id="24" name="Google Shape;293;p19">
            <a:extLst>
              <a:ext uri="{FF2B5EF4-FFF2-40B4-BE49-F238E27FC236}">
                <a16:creationId xmlns:a16="http://schemas.microsoft.com/office/drawing/2014/main" id="{863A9667-AB11-2E19-4278-F21A521051CB}"/>
              </a:ext>
            </a:extLst>
          </p:cNvPr>
          <p:cNvSpPr/>
          <p:nvPr/>
        </p:nvSpPr>
        <p:spPr>
          <a:xfrm>
            <a:off x="3643268" y="3283560"/>
            <a:ext cx="196809" cy="196809"/>
          </a:xfrm>
          <a:prstGeom prst="ellipse">
            <a:avLst/>
          </a:prstGeom>
          <a:solidFill>
            <a:srgbClr val="FFFFFF"/>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roup 24">
            <a:extLst>
              <a:ext uri="{FF2B5EF4-FFF2-40B4-BE49-F238E27FC236}">
                <a16:creationId xmlns:a16="http://schemas.microsoft.com/office/drawing/2014/main" id="{536C3863-64F2-ADD8-4542-5BE26413EBCF}"/>
              </a:ext>
            </a:extLst>
          </p:cNvPr>
          <p:cNvGrpSpPr/>
          <p:nvPr/>
        </p:nvGrpSpPr>
        <p:grpSpPr>
          <a:xfrm>
            <a:off x="777905" y="2101804"/>
            <a:ext cx="2560319" cy="2560320"/>
            <a:chOff x="542526" y="2002086"/>
            <a:chExt cx="2560319" cy="2560320"/>
          </a:xfrm>
        </p:grpSpPr>
        <p:sp>
          <p:nvSpPr>
            <p:cNvPr id="26" name="Google Shape;294;p19">
              <a:extLst>
                <a:ext uri="{FF2B5EF4-FFF2-40B4-BE49-F238E27FC236}">
                  <a16:creationId xmlns:a16="http://schemas.microsoft.com/office/drawing/2014/main" id="{A3D97A4B-5318-7036-239B-B7DE101D3AE0}"/>
                </a:ext>
              </a:extLst>
            </p:cNvPr>
            <p:cNvSpPr/>
            <p:nvPr/>
          </p:nvSpPr>
          <p:spPr>
            <a:xfrm>
              <a:off x="542526" y="2002086"/>
              <a:ext cx="2560319" cy="256032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95;p19">
              <a:extLst>
                <a:ext uri="{FF2B5EF4-FFF2-40B4-BE49-F238E27FC236}">
                  <a16:creationId xmlns:a16="http://schemas.microsoft.com/office/drawing/2014/main" id="{7C25DCA4-98B8-7233-CCF7-CC42B31DCF10}"/>
                </a:ext>
              </a:extLst>
            </p:cNvPr>
            <p:cNvSpPr/>
            <p:nvPr/>
          </p:nvSpPr>
          <p:spPr>
            <a:xfrm>
              <a:off x="771126" y="2230688"/>
              <a:ext cx="2103120" cy="2103119"/>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chemeClr val="accent2"/>
                  </a:solidFill>
                  <a:ea typeface="Fira Sans Extra Condensed Medium"/>
                  <a:cs typeface="Fira Sans Extra Condensed Medium"/>
                  <a:sym typeface="Fira Sans Extra Condensed Medium"/>
                </a:rPr>
                <a:t>Benefit based on formula that includes:</a:t>
              </a:r>
              <a:endParaRPr b="1" dirty="0">
                <a:solidFill>
                  <a:schemeClr val="accent2"/>
                </a:solidFill>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3165229972"/>
      </p:ext>
    </p:extLst>
  </p:cSld>
  <p:clrMapOvr>
    <a:masterClrMapping/>
  </p:clrMapOvr>
  <mc:AlternateContent xmlns:mc="http://schemas.openxmlformats.org/markup-compatibility/2006" xmlns:p14="http://schemas.microsoft.com/office/powerpoint/2010/main">
    <mc:Choice Requires="p14">
      <p:transition spd="slow" p14:dur="2000" advTm="20204"/>
    </mc:Choice>
    <mc:Fallback xmlns="">
      <p:transition spd="slow" advTm="202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SCRS, PORS Class Two AFC calculation</a:t>
            </a:r>
          </a:p>
        </p:txBody>
      </p:sp>
      <p:sp>
        <p:nvSpPr>
          <p:cNvPr id="3" name="Content Placeholder 2"/>
          <p:cNvSpPr>
            <a:spLocks noGrp="1"/>
          </p:cNvSpPr>
          <p:nvPr>
            <p:ph idx="1"/>
          </p:nvPr>
        </p:nvSpPr>
        <p:spPr/>
        <p:txBody>
          <a:bodyPr/>
          <a:lstStyle/>
          <a:p>
            <a:pPr lvl="0"/>
            <a:r>
              <a:rPr lang="en-US" dirty="0"/>
              <a:t>AFC includes your 12 highest consecutive quarters of earnable compensation and termination payment for up to 45 days of unused annual leave divided by 3.</a:t>
            </a:r>
          </a:p>
          <a:p>
            <a:pPr lvl="0"/>
            <a:r>
              <a:rPr lang="en-US" dirty="0"/>
              <a:t>Up to 90 days unused sick leave at retirement added to service credit.</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8</a:t>
            </a:fld>
            <a:endParaRPr lang="en-US" dirty="0"/>
          </a:p>
        </p:txBody>
      </p:sp>
      <p:pic>
        <p:nvPicPr>
          <p:cNvPr id="6" name="Audio 5">
            <a:hlinkClick r:id="" action="ppaction://media"/>
            <a:extLst>
              <a:ext uri="{FF2B5EF4-FFF2-40B4-BE49-F238E27FC236}">
                <a16:creationId xmlns:a16="http://schemas.microsoft.com/office/drawing/2014/main" id="{E86D72BB-E2AC-40F5-8FF9-496054B1B9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897904820"/>
      </p:ext>
    </p:extLst>
  </p:cSld>
  <p:clrMapOvr>
    <a:masterClrMapping/>
  </p:clrMapOvr>
  <mc:AlternateContent xmlns:mc="http://schemas.openxmlformats.org/markup-compatibility/2006" xmlns:p14="http://schemas.microsoft.com/office/powerpoint/2010/main">
    <mc:Choice Requires="p14">
      <p:transition spd="slow" p14:dur="2000" advTm="27726"/>
    </mc:Choice>
    <mc:Fallback xmlns="">
      <p:transition spd="slow" advTm="277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SCRS, PORS Class Three AFC calculation</a:t>
            </a:r>
            <a:endParaRPr lang="en-US" dirty="0"/>
          </a:p>
        </p:txBody>
      </p:sp>
      <p:sp>
        <p:nvSpPr>
          <p:cNvPr id="3" name="Content Placeholder 2"/>
          <p:cNvSpPr>
            <a:spLocks noGrp="1"/>
          </p:cNvSpPr>
          <p:nvPr>
            <p:ph idx="1"/>
          </p:nvPr>
        </p:nvSpPr>
        <p:spPr/>
        <p:txBody>
          <a:bodyPr/>
          <a:lstStyle/>
          <a:p>
            <a:pPr lvl="0"/>
            <a:r>
              <a:rPr lang="en-US" dirty="0"/>
              <a:t>AFC includes 20 highest consecutive quarters of earnable compensation divided by 5.</a:t>
            </a:r>
          </a:p>
          <a:p>
            <a:pPr lvl="0"/>
            <a:r>
              <a:rPr lang="en-US" dirty="0"/>
              <a:t>AFC does not include unused annual leave payouts.</a:t>
            </a:r>
          </a:p>
          <a:p>
            <a:pPr lvl="0"/>
            <a:r>
              <a:rPr lang="en-US" dirty="0"/>
              <a:t>No unused sick leave added to service credit.</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9</a:t>
            </a:fld>
            <a:endParaRPr lang="en-US" dirty="0"/>
          </a:p>
        </p:txBody>
      </p:sp>
      <p:pic>
        <p:nvPicPr>
          <p:cNvPr id="5" name="Audio 4">
            <a:hlinkClick r:id="" action="ppaction://media"/>
            <a:extLst>
              <a:ext uri="{FF2B5EF4-FFF2-40B4-BE49-F238E27FC236}">
                <a16:creationId xmlns:a16="http://schemas.microsoft.com/office/drawing/2014/main" id="{8006880F-7657-423D-AAD2-C51554FD9C3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84934638"/>
      </p:ext>
    </p:extLst>
  </p:cSld>
  <p:clrMapOvr>
    <a:masterClrMapping/>
  </p:clrMapOvr>
  <mc:AlternateContent xmlns:mc="http://schemas.openxmlformats.org/markup-compatibility/2006" xmlns:p14="http://schemas.microsoft.com/office/powerpoint/2010/main">
    <mc:Choice Requires="p14">
      <p:transition spd="slow" p14:dur="2000" advTm="24911"/>
    </mc:Choice>
    <mc:Fallback xmlns="">
      <p:transition spd="slow" advTm="249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6&quot;/&gt;&lt;/TableIndex&gt;&lt;/ShapeTextInfo&gt;"/>
  <p:tag name="HTML_SHAPEINFO" val="&lt;ThreeDShapeInfo&gt;&lt;uuid val=&quot;{32623148-8CAC-48B8-A799-22A3F6154B16}&quot;/&gt;&lt;isInvalidForFieldText val=&quot;0&quot;/&gt;&lt;Image&gt;&lt;filename val=&quot;C:\Users\rscald\AppData\Local\Temp\CP149283483656Session\CPTrustFolder149283483671\PPTImport149283696140\data\asimages\{32623148-8CAC-48B8-A799-22A3F6154B16}_21.png&quot;/&gt;&lt;left val=&quot;24&quot;/&gt;&lt;top val=&quot;24&quot;/&gt;&lt;width val=&quot;746&quot;/&gt;&lt;height val=&quot;17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ACE4275-8AFB-4D82-806C-4D2C2AE3AFE5}&quot;/&gt;&lt;isInvalidForFieldText val=&quot;0&quot;/&gt;&lt;Image&gt;&lt;filename val=&quot;C:\Users\rscald\AppData\Local\Temp\CP149283483656Session\CPTrustFolder149283483671\PPTImport149283696140\data\asimages\{6ACE4275-8AFB-4D82-806C-4D2C2AE3AFE5}_21.png&quot;/&gt;&lt;left val=&quot;864&quot;/&gt;&lt;top val=&quot;670&quot;/&gt;&lt;width val=&quot;47&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2&quot;/&gt;&lt;/TableIndex&gt;&lt;/ShapeTextInfo&gt;"/>
  <p:tag name="HTML_SHAPEINFO" val="&lt;ThreeDShapeInfo&gt;&lt;uuid val=&quot;{EE07FD67-454B-4505-AF01-5FD3E36A8B84}&quot;/&gt;&lt;isInvalidForFieldText val=&quot;0&quot;/&gt;&lt;Image&gt;&lt;filename val=&quot;C:\Users\rscald\AppData\Local\Temp\CP149283483656Session\CPTrustFolder149283483671\PPTImport149283696140\data\asimages\{EE07FD67-454B-4505-AF01-5FD3E36A8B84}_23.png&quot;/&gt;&lt;left val=&quot;24&quot;/&gt;&lt;top val=&quot;24&quot;/&gt;&lt;width val=&quot;743&quot;/&gt;&lt;height val=&quot;17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98CC2AC-8E4D-4553-92B0-672553F222D7}&quot;/&gt;&lt;isInvalidForFieldText val=&quot;0&quot;/&gt;&lt;Image&gt;&lt;filename val=&quot;C:\Users\rscald\AppData\Local\Temp\CP149283483656Session\CPTrustFolder149283483671\PPTImport149283696140\data\asimages\{998CC2AC-8E4D-4553-92B0-672553F222D7}_23.png&quot;/&gt;&lt;left val=&quot;864&quot;/&gt;&lt;top val=&quot;670&quot;/&gt;&lt;width val=&quot;47&quot;/&gt;&lt;height val=&quot;3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1&quot;/&gt;&lt;lineCharCount val=&quot;68&quot;/&gt;&lt;/TableIndex&gt;&lt;/ShapeTextInfo&gt;"/>
  <p:tag name="HTML_SHAPEINFO" val="&lt;ThreeDShapeInfo&gt;&lt;uuid val=&quot;{36D5B537-5CF7-4BA6-882A-E368ED136783}&quot;/&gt;&lt;isInvalidForFieldText val=&quot;0&quot;/&gt;&lt;Image&gt;&lt;filename val=&quot;C:\Users\rscald\AppData\Local\Temp\CP149283483656Session\CPTrustFolder149283483671\PPTImport149283696140\data\asimages\{36D5B537-5CF7-4BA6-882A-E368ED136783}_23.png&quot;/&gt;&lt;left val=&quot;47&quot;/&gt;&lt;top val=&quot;675&quot;/&gt;&lt;width val=&quot;804&quot;/&gt;&lt;height val=&quot;46&quot;/&gt;&lt;hasText val=&quot;1&quot;/&gt;&lt;/Image&gt;&lt;/ThreeDShapeInfo&gt;"/>
</p:tagLst>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8595</TotalTime>
  <Words>808</Words>
  <Application>Microsoft Office PowerPoint</Application>
  <PresentationFormat>On-screen Show (4:3)</PresentationFormat>
  <Paragraphs>129</Paragraphs>
  <Slides>16</Slides>
  <Notes>12</Notes>
  <HiddenSlides>0</HiddenSlides>
  <MMClips>14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Tw Cen MT Condensed</vt:lpstr>
      <vt:lpstr>Office Theme</vt:lpstr>
      <vt:lpstr>Service retirement</vt:lpstr>
      <vt:lpstr>SCRS, PORS membership classes</vt:lpstr>
      <vt:lpstr>SCRS Class Two retirement eligibility</vt:lpstr>
      <vt:lpstr>PORS Class Two retirement eligibility</vt:lpstr>
      <vt:lpstr>SCRS Class Three retirement eligibility</vt:lpstr>
      <vt:lpstr>PORS Class Three retirement eligibility</vt:lpstr>
      <vt:lpstr>SCRS, PORS service retirement monthly benefit</vt:lpstr>
      <vt:lpstr>SCRS, PORS Class Two AFC calculation</vt:lpstr>
      <vt:lpstr>SCRS, PORS Class Three AFC calculation</vt:lpstr>
      <vt:lpstr>Monthly benefit calculation1</vt:lpstr>
      <vt:lpstr>Class Two SCRS, PORS Option A example</vt:lpstr>
      <vt:lpstr>Class Three SCRS, PORS Option A example</vt:lpstr>
      <vt:lpstr>SCRS, PORS benefit estimates</vt:lpstr>
      <vt:lpstr>Using your benefit estimate</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Heather H. Young</cp:lastModifiedBy>
  <cp:revision>84</cp:revision>
  <cp:lastPrinted>2019-12-11T18:59:44Z</cp:lastPrinted>
  <dcterms:created xsi:type="dcterms:W3CDTF">2020-02-04T21:24:40Z</dcterms:created>
  <dcterms:modified xsi:type="dcterms:W3CDTF">2023-05-24T14:46:33Z</dcterms:modified>
</cp:coreProperties>
</file>