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8" r:id="rId2"/>
    <p:sldId id="269" r:id="rId3"/>
    <p:sldId id="315" r:id="rId4"/>
    <p:sldId id="341" r:id="rId5"/>
    <p:sldId id="334" r:id="rId6"/>
    <p:sldId id="335" r:id="rId7"/>
    <p:sldId id="320"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4" clrIdx="0">
    <p:extLst>
      <p:ext uri="{19B8F6BF-5375-455C-9EA6-DF929625EA0E}">
        <p15:presenceInfo xmlns:p15="http://schemas.microsoft.com/office/powerpoint/2012/main" userId="S::ryounh@peba.sc.gov::9a85b619-8fd1-4dec-b439-2514df7fe89a" providerId="AD"/>
      </p:ext>
    </p:extLst>
  </p:cmAuthor>
  <p:cmAuthor id="2" name="Jennifer S. Dolder" initials="JSD" lastIdx="1" clrIdx="1">
    <p:extLst>
      <p:ext uri="{19B8F6BF-5375-455C-9EA6-DF929625EA0E}">
        <p15:presenceInfo xmlns:p15="http://schemas.microsoft.com/office/powerpoint/2012/main" userId="S::rdoldj@peba.sc.gov::adc8f237-6518-4fda-a594-f6aaccffabfd" providerId="AD"/>
      </p:ext>
    </p:extLst>
  </p:cmAuthor>
  <p:cmAuthor id="3" name="Jessica Moak" initials="JM" lastIdx="1"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77" d="100"/>
          <a:sy n="77" d="100"/>
        </p:scale>
        <p:origin x="129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4/24/2023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5</a:t>
            </a:fld>
            <a:endParaRPr lang="en-US" dirty="0"/>
          </a:p>
        </p:txBody>
      </p:sp>
    </p:spTree>
    <p:extLst>
      <p:ext uri="{BB962C8B-B14F-4D97-AF65-F5344CB8AC3E}">
        <p14:creationId xmlns:p14="http://schemas.microsoft.com/office/powerpoint/2010/main" val="363008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6</a:t>
            </a:fld>
            <a:endParaRPr lang="en-US" dirty="0"/>
          </a:p>
        </p:txBody>
      </p:sp>
    </p:spTree>
    <p:extLst>
      <p:ext uri="{BB962C8B-B14F-4D97-AF65-F5344CB8AC3E}">
        <p14:creationId xmlns:p14="http://schemas.microsoft.com/office/powerpoint/2010/main" val="366928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instagram.com/s.c.peba/"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7.png"/><Relationship Id="rId10" Type="http://schemas.openxmlformats.org/officeDocument/2006/relationships/hyperlink" Target="http://www.youtube.com/c/pebatv" TargetMode="External"/><Relationship Id="rId4" Type="http://schemas.openxmlformats.org/officeDocument/2006/relationships/image" Target="../media/image6.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tx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tx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pic>
        <p:nvPicPr>
          <p:cNvPr id="21" name="Picture 20">
            <a:extLst>
              <a:ext uri="{FF2B5EF4-FFF2-40B4-BE49-F238E27FC236}">
                <a16:creationId xmlns:a16="http://schemas.microsoft.com/office/drawing/2014/main" id="{B970E957-0244-46AF-A3F5-62854683B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2" name="Picture 21">
            <a:extLst>
              <a:ext uri="{FF2B5EF4-FFF2-40B4-BE49-F238E27FC236}">
                <a16:creationId xmlns:a16="http://schemas.microsoft.com/office/drawing/2014/main" id="{A1B82644-45E2-4AE1-A011-905548B02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3" name="Picture 22">
            <a:extLst>
              <a:ext uri="{FF2B5EF4-FFF2-40B4-BE49-F238E27FC236}">
                <a16:creationId xmlns:a16="http://schemas.microsoft.com/office/drawing/2014/main" id="{5B5774FA-A45D-4143-8804-3CB97C848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25" name="Picture 24">
            <a:extLst>
              <a:ext uri="{FF2B5EF4-FFF2-40B4-BE49-F238E27FC236}">
                <a16:creationId xmlns:a16="http://schemas.microsoft.com/office/drawing/2014/main" id="{6660477D-E0E8-4212-BED5-97F299F2A2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26" name="Picture 25">
            <a:extLst>
              <a:ext uri="{FF2B5EF4-FFF2-40B4-BE49-F238E27FC236}">
                <a16:creationId xmlns:a16="http://schemas.microsoft.com/office/drawing/2014/main" id="{8C4BDEE1-0818-49E8-9C7A-F7F1872150A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grpSp>
        <p:nvGrpSpPr>
          <p:cNvPr id="27" name="Group 26">
            <a:extLst>
              <a:ext uri="{FF2B5EF4-FFF2-40B4-BE49-F238E27FC236}">
                <a16:creationId xmlns:a16="http://schemas.microsoft.com/office/drawing/2014/main" id="{E6019BF6-FAAB-4AEF-A69B-99EE68479C9D}"/>
              </a:ext>
            </a:extLst>
          </p:cNvPr>
          <p:cNvGrpSpPr/>
          <p:nvPr userDrawn="1"/>
        </p:nvGrpSpPr>
        <p:grpSpPr>
          <a:xfrm>
            <a:off x="1085421" y="1305360"/>
            <a:ext cx="7253907" cy="2312807"/>
            <a:chOff x="1085421" y="957888"/>
            <a:chExt cx="7253907" cy="2312807"/>
          </a:xfrm>
        </p:grpSpPr>
        <p:sp>
          <p:nvSpPr>
            <p:cNvPr id="28" name="TextBox 27">
              <a:extLst>
                <a:ext uri="{FF2B5EF4-FFF2-40B4-BE49-F238E27FC236}">
                  <a16:creationId xmlns:a16="http://schemas.microsoft.com/office/drawing/2014/main" id="{F47ADC1F-4ACF-4663-AC59-C3C991A94418}"/>
                </a:ext>
              </a:extLst>
            </p:cNvPr>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29" name="TextBox 28">
              <a:extLst>
                <a:ext uri="{FF2B5EF4-FFF2-40B4-BE49-F238E27FC236}">
                  <a16:creationId xmlns:a16="http://schemas.microsoft.com/office/drawing/2014/main" id="{ED000DA9-ED64-4472-9354-93129B96C359}"/>
                </a:ext>
              </a:extLst>
            </p:cNvPr>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30" name="TextBox 29">
              <a:extLst>
                <a:ext uri="{FF2B5EF4-FFF2-40B4-BE49-F238E27FC236}">
                  <a16:creationId xmlns:a16="http://schemas.microsoft.com/office/drawing/2014/main" id="{412E202D-9924-45DA-B969-28CEDB11E15F}"/>
                </a:ext>
              </a:extLst>
            </p:cNvPr>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31" name="TextBox 30">
              <a:extLst>
                <a:ext uri="{FF2B5EF4-FFF2-40B4-BE49-F238E27FC236}">
                  <a16:creationId xmlns:a16="http://schemas.microsoft.com/office/drawing/2014/main" id="{D4B79800-E144-4CE2-8F38-FC69AA82284F}"/>
                </a:ext>
              </a:extLst>
            </p:cNvPr>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32" name="TextBox 31">
            <a:extLst>
              <a:ext uri="{FF2B5EF4-FFF2-40B4-BE49-F238E27FC236}">
                <a16:creationId xmlns:a16="http://schemas.microsoft.com/office/drawing/2014/main" id="{3C24AC55-8294-4E5F-B26D-5E12307CB6FB}"/>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publication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peba.sc.gov/sites/default/files/pors_handbook.pdf" TargetMode="External"/><Relationship Id="rId3" Type="http://schemas.openxmlformats.org/officeDocument/2006/relationships/slideLayout" Target="../slideLayouts/slideLayout3.xml"/><Relationship Id="rId7" Type="http://schemas.openxmlformats.org/officeDocument/2006/relationships/hyperlink" Target="https://peba.sc.gov/sites/default/files/pors_c3.pdf"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peba.sc.gov/sites/default/files/scrs_handbook.pdf" TargetMode="External"/><Relationship Id="rId11" Type="http://schemas.openxmlformats.org/officeDocument/2006/relationships/image" Target="../media/image10.png"/><Relationship Id="rId5" Type="http://schemas.openxmlformats.org/officeDocument/2006/relationships/hyperlink" Target="https://peba.sc.gov/sites/default/files/scrs_c3.pdf" TargetMode="External"/><Relationship Id="rId10" Type="http://schemas.openxmlformats.org/officeDocument/2006/relationships/hyperlink" Target="https://peba.sc.gov/nyb" TargetMode="External"/><Relationship Id="rId4" Type="http://schemas.openxmlformats.org/officeDocument/2006/relationships/hyperlink" Target="https://peba.sc.gov/sites/default/files/select_guide.pdf" TargetMode="External"/><Relationship Id="rId9" Type="http://schemas.openxmlformats.org/officeDocument/2006/relationships/hyperlink" Target="https://peba.sc.gov/sites/default/files/state_orp.pdf"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hyperlink" Target="https://online.retirement.sc.gov/MemberAccess/welcome"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hyperlink" Target="https://peba.sc.gov/sites/default/files/sorp_participant_changes.pdf" TargetMode="Externa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Resources</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Retirement Orientation and Education</a:t>
            </a:r>
          </a:p>
          <a:p>
            <a:r>
              <a:rPr lang="en-US" dirty="0"/>
              <a:t>Fiscal year 2024</a:t>
            </a:r>
          </a:p>
        </p:txBody>
      </p:sp>
      <p:pic>
        <p:nvPicPr>
          <p:cNvPr id="4" name="Audio 3">
            <a:hlinkClick r:id="" action="ppaction://media"/>
            <a:extLst>
              <a:ext uri="{FF2B5EF4-FFF2-40B4-BE49-F238E27FC236}">
                <a16:creationId xmlns:a16="http://schemas.microsoft.com/office/drawing/2014/main" id="{C919127E-AA0E-57B2-D8F2-EC27780D79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855572160"/>
      </p:ext>
    </p:extLst>
  </p:cSld>
  <p:clrMapOvr>
    <a:masterClrMapping/>
  </p:clrMapOvr>
  <mc:AlternateContent xmlns:mc="http://schemas.openxmlformats.org/markup-compatibility/2006">
    <mc:Choice xmlns:p14="http://schemas.microsoft.com/office/powerpoint/2010/main" Requires="p14">
      <p:transition spd="slow" p14:dur="2000" advTm="13484"/>
    </mc:Choice>
    <mc:Fallback>
      <p:transition spd="slow" advTm="13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800D1-29EC-44D3-9235-03076EE74D3E}"/>
              </a:ext>
            </a:extLst>
          </p:cNvPr>
          <p:cNvSpPr>
            <a:spLocks noGrp="1"/>
          </p:cNvSpPr>
          <p:nvPr>
            <p:ph type="title"/>
          </p:nvPr>
        </p:nvSpPr>
        <p:spPr/>
        <p:txBody>
          <a:bodyPr/>
          <a:lstStyle/>
          <a:p>
            <a:r>
              <a:rPr lang="en-US" dirty="0"/>
              <a:t>Intended audience</a:t>
            </a:r>
          </a:p>
        </p:txBody>
      </p:sp>
      <p:sp>
        <p:nvSpPr>
          <p:cNvPr id="7" name="Content Placeholder 6">
            <a:extLst>
              <a:ext uri="{FF2B5EF4-FFF2-40B4-BE49-F238E27FC236}">
                <a16:creationId xmlns:a16="http://schemas.microsoft.com/office/drawing/2014/main" id="{7D2C085C-2183-403C-A9B1-E0A95E1B4F0F}"/>
              </a:ext>
            </a:extLst>
          </p:cNvPr>
          <p:cNvSpPr>
            <a:spLocks noGrp="1"/>
          </p:cNvSpPr>
          <p:nvPr>
            <p:ph idx="1"/>
          </p:nvPr>
        </p:nvSpPr>
        <p:spPr/>
        <p:txBody>
          <a:bodyPr/>
          <a:lstStyle/>
          <a:p>
            <a:r>
              <a:rPr lang="en-US" dirty="0"/>
              <a:t>This presentation is focused on the eligibility requirements and plan provisions for Class Three members. Class Three members are those whose earned service began on or after July 1, 2012.</a:t>
            </a:r>
          </a:p>
          <a:p>
            <a:r>
              <a:rPr lang="en-US" dirty="0"/>
              <a:t>Class Two members, those whose earned service began before July 1, 2012, are encouraged to review our retirement publications at </a:t>
            </a:r>
            <a:r>
              <a:rPr lang="en-US" dirty="0">
                <a:hlinkClick r:id="rId4"/>
              </a:rPr>
              <a:t>peba.sc.gov/publications</a:t>
            </a:r>
            <a:r>
              <a:rPr lang="en-US" dirty="0"/>
              <a:t> for more information.</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2" name="Audio 1">
            <a:hlinkClick r:id="" action="ppaction://media"/>
            <a:extLst>
              <a:ext uri="{FF2B5EF4-FFF2-40B4-BE49-F238E27FC236}">
                <a16:creationId xmlns:a16="http://schemas.microsoft.com/office/drawing/2014/main" id="{A5654E5D-C5EA-D3B5-D861-0A22F3335D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19600007"/>
      </p:ext>
    </p:extLst>
  </p:cSld>
  <p:clrMapOvr>
    <a:masterClrMapping/>
  </p:clrMapOvr>
  <mc:AlternateContent xmlns:mc="http://schemas.openxmlformats.org/markup-compatibility/2006">
    <mc:Choice xmlns:p14="http://schemas.microsoft.com/office/powerpoint/2010/main" Requires="p14">
      <p:transition spd="slow" p14:dur="2000" advTm="26028"/>
    </mc:Choice>
    <mc:Fallback>
      <p:transition spd="slow" advTm="26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3C92-2F54-44F6-967B-89DF029D5413}"/>
              </a:ext>
            </a:extLst>
          </p:cNvPr>
          <p:cNvSpPr>
            <a:spLocks noGrp="1"/>
          </p:cNvSpPr>
          <p:nvPr>
            <p:ph type="title"/>
          </p:nvPr>
        </p:nvSpPr>
        <p:spPr/>
        <p:txBody>
          <a:bodyPr/>
          <a:lstStyle/>
          <a:p>
            <a:r>
              <a:rPr lang="en-US" dirty="0"/>
              <a:t>Find more information</a:t>
            </a:r>
          </a:p>
        </p:txBody>
      </p:sp>
      <p:sp>
        <p:nvSpPr>
          <p:cNvPr id="3" name="Content Placeholder 2">
            <a:extLst>
              <a:ext uri="{FF2B5EF4-FFF2-40B4-BE49-F238E27FC236}">
                <a16:creationId xmlns:a16="http://schemas.microsoft.com/office/drawing/2014/main" id="{31251F73-BCEE-4C99-9E87-FF0FFBD1C80E}"/>
              </a:ext>
            </a:extLst>
          </p:cNvPr>
          <p:cNvSpPr>
            <a:spLocks noGrp="1"/>
          </p:cNvSpPr>
          <p:nvPr>
            <p:ph idx="1"/>
          </p:nvPr>
        </p:nvSpPr>
        <p:spPr/>
        <p:txBody>
          <a:bodyPr>
            <a:normAutofit/>
          </a:bodyPr>
          <a:lstStyle/>
          <a:p>
            <a:r>
              <a:rPr lang="en-US" dirty="0"/>
              <a:t>For more information, and before you make enrollment decisions, review these materials:</a:t>
            </a:r>
          </a:p>
          <a:p>
            <a:pPr lvl="1"/>
            <a:r>
              <a:rPr lang="en-US" i="1" dirty="0">
                <a:hlinkClick r:id="rId4"/>
              </a:rPr>
              <a:t>Select Your Retirement Plan</a:t>
            </a:r>
            <a:r>
              <a:rPr lang="en-US" dirty="0"/>
              <a:t> guide;</a:t>
            </a:r>
          </a:p>
          <a:p>
            <a:pPr lvl="1"/>
            <a:r>
              <a:rPr lang="en-US" i="1" dirty="0">
                <a:hlinkClick r:id="rId5"/>
              </a:rPr>
              <a:t>South Carolina Retirement System at a Glance - Class Three</a:t>
            </a:r>
            <a:r>
              <a:rPr lang="en-US" dirty="0"/>
              <a:t> flyer;</a:t>
            </a:r>
          </a:p>
          <a:p>
            <a:pPr lvl="1"/>
            <a:r>
              <a:rPr lang="en-US" i="1" dirty="0">
                <a:hlinkClick r:id="rId6"/>
              </a:rPr>
              <a:t>South Carolina Retirement System Member Handbook</a:t>
            </a:r>
            <a:r>
              <a:rPr lang="en-US" dirty="0"/>
              <a:t>;</a:t>
            </a:r>
          </a:p>
          <a:p>
            <a:pPr lvl="1"/>
            <a:r>
              <a:rPr lang="en-US" i="1" dirty="0">
                <a:hlinkClick r:id="rId7"/>
              </a:rPr>
              <a:t>Police Officers Retirement System at a Glance - Class Three</a:t>
            </a:r>
            <a:r>
              <a:rPr lang="en-US" dirty="0"/>
              <a:t> flyer;</a:t>
            </a:r>
          </a:p>
          <a:p>
            <a:pPr lvl="1"/>
            <a:r>
              <a:rPr lang="en-US" i="1" dirty="0">
                <a:hlinkClick r:id="rId8"/>
              </a:rPr>
              <a:t>Police Officers Retirement System Member Handbook</a:t>
            </a:r>
            <a:r>
              <a:rPr lang="en-US" dirty="0"/>
              <a:t>; and</a:t>
            </a:r>
          </a:p>
          <a:p>
            <a:pPr lvl="1"/>
            <a:r>
              <a:rPr lang="en-US" i="1" dirty="0">
                <a:hlinkClick r:id="rId9"/>
              </a:rPr>
              <a:t>State Optional Retirement Program at a Glance</a:t>
            </a:r>
            <a:r>
              <a:rPr lang="en-US" dirty="0"/>
              <a:t> flyer.</a:t>
            </a:r>
          </a:p>
          <a:p>
            <a:r>
              <a:rPr lang="en-US" i="1" dirty="0"/>
              <a:t>Navigating Your Benefits </a:t>
            </a:r>
            <a:r>
              <a:rPr lang="en-US" dirty="0"/>
              <a:t>series.</a:t>
            </a:r>
          </a:p>
          <a:p>
            <a:pPr lvl="1"/>
            <a:r>
              <a:rPr lang="en-US" dirty="0">
                <a:hlinkClick r:id="rId10"/>
              </a:rPr>
              <a:t>peba.sc.gov/</a:t>
            </a:r>
            <a:r>
              <a:rPr lang="en-US" dirty="0" err="1">
                <a:hlinkClick r:id="rId10"/>
              </a:rPr>
              <a:t>nyb</a:t>
            </a:r>
            <a:r>
              <a:rPr lang="en-US" dirty="0"/>
              <a:t>.</a:t>
            </a:r>
          </a:p>
          <a:p>
            <a:pPr lvl="1"/>
            <a:r>
              <a:rPr lang="en-US" dirty="0"/>
              <a:t>Plain-language explanations of insurance and retirement benefits.</a:t>
            </a:r>
          </a:p>
        </p:txBody>
      </p:sp>
      <p:sp>
        <p:nvSpPr>
          <p:cNvPr id="4" name="Slide Number Placeholder 3">
            <a:extLst>
              <a:ext uri="{FF2B5EF4-FFF2-40B4-BE49-F238E27FC236}">
                <a16:creationId xmlns:a16="http://schemas.microsoft.com/office/drawing/2014/main" id="{C427578E-CF3E-4E76-8BD9-4BE03AFD8CF5}"/>
              </a:ext>
            </a:extLst>
          </p:cNvPr>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4ED8C9D2-9834-8300-66FB-C34F3FEBF35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566334314"/>
      </p:ext>
    </p:extLst>
  </p:cSld>
  <p:clrMapOvr>
    <a:masterClrMapping/>
  </p:clrMapOvr>
  <mc:AlternateContent xmlns:mc="http://schemas.openxmlformats.org/markup-compatibility/2006">
    <mc:Choice xmlns:p14="http://schemas.microsoft.com/office/powerpoint/2010/main" Requires="p14">
      <p:transition spd="slow" p14:dur="2000" advTm="25830"/>
    </mc:Choice>
    <mc:Fallback>
      <p:transition spd="slow" advTm="25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6AD92-B1F2-4704-8D81-AAA367DF0A55}"/>
              </a:ext>
            </a:extLst>
          </p:cNvPr>
          <p:cNvSpPr>
            <a:spLocks noGrp="1"/>
          </p:cNvSpPr>
          <p:nvPr>
            <p:ph sz="half" idx="1"/>
          </p:nvPr>
        </p:nvSpPr>
        <p:spPr/>
        <p:txBody>
          <a:bodyPr/>
          <a:lstStyle/>
          <a:p>
            <a:r>
              <a:rPr lang="en-US" dirty="0"/>
              <a:t>To register for and use </a:t>
            </a:r>
            <a:br>
              <a:rPr lang="en-US" dirty="0"/>
            </a:br>
            <a:r>
              <a:rPr lang="en-US" dirty="0">
                <a:hlinkClick r:id="rId4"/>
              </a:rPr>
              <a:t>Member Access</a:t>
            </a:r>
            <a:r>
              <a:rPr lang="en-US" dirty="0"/>
              <a:t>, you </a:t>
            </a:r>
            <a:br>
              <a:rPr lang="en-US" dirty="0"/>
            </a:br>
            <a:r>
              <a:rPr lang="en-US" dirty="0"/>
              <a:t>will need:</a:t>
            </a:r>
          </a:p>
          <a:p>
            <a:pPr lvl="1"/>
            <a:r>
              <a:rPr lang="en-US" dirty="0"/>
              <a:t>Last name;</a:t>
            </a:r>
          </a:p>
          <a:p>
            <a:pPr lvl="1"/>
            <a:r>
              <a:rPr lang="en-US" dirty="0"/>
              <a:t>Social Security number;</a:t>
            </a:r>
          </a:p>
          <a:p>
            <a:pPr lvl="1"/>
            <a:r>
              <a:rPr lang="en-US" dirty="0"/>
              <a:t>Date of birth; and</a:t>
            </a:r>
          </a:p>
          <a:p>
            <a:pPr lvl="1"/>
            <a:r>
              <a:rPr lang="en-US" dirty="0"/>
              <a:t>A valid email address.</a:t>
            </a:r>
          </a:p>
        </p:txBody>
      </p:sp>
      <p:sp>
        <p:nvSpPr>
          <p:cNvPr id="4" name="Slide Number Placeholder 3">
            <a:extLst>
              <a:ext uri="{FF2B5EF4-FFF2-40B4-BE49-F238E27FC236}">
                <a16:creationId xmlns:a16="http://schemas.microsoft.com/office/drawing/2014/main" id="{CD2A4D22-A230-45F0-9E3E-E397DC7E9BEE}"/>
              </a:ext>
            </a:extLst>
          </p:cNvPr>
          <p:cNvSpPr>
            <a:spLocks noGrp="1"/>
          </p:cNvSpPr>
          <p:nvPr>
            <p:ph type="sldNum" sz="quarter" idx="12"/>
          </p:nvPr>
        </p:nvSpPr>
        <p:spPr/>
        <p:txBody>
          <a:bodyPr/>
          <a:lstStyle/>
          <a:p>
            <a:fld id="{28024367-D536-4F59-B2ED-0E7825EDA9AF}" type="slidenum">
              <a:rPr lang="en-US" smtClean="0"/>
              <a:pPr/>
              <a:t>4</a:t>
            </a:fld>
            <a:endParaRPr lang="en-US" dirty="0"/>
          </a:p>
        </p:txBody>
      </p:sp>
      <p:sp>
        <p:nvSpPr>
          <p:cNvPr id="5" name="Title 4">
            <a:extLst>
              <a:ext uri="{FF2B5EF4-FFF2-40B4-BE49-F238E27FC236}">
                <a16:creationId xmlns:a16="http://schemas.microsoft.com/office/drawing/2014/main" id="{C3042853-C8E6-49EC-AE93-335660E000C2}"/>
              </a:ext>
            </a:extLst>
          </p:cNvPr>
          <p:cNvSpPr>
            <a:spLocks noGrp="1"/>
          </p:cNvSpPr>
          <p:nvPr>
            <p:ph type="title"/>
          </p:nvPr>
        </p:nvSpPr>
        <p:spPr/>
        <p:txBody>
          <a:bodyPr/>
          <a:lstStyle/>
          <a:p>
            <a:r>
              <a:rPr lang="en-US"/>
              <a:t>Member Access</a:t>
            </a:r>
            <a:endParaRPr lang="en-US" dirty="0"/>
          </a:p>
        </p:txBody>
      </p:sp>
      <p:pic>
        <p:nvPicPr>
          <p:cNvPr id="9" name="Content Placeholder 8">
            <a:extLst>
              <a:ext uri="{FF2B5EF4-FFF2-40B4-BE49-F238E27FC236}">
                <a16:creationId xmlns:a16="http://schemas.microsoft.com/office/drawing/2014/main" id="{0528C2F3-2DED-4E8A-BDF2-B6FAA012BA12}"/>
              </a:ext>
            </a:extLst>
          </p:cNvPr>
          <p:cNvPicPr>
            <a:picLocks noChangeAspect="1"/>
          </p:cNvPicPr>
          <p:nvPr/>
        </p:nvPicPr>
        <p:blipFill rotWithShape="1">
          <a:blip r:embed="rId5"/>
          <a:srcRect l="12018" t="9959" r="62569" b="30999"/>
          <a:stretch/>
        </p:blipFill>
        <p:spPr>
          <a:xfrm>
            <a:off x="4800600" y="1261872"/>
            <a:ext cx="3886200" cy="2539351"/>
          </a:xfrm>
          <a:prstGeom prst="rect">
            <a:avLst/>
          </a:prstGeom>
          <a:effectLst>
            <a:outerShdw blurRad="50800" dist="38100" dir="2700000" algn="tl" rotWithShape="0">
              <a:prstClr val="black">
                <a:alpha val="40000"/>
              </a:prstClr>
            </a:outerShdw>
          </a:effectLst>
        </p:spPr>
      </p:pic>
      <p:pic>
        <p:nvPicPr>
          <p:cNvPr id="3" name="Audio 2">
            <a:hlinkClick r:id="" action="ppaction://media"/>
            <a:extLst>
              <a:ext uri="{FF2B5EF4-FFF2-40B4-BE49-F238E27FC236}">
                <a16:creationId xmlns:a16="http://schemas.microsoft.com/office/drawing/2014/main" id="{B025DD06-C9A3-2A11-729F-64A195AA4A8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52840497"/>
      </p:ext>
    </p:extLst>
  </p:cSld>
  <p:clrMapOvr>
    <a:masterClrMapping/>
  </p:clrMapOvr>
  <mc:AlternateContent xmlns:mc="http://schemas.openxmlformats.org/markup-compatibility/2006">
    <mc:Choice xmlns:p14="http://schemas.microsoft.com/office/powerpoint/2010/main" Requires="p14">
      <p:transition spd="slow" p14:dur="2000" advTm="16825"/>
    </mc:Choice>
    <mc:Fallback>
      <p:transition spd="slow" advTm="16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Access features for SCRS, PORS members</a:t>
            </a:r>
          </a:p>
        </p:txBody>
      </p:sp>
      <p:sp>
        <p:nvSpPr>
          <p:cNvPr id="3" name="Content Placeholder 2"/>
          <p:cNvSpPr>
            <a:spLocks noGrp="1"/>
          </p:cNvSpPr>
          <p:nvPr>
            <p:ph idx="1"/>
          </p:nvPr>
        </p:nvSpPr>
        <p:spPr/>
        <p:txBody>
          <a:bodyPr/>
          <a:lstStyle/>
          <a:p>
            <a:r>
              <a:rPr lang="en-US" dirty="0"/>
              <a:t>View your account and service credit statement.</a:t>
            </a:r>
          </a:p>
          <a:p>
            <a:r>
              <a:rPr lang="en-US" dirty="0"/>
              <a:t>Review, designate and update your beneficiary designations.</a:t>
            </a:r>
          </a:p>
          <a:p>
            <a:r>
              <a:rPr lang="en-US" dirty="0"/>
              <a:t>Estimate your benefit amount.</a:t>
            </a:r>
          </a:p>
          <a:p>
            <a:r>
              <a:rPr lang="en-US" dirty="0"/>
              <a:t>Update your address and contact information.</a:t>
            </a:r>
          </a:p>
          <a:p>
            <a:r>
              <a:rPr lang="en-US" dirty="0"/>
              <a:t>Calculate service purchase cost estimate and submit service purchase request.</a:t>
            </a:r>
          </a:p>
          <a:p>
            <a:r>
              <a:rPr lang="en-US" dirty="0"/>
              <a:t>Apply for service retirement.</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5" name="Audio 4">
            <a:hlinkClick r:id="" action="ppaction://media"/>
            <a:extLst>
              <a:ext uri="{FF2B5EF4-FFF2-40B4-BE49-F238E27FC236}">
                <a16:creationId xmlns:a16="http://schemas.microsoft.com/office/drawing/2014/main" id="{63995FA4-53D5-78B7-44E2-05B2A5D120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887875714"/>
      </p:ext>
    </p:extLst>
  </p:cSld>
  <p:clrMapOvr>
    <a:masterClrMapping/>
  </p:clrMapOvr>
  <mc:AlternateContent xmlns:mc="http://schemas.openxmlformats.org/markup-compatibility/2006">
    <mc:Choice xmlns:p14="http://schemas.microsoft.com/office/powerpoint/2010/main" Requires="p14">
      <p:transition spd="slow" p14:dur="2000" advTm="30360"/>
    </mc:Choice>
    <mc:Fallback>
      <p:transition spd="slow" advTm="30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Access features for State ORP participants</a:t>
            </a:r>
          </a:p>
        </p:txBody>
      </p:sp>
      <p:sp>
        <p:nvSpPr>
          <p:cNvPr id="3" name="Content Placeholder 2"/>
          <p:cNvSpPr>
            <a:spLocks noGrp="1"/>
          </p:cNvSpPr>
          <p:nvPr>
            <p:ph idx="1"/>
          </p:nvPr>
        </p:nvSpPr>
        <p:spPr/>
        <p:txBody>
          <a:bodyPr/>
          <a:lstStyle/>
          <a:p>
            <a:r>
              <a:rPr lang="en-US" dirty="0"/>
              <a:t>Link to your State ORP service provider’s website.</a:t>
            </a:r>
          </a:p>
          <a:p>
            <a:r>
              <a:rPr lang="en-US" dirty="0"/>
              <a:t>Review, designate and update your PEBA active member incidental death beneficiaries.</a:t>
            </a:r>
          </a:p>
          <a:p>
            <a:r>
              <a:rPr lang="en-US" dirty="0"/>
              <a:t>Update your address and contact information with PEBA.</a:t>
            </a:r>
          </a:p>
          <a:p>
            <a:pPr lvl="1"/>
            <a:r>
              <a:rPr lang="en-US" dirty="0"/>
              <a:t>Must update this information separately with your service provider (see </a:t>
            </a:r>
            <a:r>
              <a:rPr lang="en-US" i="1" dirty="0">
                <a:hlinkClick r:id="rId5"/>
              </a:rPr>
              <a:t>Changing your information with your service provider</a:t>
            </a:r>
            <a:r>
              <a:rPr lang="en-US" dirty="0">
                <a:hlinkClick r:id="rId5"/>
              </a:rPr>
              <a:t> </a:t>
            </a:r>
            <a:r>
              <a:rPr lang="en-US" dirty="0"/>
              <a:t>flyer).</a:t>
            </a:r>
          </a:p>
          <a:p>
            <a:r>
              <a:rPr lang="en-US" dirty="0"/>
              <a:t>Receive messages regarding State ORP open enrollment (January 1 through March 1).</a:t>
            </a:r>
          </a:p>
          <a:p>
            <a:pPr lvl="1"/>
            <a:r>
              <a:rPr lang="en-US" dirty="0"/>
              <a:t>Change your State ORP service provider.</a:t>
            </a:r>
          </a:p>
          <a:p>
            <a:pPr lvl="1"/>
            <a:r>
              <a:rPr lang="en-US" dirty="0"/>
              <a:t>Make an irrevocable election to switch to SCRS, if eligible.</a:t>
            </a:r>
          </a:p>
        </p:txBody>
      </p:sp>
      <p:sp>
        <p:nvSpPr>
          <p:cNvPr id="4" name="Slide Number Placeholder 3"/>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5" name="Audio 4">
            <a:hlinkClick r:id="" action="ppaction://media"/>
            <a:extLst>
              <a:ext uri="{FF2B5EF4-FFF2-40B4-BE49-F238E27FC236}">
                <a16:creationId xmlns:a16="http://schemas.microsoft.com/office/drawing/2014/main" id="{4A291B71-83B0-1AA8-A251-8E44E09413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806863771"/>
      </p:ext>
    </p:extLst>
  </p:cSld>
  <p:clrMapOvr>
    <a:masterClrMapping/>
  </p:clrMapOvr>
  <mc:AlternateContent xmlns:mc="http://schemas.openxmlformats.org/markup-compatibility/2006">
    <mc:Choice xmlns:p14="http://schemas.microsoft.com/office/powerpoint/2010/main" Requires="p14">
      <p:transition spd="slow" p14:dur="2000" advTm="36755"/>
    </mc:Choice>
    <mc:Fallback>
      <p:transition spd="slow" advTm="367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7</a:t>
            </a:fld>
            <a:endParaRPr lang="en-US" dirty="0"/>
          </a:p>
        </p:txBody>
      </p:sp>
      <p:pic>
        <p:nvPicPr>
          <p:cNvPr id="3" name="Audio 2">
            <a:hlinkClick r:id="" action="ppaction://media"/>
            <a:extLst>
              <a:ext uri="{FF2B5EF4-FFF2-40B4-BE49-F238E27FC236}">
                <a16:creationId xmlns:a16="http://schemas.microsoft.com/office/drawing/2014/main" id="{85394114-F8A0-B1EC-1AE0-58B37FA1A3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55928298"/>
      </p:ext>
    </p:extLst>
  </p:cSld>
  <p:clrMapOvr>
    <a:masterClrMapping/>
  </p:clrMapOvr>
  <mc:AlternateContent xmlns:mc="http://schemas.openxmlformats.org/markup-compatibility/2006">
    <mc:Choice xmlns:p14="http://schemas.microsoft.com/office/powerpoint/2010/main" Requires="p14">
      <p:transition spd="slow" p14:dur="2000" advTm="46"/>
    </mc:Choice>
    <mc:Fallback>
      <p:transition spd="slow" advTm="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35C8AF8-EA95-4116-89A6-556DDAF75D2D}" vid="{CAB7C80F-02D0-4CE3-8F43-EB73110B5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3388</TotalTime>
  <Words>355</Words>
  <Application>Microsoft Office PowerPoint</Application>
  <PresentationFormat>On-screen Show (4:3)</PresentationFormat>
  <Paragraphs>46</Paragraphs>
  <Slides>7</Slides>
  <Notes>2</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Tw Cen MT Condensed</vt:lpstr>
      <vt:lpstr>Office Theme</vt:lpstr>
      <vt:lpstr>Resources</vt:lpstr>
      <vt:lpstr>Intended audience</vt:lpstr>
      <vt:lpstr>Find more information</vt:lpstr>
      <vt:lpstr>Member Access</vt:lpstr>
      <vt:lpstr>Member Access features for SCRS, PORS members</vt:lpstr>
      <vt:lpstr>Member Access features for State ORP participants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Orientation and Education</dc:title>
  <dc:creator>Heather H. Young</dc:creator>
  <cp:lastModifiedBy>Jennifer S. Dolder</cp:lastModifiedBy>
  <cp:revision>52</cp:revision>
  <cp:lastPrinted>2019-12-11T18:59:44Z</cp:lastPrinted>
  <dcterms:created xsi:type="dcterms:W3CDTF">2020-03-11T18:39:03Z</dcterms:created>
  <dcterms:modified xsi:type="dcterms:W3CDTF">2023-04-24T15:48:14Z</dcterms:modified>
</cp:coreProperties>
</file>